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62" r:id="rId3"/>
    <p:sldId id="311" r:id="rId4"/>
    <p:sldId id="267" r:id="rId5"/>
    <p:sldId id="268" r:id="rId6"/>
    <p:sldId id="269" r:id="rId7"/>
    <p:sldId id="272" r:id="rId8"/>
    <p:sldId id="316" r:id="rId9"/>
    <p:sldId id="318" r:id="rId10"/>
    <p:sldId id="320" r:id="rId11"/>
    <p:sldId id="321" r:id="rId12"/>
    <p:sldId id="328" r:id="rId13"/>
    <p:sldId id="322" r:id="rId14"/>
    <p:sldId id="323" r:id="rId15"/>
    <p:sldId id="324" r:id="rId16"/>
    <p:sldId id="325" r:id="rId17"/>
    <p:sldId id="329" r:id="rId18"/>
    <p:sldId id="313" r:id="rId19"/>
    <p:sldId id="310" r:id="rId20"/>
    <p:sldId id="312" r:id="rId21"/>
    <p:sldId id="315" r:id="rId22"/>
    <p:sldId id="274" r:id="rId23"/>
    <p:sldId id="327" r:id="rId24"/>
    <p:sldId id="309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383" autoAdjust="0"/>
  </p:normalViewPr>
  <p:slideViewPr>
    <p:cSldViewPr>
      <p:cViewPr varScale="1">
        <p:scale>
          <a:sx n="80" d="100"/>
          <a:sy n="80" d="100"/>
        </p:scale>
        <p:origin x="-138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ropbox\Zula\Messdaten\Auswertung%20Standardpotentia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1"/>
  <c:chart>
    <c:title>
      <c:tx>
        <c:rich>
          <a:bodyPr/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</a:rPr>
              <a:t>Standardpotentiale E°</a:t>
            </a:r>
          </a:p>
          <a:p>
            <a:pPr>
              <a:defRPr/>
            </a:pPr>
            <a:r>
              <a:rPr lang="de-DE" dirty="0">
                <a:solidFill>
                  <a:srgbClr val="002060"/>
                </a:solidFill>
              </a:rPr>
              <a:t>theoretisch vs. experimentell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9855355613814659E-2"/>
          <c:y val="0.16604812691793103"/>
          <c:w val="0.94657011676121949"/>
          <c:h val="0.68946224171549353"/>
        </c:manualLayout>
      </c:layout>
      <c:barChart>
        <c:barDir val="bar"/>
        <c:grouping val="clustered"/>
        <c:ser>
          <c:idx val="0"/>
          <c:order val="0"/>
          <c:tx>
            <c:strRef>
              <c:f>Tabelle1!$C$13</c:f>
              <c:strCache>
                <c:ptCount val="1"/>
                <c:pt idx="0">
                  <c:v>Ag/Ag+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2060"/>
                        </a:solidFill>
                      </a:rPr>
                      <a:t>exp.</a:t>
                    </a:r>
                    <a:r>
                      <a:rPr lang="en-US" sz="1200" baseline="0" dirty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sz="1200" dirty="0" smtClean="0">
                        <a:solidFill>
                          <a:srgbClr val="002060"/>
                        </a:solidFill>
                      </a:rPr>
                      <a:t>Ag/Ag</a:t>
                    </a:r>
                    <a:r>
                      <a:rPr lang="en-US" sz="1000" b="0" i="0" u="none" strike="noStrike" baseline="30000" dirty="0" smtClean="0">
                        <a:solidFill>
                          <a:srgbClr val="002060"/>
                        </a:solidFill>
                      </a:rPr>
                      <a:t>+</a:t>
                    </a:r>
                    <a:r>
                      <a:rPr lang="en-US" sz="1200" dirty="0" smtClean="0">
                        <a:solidFill>
                          <a:srgbClr val="002060"/>
                        </a:solidFill>
                      </a:rPr>
                      <a:t>: 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0,8V</a:t>
                    </a: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Tabelle1!$D$13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ser>
          <c:idx val="1"/>
          <c:order val="1"/>
          <c:tx>
            <c:strRef>
              <c:f>Tabelle1!$C$12</c:f>
              <c:strCache>
                <c:ptCount val="1"/>
                <c:pt idx="0">
                  <c:v>Ag/Ag+ (Lit.)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rgbClr val="002060"/>
                        </a:solidFill>
                      </a:rPr>
                      <a:t>theor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. </a:t>
                    </a:r>
                    <a:r>
                      <a:rPr lang="en-US" sz="1200" b="1" dirty="0" smtClean="0">
                        <a:solidFill>
                          <a:srgbClr val="002060"/>
                        </a:solidFill>
                      </a:rPr>
                      <a:t>Ag/Ag</a:t>
                    </a:r>
                    <a:r>
                      <a:rPr lang="en-US" sz="1000" b="1" i="0" u="none" strike="noStrike" baseline="30000" dirty="0" smtClean="0">
                        <a:solidFill>
                          <a:srgbClr val="002060"/>
                        </a:solidFill>
                      </a:rPr>
                      <a:t>+</a:t>
                    </a:r>
                    <a:r>
                      <a:rPr lang="en-US" sz="1200" b="1" dirty="0" smtClean="0">
                        <a:solidFill>
                          <a:srgbClr val="002060"/>
                        </a:solidFill>
                      </a:rPr>
                      <a:t>: 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0,8V</a:t>
                    </a: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Tabelle1!$D$12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ser>
          <c:idx val="2"/>
          <c:order val="2"/>
          <c:tx>
            <c:strRef>
              <c:f>Tabelle1!$C$11</c:f>
              <c:strCache>
                <c:ptCount val="1"/>
                <c:pt idx="0">
                  <c:v>Cu/Cu2+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2060"/>
                        </a:solidFill>
                      </a:rPr>
                      <a:t>exp. </a:t>
                    </a:r>
                    <a:r>
                      <a:rPr lang="en-US" sz="1200" b="0" i="0" u="none" strike="noStrike" baseline="0" dirty="0" smtClean="0">
                        <a:solidFill>
                          <a:srgbClr val="002060"/>
                        </a:solidFill>
                      </a:rPr>
                      <a:t>Cu/Cu</a:t>
                    </a:r>
                    <a:r>
                      <a:rPr lang="en-US" sz="1200" b="0" i="0" u="none" strike="noStrike" baseline="30000" dirty="0" smtClean="0">
                        <a:solidFill>
                          <a:srgbClr val="002060"/>
                        </a:solidFill>
                      </a:rPr>
                      <a:t>2+</a:t>
                    </a:r>
                    <a:r>
                      <a:rPr lang="en-US" sz="1200" dirty="0" smtClean="0">
                        <a:solidFill>
                          <a:srgbClr val="002060"/>
                        </a:solidFill>
                      </a:rPr>
                      <a:t>: 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0,34V</a:t>
                    </a: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Tabelle1!$D$11</c:f>
              <c:numCache>
                <c:formatCode>General</c:formatCode>
                <c:ptCount val="1"/>
                <c:pt idx="0">
                  <c:v>0.34000000000000102</c:v>
                </c:pt>
              </c:numCache>
            </c:numRef>
          </c:val>
        </c:ser>
        <c:ser>
          <c:idx val="3"/>
          <c:order val="3"/>
          <c:tx>
            <c:strRef>
              <c:f>Tabelle1!$C$10</c:f>
              <c:strCache>
                <c:ptCount val="1"/>
                <c:pt idx="0">
                  <c:v>Cu/Cu2+ (Lit.)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rgbClr val="002060"/>
                        </a:solidFill>
                      </a:rPr>
                      <a:t>theor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. </a:t>
                    </a:r>
                    <a:r>
                      <a:rPr lang="en-US" sz="1200" b="1" dirty="0" smtClean="0">
                        <a:solidFill>
                          <a:srgbClr val="002060"/>
                        </a:solidFill>
                      </a:rPr>
                      <a:t>Cu/Cu</a:t>
                    </a:r>
                    <a:r>
                      <a:rPr lang="en-US" sz="1200" b="1" baseline="30000" dirty="0" smtClean="0">
                        <a:solidFill>
                          <a:srgbClr val="002060"/>
                        </a:solidFill>
                      </a:rPr>
                      <a:t>2+</a:t>
                    </a:r>
                    <a:r>
                      <a:rPr lang="en-US" sz="1200" b="1" dirty="0" smtClean="0">
                        <a:solidFill>
                          <a:srgbClr val="002060"/>
                        </a:solidFill>
                      </a:rPr>
                      <a:t>: 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0,34V</a:t>
                    </a: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Tabelle1!$D$10</c:f>
              <c:numCache>
                <c:formatCode>General</c:formatCode>
                <c:ptCount val="1"/>
                <c:pt idx="0">
                  <c:v>0.34000000000000102</c:v>
                </c:pt>
              </c:numCache>
            </c:numRef>
          </c:val>
        </c:ser>
        <c:ser>
          <c:idx val="4"/>
          <c:order val="4"/>
          <c:tx>
            <c:strRef>
              <c:f>Tabelle1!$C$9</c:f>
              <c:strCache>
                <c:ptCount val="1"/>
                <c:pt idx="0">
                  <c:v>Sn2+/Sn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2060"/>
                        </a:solidFill>
                      </a:rPr>
                      <a:t>exp. </a:t>
                    </a:r>
                    <a:r>
                      <a:rPr lang="en-US" sz="1200" dirty="0" err="1">
                        <a:solidFill>
                          <a:srgbClr val="002060"/>
                        </a:solidFill>
                      </a:rPr>
                      <a:t>Sn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/Sn</a:t>
                    </a:r>
                    <a:r>
                      <a:rPr lang="en-US" sz="1200" baseline="30000" dirty="0">
                        <a:solidFill>
                          <a:srgbClr val="002060"/>
                        </a:solidFill>
                      </a:rPr>
                      <a:t>2+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: -0,14V</a:t>
                    </a: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Tabelle1!$D$9</c:f>
              <c:numCache>
                <c:formatCode>General</c:formatCode>
                <c:ptCount val="1"/>
                <c:pt idx="0">
                  <c:v>-0.14000000000000001</c:v>
                </c:pt>
              </c:numCache>
            </c:numRef>
          </c:val>
        </c:ser>
        <c:ser>
          <c:idx val="5"/>
          <c:order val="5"/>
          <c:tx>
            <c:strRef>
              <c:f>Tabelle1!$C$8</c:f>
              <c:strCache>
                <c:ptCount val="1"/>
                <c:pt idx="0">
                  <c:v>Sn2+/Sn (Lit.)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rgbClr val="002060"/>
                        </a:solidFill>
                      </a:rPr>
                      <a:t>theor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. </a:t>
                    </a:r>
                    <a:r>
                      <a:rPr lang="en-US" sz="1200" b="1" dirty="0" err="1">
                        <a:solidFill>
                          <a:srgbClr val="002060"/>
                        </a:solidFill>
                      </a:rPr>
                      <a:t>Sn</a:t>
                    </a:r>
                    <a:r>
                      <a:rPr lang="en-US" sz="1200" b="1" dirty="0">
                        <a:solidFill>
                          <a:srgbClr val="002060"/>
                        </a:solidFill>
                      </a:rPr>
                      <a:t>/Sn</a:t>
                    </a:r>
                    <a:r>
                      <a:rPr lang="en-US" sz="1200" b="1" baseline="30000" dirty="0">
                        <a:solidFill>
                          <a:srgbClr val="002060"/>
                        </a:solidFill>
                      </a:rPr>
                      <a:t>2+</a:t>
                    </a:r>
                    <a:r>
                      <a:rPr lang="en-US" sz="1200" b="1" dirty="0">
                        <a:solidFill>
                          <a:srgbClr val="002060"/>
                        </a:solidFill>
                      </a:rPr>
                      <a:t>: 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-0,14V</a:t>
                    </a: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Tabelle1!$D$8</c:f>
              <c:numCache>
                <c:formatCode>General</c:formatCode>
                <c:ptCount val="1"/>
                <c:pt idx="0">
                  <c:v>-0.14000000000000001</c:v>
                </c:pt>
              </c:numCache>
            </c:numRef>
          </c:val>
        </c:ser>
        <c:ser>
          <c:idx val="6"/>
          <c:order val="6"/>
          <c:tx>
            <c:strRef>
              <c:f>Tabelle1!$C$7</c:f>
              <c:strCache>
                <c:ptCount val="1"/>
                <c:pt idx="0">
                  <c:v>Zn2+/Zn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2060"/>
                        </a:solidFill>
                      </a:rPr>
                      <a:t>exp. Zn/Zn</a:t>
                    </a:r>
                    <a:r>
                      <a:rPr lang="en-US" sz="1200" baseline="30000" dirty="0">
                        <a:solidFill>
                          <a:srgbClr val="002060"/>
                        </a:solidFill>
                      </a:rPr>
                      <a:t>2+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: -0,74V</a:t>
                    </a: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Tabelle1!$D$7</c:f>
              <c:numCache>
                <c:formatCode>General</c:formatCode>
                <c:ptCount val="1"/>
                <c:pt idx="0">
                  <c:v>-0.74000000000000232</c:v>
                </c:pt>
              </c:numCache>
            </c:numRef>
          </c:val>
        </c:ser>
        <c:ser>
          <c:idx val="7"/>
          <c:order val="7"/>
          <c:tx>
            <c:strRef>
              <c:f>Tabelle1!$C$6</c:f>
              <c:strCache>
                <c:ptCount val="1"/>
                <c:pt idx="0">
                  <c:v>Zn2+/Zn (Lit.)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rgbClr val="002060"/>
                        </a:solidFill>
                      </a:rPr>
                      <a:t>theor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. </a:t>
                    </a:r>
                    <a:r>
                      <a:rPr lang="en-US" sz="1200" b="1" dirty="0">
                        <a:solidFill>
                          <a:srgbClr val="002060"/>
                        </a:solidFill>
                      </a:rPr>
                      <a:t>Zn/Zn</a:t>
                    </a:r>
                    <a:r>
                      <a:rPr lang="en-US" sz="1200" b="1" baseline="30000" dirty="0">
                        <a:solidFill>
                          <a:srgbClr val="002060"/>
                        </a:solidFill>
                      </a:rPr>
                      <a:t>2+</a:t>
                    </a:r>
                    <a:r>
                      <a:rPr lang="en-US" sz="1200" b="1" dirty="0">
                        <a:solidFill>
                          <a:srgbClr val="002060"/>
                        </a:solidFill>
                      </a:rPr>
                      <a:t>:</a:t>
                    </a:r>
                    <a:r>
                      <a:rPr lang="en-US" sz="1200" b="1" baseline="0" dirty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-0,76V</a:t>
                    </a: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Tabelle1!$D$6</c:f>
              <c:numCache>
                <c:formatCode>General</c:formatCode>
                <c:ptCount val="1"/>
                <c:pt idx="0">
                  <c:v>-0.76000000000000256</c:v>
                </c:pt>
              </c:numCache>
            </c:numRef>
          </c:val>
        </c:ser>
        <c:ser>
          <c:idx val="8"/>
          <c:order val="8"/>
          <c:tx>
            <c:strRef>
              <c:f>Tabelle1!$C$5</c:f>
              <c:strCache>
                <c:ptCount val="1"/>
                <c:pt idx="0">
                  <c:v>Li+/Li </c:v>
                </c:pt>
              </c:strCache>
            </c:strRef>
          </c:tx>
          <c:dLbls>
            <c:dLbl>
              <c:idx val="0"/>
              <c:layout>
                <c:manualLayout>
                  <c:x val="-8.10728691435718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2060"/>
                        </a:solidFill>
                      </a:rPr>
                      <a:t>exp. Li/Li</a:t>
                    </a:r>
                    <a:r>
                      <a:rPr lang="en-US" sz="1200" baseline="30000" dirty="0">
                        <a:solidFill>
                          <a:srgbClr val="002060"/>
                        </a:solidFill>
                      </a:rPr>
                      <a:t>+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: -3,19V</a:t>
                    </a: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Tabelle1!$D$5</c:f>
              <c:numCache>
                <c:formatCode>General</c:formatCode>
                <c:ptCount val="1"/>
                <c:pt idx="0">
                  <c:v>-3.19</c:v>
                </c:pt>
              </c:numCache>
            </c:numRef>
          </c:val>
        </c:ser>
        <c:ser>
          <c:idx val="9"/>
          <c:order val="9"/>
          <c:tx>
            <c:strRef>
              <c:f>Tabelle1!$C$4</c:f>
              <c:strCache>
                <c:ptCount val="1"/>
                <c:pt idx="0">
                  <c:v>Li+/Li (Lit.)</c:v>
                </c:pt>
              </c:strCache>
            </c:strRef>
          </c:tx>
          <c:dLbls>
            <c:dLbl>
              <c:idx val="0"/>
              <c:layout>
                <c:manualLayout>
                  <c:x val="-0.10525253018481817"/>
                  <c:y val="2.617683420252790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rgbClr val="002060"/>
                        </a:solidFill>
                      </a:rPr>
                      <a:t>theor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. </a:t>
                    </a:r>
                    <a:r>
                      <a:rPr lang="en-US" sz="1200" b="1" dirty="0">
                        <a:solidFill>
                          <a:srgbClr val="002060"/>
                        </a:solidFill>
                      </a:rPr>
                      <a:t>Li/Li</a:t>
                    </a:r>
                    <a:r>
                      <a:rPr lang="en-US" sz="1200" b="1" baseline="30000" dirty="0">
                        <a:solidFill>
                          <a:srgbClr val="002060"/>
                        </a:solidFill>
                      </a:rPr>
                      <a:t>+</a:t>
                    </a:r>
                    <a:r>
                      <a:rPr lang="en-US" sz="1200" b="1" dirty="0">
                        <a:solidFill>
                          <a:srgbClr val="002060"/>
                        </a:solidFill>
                      </a:rPr>
                      <a:t>: </a:t>
                    </a:r>
                    <a:r>
                      <a:rPr lang="en-US" sz="1200" dirty="0">
                        <a:solidFill>
                          <a:srgbClr val="002060"/>
                        </a:solidFill>
                      </a:rPr>
                      <a:t>-3,05V</a:t>
                    </a: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Tabelle1!$D$4</c:f>
              <c:numCache>
                <c:formatCode>General</c:formatCode>
                <c:ptCount val="1"/>
                <c:pt idx="0">
                  <c:v>-3.05</c:v>
                </c:pt>
              </c:numCache>
            </c:numRef>
          </c:val>
        </c:ser>
        <c:dLbls/>
        <c:axId val="80445440"/>
        <c:axId val="80446976"/>
      </c:barChart>
      <c:catAx>
        <c:axId val="80445440"/>
        <c:scaling>
          <c:orientation val="minMax"/>
        </c:scaling>
        <c:axPos val="l"/>
        <c:majorTickMark val="none"/>
        <c:tickLblPos val="none"/>
        <c:crossAx val="80446976"/>
        <c:crosses val="autoZero"/>
        <c:auto val="1"/>
        <c:lblAlgn val="ctr"/>
        <c:lblOffset val="100"/>
      </c:catAx>
      <c:valAx>
        <c:axId val="80446976"/>
        <c:scaling>
          <c:orientation val="minMax"/>
          <c:max val="3.5"/>
          <c:min val="-3.5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1400" dirty="0">
                    <a:solidFill>
                      <a:srgbClr val="002060"/>
                    </a:solidFill>
                  </a:rPr>
                  <a:t>E° in [V]</a:t>
                </a:r>
              </a:p>
            </c:rich>
          </c:tx>
          <c:layout>
            <c:manualLayout>
              <c:xMode val="edge"/>
              <c:yMode val="edge"/>
              <c:x val="0.4512710844340303"/>
              <c:y val="0.9299443781608808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de-DE"/>
          </a:p>
        </c:txPr>
        <c:crossAx val="80445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5A64-8248-40A5-917A-E7D8B9904744}" type="datetimeFigureOut">
              <a:rPr lang="de-DE" smtClean="0"/>
              <a:pPr/>
              <a:t>17.11.2014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853C8-E76C-4237-B129-35D27674AC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8036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853C8-E76C-4237-B129-35D27674ACD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4961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106BE-A87C-4456-9CF5-530972423C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09BE6-BBDA-4AD5-9B2E-9A0B0D8E28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06B74-1780-4487-8B29-94DCFBBC98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03D3-B507-48F8-B036-F4AA738BBB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78BC-44A2-4557-86F1-2A72C01251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49725-6D66-40FA-969E-DAE481F1A0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F412-2CE3-44D4-869A-93C8FD9798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3156-8074-41C0-BE17-0C517838F0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5771D-341A-471D-AC7F-7146AB9297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89E7C-615F-4567-8AC7-FCBDF86C61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C6A42-B1B3-45E5-B3DC-FAEC479CEC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FB67F9-053F-40C3-BB9E-65A9044D0A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hyperlink" Target="http://shop.gaskatel.d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871663" y="0"/>
            <a:ext cx="5400675" cy="882650"/>
          </a:xfrm>
          <a:solidFill>
            <a:schemeClr val="bg1">
              <a:alpha val="0"/>
            </a:schemeClr>
          </a:solidFill>
        </p:spPr>
        <p:txBody>
          <a:bodyPr lIns="0" tIns="108000" rIns="0" bIns="0" anchor="b" anchorCtr="1"/>
          <a:lstStyle/>
          <a:p>
            <a:endParaRPr lang="de-DE" sz="2800" b="1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7" name="Grafik 6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1628800"/>
            <a:ext cx="820891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5000"/>
              </a:spcBef>
            </a:pPr>
            <a:r>
              <a:rPr lang="de-DE" sz="3200" b="1" dirty="0" smtClean="0">
                <a:solidFill>
                  <a:srgbClr val="0070C0"/>
                </a:solidFill>
              </a:rPr>
              <a:t>pH-Werte messen mit Wasserstoffelektroden – Endlich klappt‘s </a:t>
            </a:r>
            <a:endParaRPr lang="de-DE" sz="3200" b="1" dirty="0">
              <a:solidFill>
                <a:srgbClr val="0070C0"/>
              </a:solidFill>
            </a:endParaRPr>
          </a:p>
          <a:p>
            <a:pPr algn="ctr"/>
            <a:endParaRPr lang="de-DE" sz="2400" dirty="0">
              <a:solidFill>
                <a:srgbClr val="0070C0"/>
              </a:solidFill>
            </a:endParaRPr>
          </a:p>
          <a:p>
            <a:pPr algn="ctr"/>
            <a:r>
              <a:rPr lang="de-DE" dirty="0">
                <a:solidFill>
                  <a:srgbClr val="0070C0"/>
                </a:solidFill>
              </a:rPr>
              <a:t>Dr. Tanja Kurzenknabe, Gaskatel GmbH </a:t>
            </a:r>
            <a:r>
              <a:rPr lang="de-DE" dirty="0" smtClean="0">
                <a:solidFill>
                  <a:srgbClr val="0070C0"/>
                </a:solidFill>
              </a:rPr>
              <a:t>Kassel</a:t>
            </a:r>
          </a:p>
          <a:p>
            <a:pPr algn="ctr"/>
            <a:endParaRPr lang="de-DE" dirty="0">
              <a:solidFill>
                <a:srgbClr val="0070C0"/>
              </a:solidFill>
            </a:endParaRPr>
          </a:p>
          <a:p>
            <a:pPr algn="ctr"/>
            <a:r>
              <a:rPr lang="de-DE" dirty="0">
                <a:solidFill>
                  <a:srgbClr val="0070C0"/>
                </a:solidFill>
              </a:rPr>
              <a:t>Denise Böhm, </a:t>
            </a:r>
            <a:r>
              <a:rPr lang="de-DE" dirty="0" smtClean="0">
                <a:solidFill>
                  <a:srgbClr val="0070C0"/>
                </a:solidFill>
              </a:rPr>
              <a:t>Didaktik der Chemie, Universität Würzburg</a:t>
            </a:r>
            <a:endParaRPr lang="de-DE" dirty="0">
              <a:solidFill>
                <a:srgbClr val="0070C0"/>
              </a:solidFill>
            </a:endParaRPr>
          </a:p>
          <a:p>
            <a:pPr algn="ctr"/>
            <a:endParaRPr lang="de-DE" b="1" dirty="0">
              <a:solidFill>
                <a:srgbClr val="0070C0"/>
              </a:solidFill>
            </a:endParaRPr>
          </a:p>
          <a:p>
            <a:pPr algn="ctr"/>
            <a:r>
              <a:rPr lang="de-DE" b="1" dirty="0" smtClean="0">
                <a:solidFill>
                  <a:srgbClr val="0070C0"/>
                </a:solidFill>
              </a:rPr>
              <a:t>18.11.2014, Bremerhaven</a:t>
            </a:r>
            <a:endParaRPr lang="de-DE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Messung von Standardpotentialen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sz="2000" b="1" dirty="0" smtClean="0">
                <a:solidFill>
                  <a:srgbClr val="002060"/>
                </a:solidFill>
              </a:rPr>
              <a:t>Versuchsaufbau:</a:t>
            </a:r>
            <a:endParaRPr lang="de-DE" sz="2000" b="1" dirty="0">
              <a:solidFill>
                <a:srgbClr val="002060"/>
              </a:solidFill>
            </a:endParaRPr>
          </a:p>
        </p:txBody>
      </p:sp>
      <p:pic>
        <p:nvPicPr>
          <p:cNvPr id="4" name="Grafik 3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5" name="Grafik 4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827584" y="1844824"/>
            <a:ext cx="8130287" cy="4032448"/>
            <a:chOff x="899592" y="1916832"/>
            <a:chExt cx="8130287" cy="4032448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1916832"/>
              <a:ext cx="8130287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hteck 6"/>
            <p:cNvSpPr/>
            <p:nvPr/>
          </p:nvSpPr>
          <p:spPr>
            <a:xfrm>
              <a:off x="7632998" y="4774332"/>
              <a:ext cx="7200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Ergebnisse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4" name="Grafik 3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graphicFrame>
        <p:nvGraphicFramePr>
          <p:cNvPr id="7" name="Diagramm 6"/>
          <p:cNvGraphicFramePr/>
          <p:nvPr/>
        </p:nvGraphicFramePr>
        <p:xfrm>
          <a:off x="323528" y="1268760"/>
          <a:ext cx="84740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1187624" y="1412776"/>
            <a:ext cx="7344816" cy="4680520"/>
            <a:chOff x="8501494" y="29469158"/>
            <a:chExt cx="6237595" cy="4196113"/>
          </a:xfrm>
        </p:grpSpPr>
        <p:pic>
          <p:nvPicPr>
            <p:cNvPr id="9" name="Picture 5" descr="C:\Users\Denise\Dropbox\Zula\Arbeit\Abbildungen\Konzentrat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1494" y="29469158"/>
              <a:ext cx="6237595" cy="4196113"/>
            </a:xfrm>
            <a:prstGeom prst="rect">
              <a:avLst/>
            </a:prstGeom>
            <a:noFill/>
          </p:spPr>
        </p:pic>
        <p:cxnSp>
          <p:nvCxnSpPr>
            <p:cNvPr id="10" name="Gerade Verbindung 9"/>
            <p:cNvCxnSpPr/>
            <p:nvPr/>
          </p:nvCxnSpPr>
          <p:spPr>
            <a:xfrm>
              <a:off x="13543618" y="32678180"/>
              <a:ext cx="0" cy="14401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Konzentrationsabhängigkeit 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von Potentialen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4" name="Grafik 3" descr="un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5" name="Grafik 4" descr="chemie didaktik-logo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sp>
        <p:nvSpPr>
          <p:cNvPr id="6" name="Inhaltsplatzhalter 5"/>
          <p:cNvSpPr txBox="1">
            <a:spLocks/>
          </p:cNvSpPr>
          <p:nvPr/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Versuchsaufbau: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 flipH="1">
            <a:off x="7296142" y="5019674"/>
            <a:ext cx="45719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Ergebnisse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4" name="Grafik 3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5" name="Grafik 4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t="5471"/>
          <a:stretch>
            <a:fillRect/>
          </a:stretch>
        </p:blipFill>
        <p:spPr bwMode="auto">
          <a:xfrm>
            <a:off x="827584" y="1307862"/>
            <a:ext cx="7416824" cy="48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Gerade Verbindung mit Pfeil 14"/>
          <p:cNvCxnSpPr/>
          <p:nvPr/>
        </p:nvCxnSpPr>
        <p:spPr>
          <a:xfrm flipH="1">
            <a:off x="2483768" y="2420888"/>
            <a:ext cx="43204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987824" y="2132856"/>
            <a:ext cx="2088232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</a:rPr>
              <a:t>E°(Cu/Cu</a:t>
            </a:r>
            <a:r>
              <a:rPr lang="de-DE" sz="1600" baseline="30000" dirty="0" smtClean="0">
                <a:solidFill>
                  <a:srgbClr val="002060"/>
                </a:solidFill>
              </a:rPr>
              <a:t>2+</a:t>
            </a:r>
            <a:r>
              <a:rPr lang="de-DE" sz="1600" dirty="0" smtClean="0">
                <a:solidFill>
                  <a:srgbClr val="002060"/>
                </a:solidFill>
              </a:rPr>
              <a:t>) = 0.34V</a:t>
            </a:r>
            <a:endParaRPr lang="de-DE" sz="1600" dirty="0">
              <a:solidFill>
                <a:srgbClr val="00206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6156176" y="3861048"/>
            <a:ext cx="14401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139952" y="4365104"/>
            <a:ext cx="3456384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</a:rPr>
              <a:t>GG zw. Cu</a:t>
            </a:r>
            <a:r>
              <a:rPr lang="de-DE" sz="1600" baseline="30000" dirty="0" smtClean="0">
                <a:solidFill>
                  <a:srgbClr val="002060"/>
                </a:solidFill>
              </a:rPr>
              <a:t>2+</a:t>
            </a:r>
            <a:r>
              <a:rPr lang="de-DE" sz="1600" dirty="0" smtClean="0">
                <a:solidFill>
                  <a:srgbClr val="002060"/>
                </a:solidFill>
              </a:rPr>
              <a:t>-Ionen und [Cu(NH</a:t>
            </a:r>
            <a:r>
              <a:rPr lang="de-DE" sz="1600" baseline="-25000" dirty="0" smtClean="0">
                <a:solidFill>
                  <a:srgbClr val="002060"/>
                </a:solidFill>
              </a:rPr>
              <a:t>3</a:t>
            </a:r>
            <a:r>
              <a:rPr lang="de-DE" sz="1600" dirty="0" smtClean="0">
                <a:solidFill>
                  <a:srgbClr val="002060"/>
                </a:solidFill>
              </a:rPr>
              <a:t>)</a:t>
            </a:r>
            <a:r>
              <a:rPr lang="de-DE" sz="1600" baseline="-25000" dirty="0" smtClean="0">
                <a:solidFill>
                  <a:srgbClr val="002060"/>
                </a:solidFill>
              </a:rPr>
              <a:t>4</a:t>
            </a:r>
            <a:r>
              <a:rPr lang="de-DE" sz="1600" dirty="0" smtClean="0">
                <a:solidFill>
                  <a:srgbClr val="002060"/>
                </a:solidFill>
              </a:rPr>
              <a:t>]</a:t>
            </a:r>
            <a:r>
              <a:rPr lang="de-DE" sz="1600" baseline="30000" dirty="0" smtClean="0">
                <a:solidFill>
                  <a:srgbClr val="002060"/>
                </a:solidFill>
              </a:rPr>
              <a:t>2+</a:t>
            </a:r>
          </a:p>
          <a:p>
            <a:r>
              <a:rPr lang="de-DE" sz="1600" dirty="0" smtClean="0">
                <a:solidFill>
                  <a:srgbClr val="002060"/>
                </a:solidFill>
              </a:rPr>
              <a:t>E(Cu/Cu</a:t>
            </a:r>
            <a:r>
              <a:rPr lang="de-DE" sz="1600" baseline="30000" dirty="0" smtClean="0">
                <a:solidFill>
                  <a:srgbClr val="002060"/>
                </a:solidFill>
              </a:rPr>
              <a:t>2+</a:t>
            </a:r>
            <a:r>
              <a:rPr lang="de-DE" sz="1600" dirty="0" smtClean="0">
                <a:solidFill>
                  <a:srgbClr val="002060"/>
                </a:solidFill>
              </a:rPr>
              <a:t>) = -0.174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sz="2000" dirty="0" smtClean="0">
                <a:solidFill>
                  <a:srgbClr val="002060"/>
                </a:solidFill>
              </a:rPr>
              <a:t>Bildung eines </a:t>
            </a:r>
            <a:r>
              <a:rPr lang="de-DE" sz="2000" dirty="0" err="1" smtClean="0">
                <a:solidFill>
                  <a:srgbClr val="002060"/>
                </a:solidFill>
              </a:rPr>
              <a:t>Tetraaminkupfer</a:t>
            </a:r>
            <a:r>
              <a:rPr lang="de-DE" sz="2000" dirty="0" smtClean="0">
                <a:solidFill>
                  <a:srgbClr val="002060"/>
                </a:solidFill>
              </a:rPr>
              <a:t>(II)-Komplexes [</a:t>
            </a:r>
            <a:r>
              <a:rPr lang="de-DE" sz="2000" dirty="0" err="1" smtClean="0">
                <a:solidFill>
                  <a:srgbClr val="002060"/>
                </a:solidFill>
              </a:rPr>
              <a:t>Cu</a:t>
            </a:r>
            <a:r>
              <a:rPr lang="de-DE" sz="2000" dirty="0" smtClean="0">
                <a:solidFill>
                  <a:srgbClr val="002060"/>
                </a:solidFill>
              </a:rPr>
              <a:t>(NH</a:t>
            </a:r>
            <a:r>
              <a:rPr lang="de-DE" sz="2000" baseline="-25000" dirty="0" smtClean="0">
                <a:solidFill>
                  <a:srgbClr val="002060"/>
                </a:solidFill>
              </a:rPr>
              <a:t>3</a:t>
            </a:r>
            <a:r>
              <a:rPr lang="de-DE" sz="2000" dirty="0" smtClean="0">
                <a:solidFill>
                  <a:srgbClr val="002060"/>
                </a:solidFill>
              </a:rPr>
              <a:t>)</a:t>
            </a:r>
            <a:r>
              <a:rPr lang="de-DE" sz="2000" baseline="-25000" dirty="0" smtClean="0">
                <a:solidFill>
                  <a:srgbClr val="002060"/>
                </a:solidFill>
              </a:rPr>
              <a:t>4</a:t>
            </a:r>
            <a:r>
              <a:rPr lang="de-DE" sz="2000" dirty="0" smtClean="0">
                <a:solidFill>
                  <a:srgbClr val="002060"/>
                </a:solidFill>
              </a:rPr>
              <a:t>]</a:t>
            </a:r>
            <a:r>
              <a:rPr lang="de-DE" sz="2000" baseline="30000" dirty="0" smtClean="0">
                <a:solidFill>
                  <a:srgbClr val="002060"/>
                </a:solidFill>
              </a:rPr>
              <a:t> 2+</a:t>
            </a: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de-DE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de-DE" sz="2000" dirty="0" smtClean="0">
                <a:solidFill>
                  <a:srgbClr val="002060"/>
                </a:solidFill>
              </a:rPr>
              <a:t>Potentialänderung bis hin zu negativen Werten</a:t>
            </a:r>
          </a:p>
          <a:p>
            <a:pPr>
              <a:buFont typeface="Wingdings" pitchFamily="2" charset="2"/>
              <a:buChar char="v"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de-DE" sz="2000" dirty="0" err="1" smtClean="0">
                <a:solidFill>
                  <a:srgbClr val="002060"/>
                </a:solidFill>
              </a:rPr>
              <a:t>Nernst‘sche</a:t>
            </a:r>
            <a:r>
              <a:rPr lang="de-DE" sz="2000" dirty="0" smtClean="0">
                <a:solidFill>
                  <a:srgbClr val="002060"/>
                </a:solidFill>
              </a:rPr>
              <a:t> Gleichung</a:t>
            </a:r>
          </a:p>
          <a:p>
            <a:pPr>
              <a:buFont typeface="Wingdings" pitchFamily="2" charset="2"/>
              <a:buChar char="v"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de-DE" sz="2000" dirty="0" smtClean="0">
                <a:solidFill>
                  <a:srgbClr val="002060"/>
                </a:solidFill>
              </a:rPr>
              <a:t>Alternativ: auch mit </a:t>
            </a:r>
            <a:r>
              <a:rPr lang="de-DE" sz="2000" dirty="0" err="1" smtClean="0">
                <a:solidFill>
                  <a:srgbClr val="002060"/>
                </a:solidFill>
              </a:rPr>
              <a:t>Ag</a:t>
            </a:r>
            <a:r>
              <a:rPr lang="de-DE" sz="2000" dirty="0" smtClean="0">
                <a:solidFill>
                  <a:srgbClr val="002060"/>
                </a:solidFill>
              </a:rPr>
              <a:t>/</a:t>
            </a:r>
            <a:r>
              <a:rPr lang="de-DE" sz="2000" dirty="0" err="1" smtClean="0">
                <a:solidFill>
                  <a:srgbClr val="002060"/>
                </a:solidFill>
              </a:rPr>
              <a:t>Ag</a:t>
            </a:r>
            <a:r>
              <a:rPr lang="de-DE" sz="2000" baseline="30000" dirty="0" smtClean="0">
                <a:solidFill>
                  <a:srgbClr val="002060"/>
                </a:solidFill>
              </a:rPr>
              <a:t>+</a:t>
            </a:r>
            <a:r>
              <a:rPr lang="de-DE" sz="2000" dirty="0" smtClean="0">
                <a:solidFill>
                  <a:srgbClr val="002060"/>
                </a:solidFill>
              </a:rPr>
              <a:t>-Halbzelle möglich</a:t>
            </a:r>
          </a:p>
          <a:p>
            <a:pPr>
              <a:buFont typeface="Wingdings" pitchFamily="2" charset="2"/>
              <a:buChar char="v"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de-DE" sz="2000" dirty="0" smtClean="0">
              <a:solidFill>
                <a:srgbClr val="00206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6385622" cy="90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Konzentrationsabhängigkeit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von Potentialen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8" name="Grafik 7" descr="un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9" name="Grafik 8" descr="chemie didaktik-logo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pH-Messungen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4" name="Grafik 3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sp>
        <p:nvSpPr>
          <p:cNvPr id="9" name="Inhaltsplatzhalter 5"/>
          <p:cNvSpPr txBox="1">
            <a:spLocks/>
          </p:cNvSpPr>
          <p:nvPr/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Versuchsaufbau: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Grafik 6" descr="Konzentrationszelle_pH_Messu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598328"/>
            <a:ext cx="7992888" cy="435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pH-Messungen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de-DE" sz="2000" b="1" dirty="0" smtClean="0">
                <a:solidFill>
                  <a:srgbClr val="002060"/>
                </a:solidFill>
              </a:rPr>
              <a:t>Theorie:</a:t>
            </a:r>
          </a:p>
          <a:p>
            <a:pPr>
              <a:buNone/>
            </a:pPr>
            <a:endParaRPr lang="de-DE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de-DE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de-DE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de-DE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de-DE" sz="2000" dirty="0" smtClean="0">
              <a:solidFill>
                <a:srgbClr val="002060"/>
              </a:solidFill>
            </a:endParaRPr>
          </a:p>
        </p:txBody>
      </p:sp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4" name="Grafik 3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2123728" y="1268760"/>
          <a:ext cx="6336704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936104"/>
                <a:gridCol w="1296144"/>
                <a:gridCol w="936104"/>
                <a:gridCol w="187220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de-DE" sz="1800" baseline="-25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 in</a:t>
                      </a:r>
                      <a:r>
                        <a:rPr lang="de-DE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rgbClr val="002060"/>
                          </a:solidFill>
                        </a:rPr>
                        <a:t>mol</a:t>
                      </a:r>
                      <a:r>
                        <a:rPr lang="de-DE" sz="1800" baseline="0" dirty="0" smtClean="0">
                          <a:solidFill>
                            <a:srgbClr val="002060"/>
                          </a:solidFill>
                        </a:rPr>
                        <a:t>/l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pH</a:t>
                      </a:r>
                      <a:r>
                        <a:rPr lang="de-DE" sz="1800" baseline="-25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de-DE" sz="1800" baseline="-25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de-DE" sz="1800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 in</a:t>
                      </a:r>
                      <a:r>
                        <a:rPr lang="de-DE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rgbClr val="002060"/>
                          </a:solidFill>
                        </a:rPr>
                        <a:t>mol</a:t>
                      </a:r>
                      <a:r>
                        <a:rPr lang="de-DE" sz="1800" baseline="0" dirty="0" smtClean="0">
                          <a:solidFill>
                            <a:srgbClr val="002060"/>
                          </a:solidFill>
                        </a:rPr>
                        <a:t>/l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pH</a:t>
                      </a:r>
                      <a:r>
                        <a:rPr lang="de-DE" sz="1800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de-DE" sz="1800" baseline="-25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  <a:latin typeface="Lucida Sans Unicode"/>
                          <a:cs typeface="Lucida Sans Unicode"/>
                        </a:rPr>
                        <a:t>∆E in Volt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0.1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0.059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0.01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0.118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0.001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2060"/>
                          </a:solidFill>
                        </a:rPr>
                        <a:t>0.177</a:t>
                      </a:r>
                      <a:endParaRPr lang="de-DE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t="13711"/>
          <a:stretch>
            <a:fillRect/>
          </a:stretch>
        </p:blipFill>
        <p:spPr bwMode="auto">
          <a:xfrm>
            <a:off x="1403648" y="3501008"/>
            <a:ext cx="7344816" cy="226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 bwMode="auto">
          <a:xfrm>
            <a:off x="683568" y="285293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pH-Elektrode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5" name="Grafik 4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19649"/>
            <a:ext cx="7813238" cy="48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871663" y="0"/>
            <a:ext cx="5400675" cy="8826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0" tIns="108000" rIns="0" bIns="0" anchor="b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HydroFlex vs.</a:t>
            </a:r>
            <a:r>
              <a:rPr kumimoji="0" lang="de-DE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HydroFlex </a:t>
            </a: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Grafik 6" descr="HydroFlex_vs_HxdroFl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1663" y="1916832"/>
            <a:ext cx="2315189" cy="1872208"/>
          </a:xfrm>
          <a:prstGeom prst="rect">
            <a:avLst/>
          </a:prstGeom>
        </p:spPr>
      </p:pic>
      <p:pic>
        <p:nvPicPr>
          <p:cNvPr id="5" name="Grafik 4" descr="uni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6" name="Grafik 5" descr="chemie didaktik-logo_transpar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139952" y="4581128"/>
            <a:ext cx="5400675" cy="8826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108000" rIns="0" bIns="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Miniaturisierte Variante </a:t>
            </a: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2339751" y="260648"/>
            <a:ext cx="4464497" cy="52322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108000" rIns="0" bIns="0" numCol="1" anchor="b" anchorCtr="1" compatLnSpc="1">
            <a:prstTxWarp prst="textNoShape">
              <a:avLst/>
            </a:prstTxWarp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Miniaturisierte HydroFlex</a:t>
            </a:r>
            <a:endParaRPr lang="de-DE" sz="2800" b="1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8" name="Grafik 17" descr="HFKzuammengebaut_bearbeite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1087442" cy="3339663"/>
          </a:xfrm>
          <a:prstGeom prst="rect">
            <a:avLst/>
          </a:prstGeom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 flipH="1">
            <a:off x="571520" y="4221088"/>
            <a:ext cx="2088232" cy="864096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108000" rIns="0" bIns="0" numCol="1" anchor="b" anchorCtr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1600" dirty="0" smtClean="0"/>
              <a:t>pH-sensitive Pt/Pd-Elektrode</a:t>
            </a:r>
          </a:p>
          <a:p>
            <a:pPr>
              <a:defRPr/>
            </a:pPr>
            <a:r>
              <a:rPr lang="de-DE" sz="1600" dirty="0" smtClean="0"/>
              <a:t>Durchmesser 1mm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0" name="Grafik 19" descr="HFK-Einzelteile.JPG"/>
          <p:cNvPicPr>
            <a:picLocks noChangeAspect="1"/>
          </p:cNvPicPr>
          <p:nvPr/>
        </p:nvPicPr>
        <p:blipFill>
          <a:blip r:embed="rId3" cstate="print"/>
          <a:srcRect t="28587"/>
          <a:stretch>
            <a:fillRect/>
          </a:stretch>
        </p:blipFill>
        <p:spPr>
          <a:xfrm rot="5400000">
            <a:off x="1791695" y="2412891"/>
            <a:ext cx="4140460" cy="1708182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931560" y="213285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 H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-Zelle</a:t>
            </a:r>
            <a:endParaRPr lang="de-DE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931560" y="24208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PP-Kopf</a:t>
            </a:r>
            <a:endParaRPr lang="de-DE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643528" y="306896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PEEK-Kapillare</a:t>
            </a:r>
          </a:p>
          <a:p>
            <a:r>
              <a:rPr lang="de-DE" sz="1600" dirty="0" smtClean="0"/>
              <a:t>Durchmesser </a:t>
            </a:r>
          </a:p>
          <a:p>
            <a:r>
              <a:rPr lang="de-DE" sz="1600" dirty="0" smtClean="0"/>
              <a:t>1.6 mm (außen)</a:t>
            </a:r>
          </a:p>
          <a:p>
            <a:r>
              <a:rPr lang="de-DE" sz="1600" dirty="0" smtClean="0"/>
              <a:t>Länge 80mm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43528" y="126876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Messingkopf mit </a:t>
            </a:r>
          </a:p>
          <a:p>
            <a:r>
              <a:rPr lang="de-DE" sz="1600" dirty="0" smtClean="0"/>
              <a:t>2mm Kontaktbuchse</a:t>
            </a:r>
          </a:p>
          <a:p>
            <a:r>
              <a:rPr lang="de-DE" sz="1600" dirty="0" smtClean="0"/>
              <a:t>Widerstand integriert</a:t>
            </a:r>
            <a:endParaRPr lang="de-DE" sz="1600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1939672" y="2636912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2515736" y="1484784"/>
            <a:ext cx="100811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2227704" y="3429000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21" idx="3"/>
          </p:cNvCxnSpPr>
          <p:nvPr/>
        </p:nvCxnSpPr>
        <p:spPr>
          <a:xfrm flipV="1">
            <a:off x="2083688" y="2276872"/>
            <a:ext cx="1296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3491880" y="5013176"/>
            <a:ext cx="216024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4932040" y="458112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</a:rPr>
              <a:t>☻ Keine Aktivierung mehr notwendig</a:t>
            </a:r>
          </a:p>
          <a:p>
            <a:r>
              <a:rPr lang="de-DE" sz="1600" dirty="0" smtClean="0">
                <a:solidFill>
                  <a:srgbClr val="00B050"/>
                </a:solidFill>
              </a:rPr>
              <a:t>☻ Laufzeit derzeit 12 Monate</a:t>
            </a:r>
          </a:p>
          <a:p>
            <a:r>
              <a:rPr lang="de-DE" sz="1600" dirty="0" smtClean="0">
                <a:solidFill>
                  <a:srgbClr val="00B050"/>
                </a:solidFill>
              </a:rPr>
              <a:t>☻ H</a:t>
            </a:r>
            <a:r>
              <a:rPr lang="de-DE" sz="1600" baseline="-25000" dirty="0" smtClean="0">
                <a:solidFill>
                  <a:srgbClr val="00B050"/>
                </a:solidFill>
              </a:rPr>
              <a:t>2</a:t>
            </a:r>
            <a:r>
              <a:rPr lang="de-DE" sz="1600" dirty="0" smtClean="0">
                <a:solidFill>
                  <a:srgbClr val="00B050"/>
                </a:solidFill>
              </a:rPr>
              <a:t>-Zelle austauschbar </a:t>
            </a:r>
            <a:endParaRPr lang="de-DE" sz="1600" dirty="0" smtClean="0">
              <a:solidFill>
                <a:srgbClr val="00B050"/>
              </a:solidFill>
            </a:endParaRPr>
          </a:p>
          <a:p>
            <a:r>
              <a:rPr lang="de-DE" sz="1600" dirty="0" smtClean="0">
                <a:solidFill>
                  <a:srgbClr val="00B050"/>
                </a:solidFill>
              </a:rPr>
              <a:t>☻ </a:t>
            </a:r>
            <a:r>
              <a:rPr lang="de-DE" sz="1600" dirty="0" smtClean="0">
                <a:solidFill>
                  <a:srgbClr val="00B050"/>
                </a:solidFill>
              </a:rPr>
              <a:t>verbessertes Ansprechverhalten</a:t>
            </a:r>
            <a:endParaRPr lang="de-DE" sz="1600" dirty="0" smtClean="0">
              <a:solidFill>
                <a:srgbClr val="00B050"/>
              </a:solidFill>
            </a:endParaRPr>
          </a:p>
          <a:p>
            <a:endParaRPr lang="de-DE" sz="1600" dirty="0" smtClean="0">
              <a:solidFill>
                <a:srgbClr val="00B050"/>
              </a:solidFill>
            </a:endParaRPr>
          </a:p>
          <a:p>
            <a:r>
              <a:rPr lang="de-DE" sz="1600" dirty="0" smtClean="0">
                <a:solidFill>
                  <a:srgbClr val="FF0000"/>
                </a:solidFill>
              </a:rPr>
              <a:t>Trocken lagerfähig?</a:t>
            </a: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68" name="Gerade Verbindung 67"/>
          <p:cNvCxnSpPr/>
          <p:nvPr/>
        </p:nvCxnSpPr>
        <p:spPr>
          <a:xfrm>
            <a:off x="2659752" y="4509120"/>
            <a:ext cx="864096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 descr="uni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28" name="Grafik 27" descr="chemie didaktik-logo_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871663" y="0"/>
            <a:ext cx="5400675" cy="882650"/>
          </a:xfrm>
          <a:solidFill>
            <a:schemeClr val="bg1">
              <a:alpha val="0"/>
            </a:schemeClr>
          </a:solidFill>
        </p:spPr>
        <p:txBody>
          <a:bodyPr lIns="0" tIns="108000" rIns="0" bIns="0" anchor="b" anchorCtr="1"/>
          <a:lstStyle/>
          <a:p>
            <a:endParaRPr lang="de-DE" sz="2800" b="1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43057"/>
            <a:ext cx="9144000" cy="714943"/>
          </a:xfrm>
          <a:prstGeom prst="rect">
            <a:avLst/>
          </a:prstGeom>
        </p:spPr>
      </p:pic>
      <p:pic>
        <p:nvPicPr>
          <p:cNvPr id="7" name="Grafik 6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15616" y="1556792"/>
            <a:ext cx="7380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de-DE" b="1" dirty="0" smtClean="0">
                <a:solidFill>
                  <a:srgbClr val="0070C0"/>
                </a:solidFill>
              </a:rPr>
              <a:t> pH-Wert und Wasserstoffpotential</a:t>
            </a:r>
          </a:p>
          <a:p>
            <a:pPr>
              <a:buFont typeface="Wingdings" pitchFamily="2" charset="2"/>
              <a:buChar char="v"/>
            </a:pPr>
            <a:endParaRPr lang="de-DE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de-DE" b="1" dirty="0" smtClean="0">
                <a:solidFill>
                  <a:srgbClr val="0070C0"/>
                </a:solidFill>
              </a:rPr>
              <a:t> Wasserstoffelektrode - </a:t>
            </a:r>
            <a:r>
              <a:rPr lang="de-DE" b="1" dirty="0" err="1" smtClean="0">
                <a:solidFill>
                  <a:srgbClr val="0070C0"/>
                </a:solidFill>
              </a:rPr>
              <a:t>HydroFlex</a:t>
            </a:r>
            <a:endParaRPr lang="de-DE" b="1" dirty="0" smtClean="0">
              <a:solidFill>
                <a:srgbClr val="0070C0"/>
              </a:solidFill>
            </a:endParaRPr>
          </a:p>
          <a:p>
            <a:endParaRPr lang="de-DE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de-DE" b="1" dirty="0" smtClean="0">
                <a:solidFill>
                  <a:srgbClr val="0070C0"/>
                </a:solidFill>
              </a:rPr>
              <a:t> Praktische Umsetzungen</a:t>
            </a:r>
          </a:p>
          <a:p>
            <a:pPr lvl="1">
              <a:buFont typeface="Wingdings" pitchFamily="2" charset="2"/>
              <a:buChar char="v"/>
            </a:pPr>
            <a:r>
              <a:rPr lang="de-DE" b="1" dirty="0" smtClean="0">
                <a:solidFill>
                  <a:srgbClr val="0070C0"/>
                </a:solidFill>
              </a:rPr>
              <a:t> Messung von Standardpotentialen</a:t>
            </a:r>
          </a:p>
          <a:p>
            <a:pPr lvl="1">
              <a:buFont typeface="Wingdings" pitchFamily="2" charset="2"/>
              <a:buChar char="v"/>
            </a:pPr>
            <a:r>
              <a:rPr lang="de-DE" b="1" dirty="0" smtClean="0">
                <a:solidFill>
                  <a:srgbClr val="0070C0"/>
                </a:solidFill>
              </a:rPr>
              <a:t> Konzentrationsabhängigkeit von Potentialen</a:t>
            </a:r>
          </a:p>
          <a:p>
            <a:pPr lvl="1">
              <a:buFont typeface="Wingdings" pitchFamily="2" charset="2"/>
              <a:buChar char="v"/>
            </a:pPr>
            <a:r>
              <a:rPr lang="de-DE" b="1" dirty="0" smtClean="0">
                <a:solidFill>
                  <a:srgbClr val="0070C0"/>
                </a:solidFill>
              </a:rPr>
              <a:t> Konzentrationszellen → pH-Messungen</a:t>
            </a:r>
          </a:p>
          <a:p>
            <a:pPr>
              <a:buFont typeface="Wingdings" pitchFamily="2" charset="2"/>
              <a:buChar char="v"/>
            </a:pPr>
            <a:endParaRPr lang="de-DE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smtClean="0">
                <a:solidFill>
                  <a:srgbClr val="0070C0"/>
                </a:solidFill>
              </a:rPr>
              <a:t>H</a:t>
            </a:r>
            <a:r>
              <a:rPr lang="de-DE" b="1" baseline="-25000" dirty="0" smtClean="0">
                <a:solidFill>
                  <a:srgbClr val="0070C0"/>
                </a:solidFill>
              </a:rPr>
              <a:t>2</a:t>
            </a:r>
            <a:r>
              <a:rPr lang="de-DE" b="1" dirty="0" smtClean="0">
                <a:solidFill>
                  <a:srgbClr val="0070C0"/>
                </a:solidFill>
              </a:rPr>
              <a:t>-H</a:t>
            </a:r>
            <a:r>
              <a:rPr lang="de-DE" b="1" baseline="-25000" dirty="0" smtClean="0">
                <a:solidFill>
                  <a:srgbClr val="0070C0"/>
                </a:solidFill>
              </a:rPr>
              <a:t>2</a:t>
            </a:r>
            <a:r>
              <a:rPr lang="de-DE" b="1" dirty="0" smtClean="0">
                <a:solidFill>
                  <a:srgbClr val="0070C0"/>
                </a:solidFill>
              </a:rPr>
              <a:t>-pH-Elektrode</a:t>
            </a:r>
            <a:endParaRPr lang="de-DE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endParaRPr lang="de-DE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871662" y="0"/>
            <a:ext cx="5400675" cy="8826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108000" rIns="0" bIns="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Aus zwei mach eins</a:t>
            </a: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871414" y="1268760"/>
            <a:ext cx="5652665" cy="4680520"/>
            <a:chOff x="1619672" y="1124744"/>
            <a:chExt cx="5760640" cy="5326851"/>
          </a:xfrm>
        </p:grpSpPr>
        <p:pic>
          <p:nvPicPr>
            <p:cNvPr id="43" name="Grafik 42" descr="baugruppe phydrunio 2014 _bild.tif"/>
            <p:cNvPicPr>
              <a:picLocks noChangeAspect="1"/>
            </p:cNvPicPr>
            <p:nvPr/>
          </p:nvPicPr>
          <p:blipFill>
            <a:blip r:embed="rId2" cstate="print"/>
            <a:srcRect l="25512" t="15473" r="41472" b="22634"/>
            <a:stretch>
              <a:fillRect/>
            </a:stretch>
          </p:blipFill>
          <p:spPr>
            <a:xfrm>
              <a:off x="3203848" y="1700808"/>
              <a:ext cx="2304256" cy="4608512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4572000" y="3441774"/>
              <a:ext cx="2448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H</a:t>
              </a:r>
              <a:r>
                <a:rPr lang="de-DE" b="1" baseline="-25000" dirty="0" smtClean="0">
                  <a:solidFill>
                    <a:srgbClr val="0070C0"/>
                  </a:solidFill>
                </a:rPr>
                <a:t>2</a:t>
              </a:r>
              <a:r>
                <a:rPr lang="de-DE" b="1" dirty="0" smtClean="0">
                  <a:solidFill>
                    <a:srgbClr val="0070C0"/>
                  </a:solidFill>
                </a:rPr>
                <a:t>-Elektrode 1</a:t>
              </a:r>
            </a:p>
            <a:p>
              <a:r>
                <a:rPr lang="de-DE" b="1" dirty="0" smtClean="0">
                  <a:solidFill>
                    <a:srgbClr val="0070C0"/>
                  </a:solidFill>
                </a:rPr>
                <a:t>Referenz in 1 M HCl</a:t>
              </a:r>
            </a:p>
            <a:p>
              <a:r>
                <a:rPr lang="de-DE" b="1" dirty="0" smtClean="0">
                  <a:solidFill>
                    <a:srgbClr val="FF0000"/>
                  </a:solidFill>
                </a:rPr>
                <a:t>NHE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907704" y="3429000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b="1" dirty="0" smtClean="0">
                  <a:solidFill>
                    <a:srgbClr val="0070C0"/>
                  </a:solidFill>
                </a:rPr>
                <a:t>H</a:t>
              </a:r>
              <a:r>
                <a:rPr lang="de-DE" b="1" baseline="-25000" dirty="0" smtClean="0">
                  <a:solidFill>
                    <a:srgbClr val="0070C0"/>
                  </a:solidFill>
                </a:rPr>
                <a:t>2</a:t>
              </a:r>
              <a:r>
                <a:rPr lang="de-DE" b="1" dirty="0" smtClean="0">
                  <a:solidFill>
                    <a:srgbClr val="0070C0"/>
                  </a:solidFill>
                </a:rPr>
                <a:t>-Elektrode 2</a:t>
              </a:r>
            </a:p>
            <a:p>
              <a:pPr algn="r"/>
              <a:r>
                <a:rPr lang="de-DE" b="1" dirty="0" err="1" smtClean="0">
                  <a:solidFill>
                    <a:srgbClr val="0070C0"/>
                  </a:solidFill>
                </a:rPr>
                <a:t>Messelektrode</a:t>
              </a:r>
              <a:endParaRPr lang="de-DE" b="1" dirty="0" smtClean="0">
                <a:solidFill>
                  <a:srgbClr val="0070C0"/>
                </a:solidFill>
              </a:endParaRPr>
            </a:p>
            <a:p>
              <a:pPr algn="r"/>
              <a:r>
                <a:rPr lang="de-DE" b="1" dirty="0" smtClean="0">
                  <a:solidFill>
                    <a:srgbClr val="FF0000"/>
                  </a:solidFill>
                </a:rPr>
                <a:t>RHE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uppieren 45"/>
            <p:cNvGrpSpPr/>
            <p:nvPr/>
          </p:nvGrpSpPr>
          <p:grpSpPr>
            <a:xfrm>
              <a:off x="3059832" y="1124744"/>
              <a:ext cx="2520280" cy="1800200"/>
              <a:chOff x="2411760" y="1268760"/>
              <a:chExt cx="2520280" cy="1800200"/>
            </a:xfrm>
          </p:grpSpPr>
          <p:grpSp>
            <p:nvGrpSpPr>
              <p:cNvPr id="47" name="Gruppieren 9"/>
              <p:cNvGrpSpPr/>
              <p:nvPr/>
            </p:nvGrpSpPr>
            <p:grpSpPr>
              <a:xfrm>
                <a:off x="3059832" y="1268760"/>
                <a:ext cx="1224136" cy="504056"/>
                <a:chOff x="3059832" y="1268760"/>
                <a:chExt cx="1224136" cy="504056"/>
              </a:xfrm>
            </p:grpSpPr>
            <p:sp>
              <p:nvSpPr>
                <p:cNvPr id="56" name="Rechteck 7"/>
                <p:cNvSpPr/>
                <p:nvPr/>
              </p:nvSpPr>
              <p:spPr>
                <a:xfrm>
                  <a:off x="3059832" y="1268760"/>
                  <a:ext cx="1224136" cy="504056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7" name="Textfeld 8"/>
                <p:cNvSpPr txBox="1"/>
                <p:nvPr/>
              </p:nvSpPr>
              <p:spPr>
                <a:xfrm>
                  <a:off x="3095836" y="1336122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/>
                    <a:t>Volt // pH</a:t>
                  </a:r>
                  <a:endParaRPr lang="de-DE" dirty="0"/>
                </a:p>
              </p:txBody>
            </p:sp>
          </p:grpSp>
          <p:grpSp>
            <p:nvGrpSpPr>
              <p:cNvPr id="48" name="Gruppieren 42"/>
              <p:cNvGrpSpPr/>
              <p:nvPr/>
            </p:nvGrpSpPr>
            <p:grpSpPr>
              <a:xfrm>
                <a:off x="2411760" y="1484784"/>
                <a:ext cx="648072" cy="1584176"/>
                <a:chOff x="2411760" y="1484784"/>
                <a:chExt cx="648072" cy="1584176"/>
              </a:xfrm>
            </p:grpSpPr>
            <p:cxnSp>
              <p:nvCxnSpPr>
                <p:cNvPr id="53" name="Gerade Verbindung 52"/>
                <p:cNvCxnSpPr/>
                <p:nvPr/>
              </p:nvCxnSpPr>
              <p:spPr>
                <a:xfrm flipH="1" flipV="1">
                  <a:off x="2411760" y="1484784"/>
                  <a:ext cx="64807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2411760" y="1484784"/>
                  <a:ext cx="0" cy="15841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54"/>
                <p:cNvCxnSpPr/>
                <p:nvPr/>
              </p:nvCxnSpPr>
              <p:spPr>
                <a:xfrm>
                  <a:off x="2411760" y="3068960"/>
                  <a:ext cx="3600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uppieren 43"/>
              <p:cNvGrpSpPr/>
              <p:nvPr/>
            </p:nvGrpSpPr>
            <p:grpSpPr>
              <a:xfrm flipH="1">
                <a:off x="4283968" y="1484784"/>
                <a:ext cx="648072" cy="1584176"/>
                <a:chOff x="2411760" y="1484784"/>
                <a:chExt cx="648072" cy="1584176"/>
              </a:xfrm>
            </p:grpSpPr>
            <p:cxnSp>
              <p:nvCxnSpPr>
                <p:cNvPr id="50" name="Gerade Verbindung 49"/>
                <p:cNvCxnSpPr/>
                <p:nvPr/>
              </p:nvCxnSpPr>
              <p:spPr>
                <a:xfrm flipH="1" flipV="1">
                  <a:off x="2411760" y="1484784"/>
                  <a:ext cx="64807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2411760" y="1484784"/>
                  <a:ext cx="0" cy="15841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2411760" y="3068960"/>
                  <a:ext cx="3600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8" name="Textfeld 57"/>
            <p:cNvSpPr txBox="1"/>
            <p:nvPr/>
          </p:nvSpPr>
          <p:spPr>
            <a:xfrm>
              <a:off x="5508104" y="4221088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Innenelektrolyt</a:t>
              </a:r>
            </a:p>
            <a:p>
              <a:r>
                <a:rPr lang="de-DE" dirty="0" smtClean="0"/>
                <a:t>1 M HCl</a:t>
              </a:r>
              <a:endParaRPr lang="de-DE" dirty="0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5076056" y="5805264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Diaphragma </a:t>
              </a:r>
            </a:p>
            <a:p>
              <a:r>
                <a:rPr lang="de-DE" dirty="0" smtClean="0"/>
                <a:t>(poröses PTFE)</a:t>
              </a:r>
              <a:endParaRPr lang="de-DE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619672" y="5661248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pH-sensitive Pt/Pd-Elektrode</a:t>
              </a:r>
              <a:endParaRPr lang="de-DE" dirty="0"/>
            </a:p>
          </p:txBody>
        </p:sp>
        <p:cxnSp>
          <p:nvCxnSpPr>
            <p:cNvPr id="62" name="Gerade Verbindung 61"/>
            <p:cNvCxnSpPr/>
            <p:nvPr/>
          </p:nvCxnSpPr>
          <p:spPr>
            <a:xfrm flipH="1">
              <a:off x="4355976" y="4509120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 flipH="1">
              <a:off x="4427984" y="6021288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 flipH="1">
              <a:off x="3275856" y="6021288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fik 24" descr="un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26" name="Grafik 25" descr="chemie didaktik-logo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Hso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693" y="1120334"/>
            <a:ext cx="2560414" cy="4972962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359532" y="1288503"/>
            <a:ext cx="8424936" cy="4829673"/>
            <a:chOff x="107504" y="1268760"/>
            <a:chExt cx="8640960" cy="4896544"/>
          </a:xfrm>
        </p:grpSpPr>
        <p:sp>
          <p:nvSpPr>
            <p:cNvPr id="2" name="Textfeld 1"/>
            <p:cNvSpPr txBox="1"/>
            <p:nvPr/>
          </p:nvSpPr>
          <p:spPr>
            <a:xfrm>
              <a:off x="6012160" y="3081734"/>
              <a:ext cx="2736304" cy="923330"/>
            </a:xfrm>
            <a:prstGeom prst="rect">
              <a:avLst/>
            </a:prstGeom>
            <a:solidFill>
              <a:srgbClr val="87A6C3"/>
            </a:solidFill>
          </p:spPr>
          <p:txBody>
            <a:bodyPr wrap="square" rtlCol="0">
              <a:spAutoFit/>
            </a:bodyPr>
            <a:lstStyle/>
            <a:p>
              <a:pPr>
                <a:tabLst>
                  <a:tab pos="1524000" algn="l"/>
                </a:tabLst>
              </a:pPr>
              <a:r>
                <a:rPr lang="de-DE" b="1" dirty="0" smtClean="0">
                  <a:solidFill>
                    <a:schemeClr val="bg1"/>
                  </a:solidFill>
                </a:rPr>
                <a:t>Gesamtlänge:	140 mm</a:t>
              </a:r>
            </a:p>
            <a:p>
              <a:pPr>
                <a:tabLst>
                  <a:tab pos="1524000" algn="l"/>
                </a:tabLst>
              </a:pPr>
              <a:r>
                <a:rPr lang="de-DE" b="1" dirty="0" smtClean="0">
                  <a:solidFill>
                    <a:schemeClr val="bg1"/>
                  </a:solidFill>
                </a:rPr>
                <a:t>Schaftlänge:	100 mm</a:t>
              </a:r>
            </a:p>
            <a:p>
              <a:pPr defTabSz="1323975">
                <a:tabLst>
                  <a:tab pos="0" algn="l"/>
                  <a:tab pos="2333625" algn="r"/>
                </a:tabLst>
              </a:pPr>
              <a:r>
                <a:rPr lang="de-DE" b="1" dirty="0" smtClean="0">
                  <a:solidFill>
                    <a:schemeClr val="bg1"/>
                  </a:solidFill>
                </a:rPr>
                <a:t>Durchmesser:	12 mm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5292080" y="1268760"/>
              <a:ext cx="3456384" cy="1754326"/>
            </a:xfrm>
            <a:prstGeom prst="rect">
              <a:avLst/>
            </a:prstGeom>
            <a:solidFill>
              <a:srgbClr val="87A6C3"/>
            </a:solidFill>
          </p:spPr>
          <p:txBody>
            <a:bodyPr wrap="square" rtlCol="0">
              <a:spAutoFit/>
            </a:bodyPr>
            <a:lstStyle/>
            <a:p>
              <a:pPr>
                <a:tabLst>
                  <a:tab pos="1524000" algn="l"/>
                </a:tabLst>
              </a:pPr>
              <a:r>
                <a:rPr lang="de-DE" b="1" dirty="0" smtClean="0">
                  <a:solidFill>
                    <a:schemeClr val="bg1"/>
                  </a:solidFill>
                </a:rPr>
                <a:t>Materialien</a:t>
              </a:r>
            </a:p>
            <a:p>
              <a:pPr>
                <a:tabLst>
                  <a:tab pos="1790700" algn="l"/>
                </a:tabLst>
              </a:pPr>
              <a:r>
                <a:rPr lang="de-DE" b="1" dirty="0" smtClean="0">
                  <a:solidFill>
                    <a:schemeClr val="bg1"/>
                  </a:solidFill>
                </a:rPr>
                <a:t>Kopf:	PVC-U</a:t>
              </a:r>
            </a:p>
            <a:p>
              <a:pPr>
                <a:tabLst>
                  <a:tab pos="1790700" algn="l"/>
                </a:tabLst>
              </a:pPr>
              <a:r>
                <a:rPr lang="de-DE" b="1" dirty="0" smtClean="0">
                  <a:solidFill>
                    <a:schemeClr val="bg1"/>
                  </a:solidFill>
                </a:rPr>
                <a:t>Schaft:	FEP</a:t>
              </a:r>
            </a:p>
            <a:p>
              <a:pPr defTabSz="1323975">
                <a:tabLst>
                  <a:tab pos="0" algn="l"/>
                  <a:tab pos="1790700" algn="l"/>
                  <a:tab pos="2333625" algn="r"/>
                </a:tabLst>
              </a:pPr>
              <a:r>
                <a:rPr lang="de-DE" b="1" dirty="0" smtClean="0">
                  <a:solidFill>
                    <a:schemeClr val="bg1"/>
                  </a:solidFill>
                </a:rPr>
                <a:t>Diaphragma:	PTFE</a:t>
              </a:r>
            </a:p>
            <a:p>
              <a:pPr defTabSz="1323975">
                <a:tabLst>
                  <a:tab pos="0" algn="l"/>
                  <a:tab pos="1790700" algn="l"/>
                  <a:tab pos="2333625" algn="r"/>
                </a:tabLst>
              </a:pPr>
              <a:r>
                <a:rPr lang="de-DE" b="1" dirty="0" smtClean="0">
                  <a:solidFill>
                    <a:schemeClr val="bg1"/>
                  </a:solidFill>
                </a:rPr>
                <a:t>H</a:t>
              </a:r>
              <a:r>
                <a:rPr lang="de-DE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de-DE" b="1" dirty="0" smtClean="0">
                  <a:solidFill>
                    <a:schemeClr val="bg1"/>
                  </a:solidFill>
                </a:rPr>
                <a:t>-Elektroden:	PEEK</a:t>
              </a:r>
            </a:p>
            <a:p>
              <a:pPr defTabSz="1323975">
                <a:tabLst>
                  <a:tab pos="0" algn="l"/>
                  <a:tab pos="1790700" algn="l"/>
                  <a:tab pos="2333625" algn="r"/>
                </a:tabLst>
              </a:pPr>
              <a:r>
                <a:rPr lang="de-DE" b="1" dirty="0" smtClean="0">
                  <a:solidFill>
                    <a:schemeClr val="bg1"/>
                  </a:solidFill>
                </a:rPr>
                <a:t>Kontaktbuchse: 	Au/Messing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pic>
          <p:nvPicPr>
            <p:cNvPr id="5" name="Grafik 4" descr="pHSonde_GDE_diaphragma_bearbeitet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4" y="4581128"/>
              <a:ext cx="1224136" cy="136842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6" name="Ellipse 5"/>
            <p:cNvSpPr/>
            <p:nvPr/>
          </p:nvSpPr>
          <p:spPr>
            <a:xfrm>
              <a:off x="1835696" y="5085184"/>
              <a:ext cx="1080120" cy="10801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771800" y="3429000"/>
              <a:ext cx="2448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H</a:t>
              </a:r>
              <a:r>
                <a:rPr lang="de-DE" b="1" baseline="-25000" dirty="0" smtClean="0">
                  <a:solidFill>
                    <a:srgbClr val="0070C0"/>
                  </a:solidFill>
                </a:rPr>
                <a:t>2</a:t>
              </a:r>
              <a:r>
                <a:rPr lang="de-DE" b="1" dirty="0" smtClean="0">
                  <a:solidFill>
                    <a:srgbClr val="0070C0"/>
                  </a:solidFill>
                </a:rPr>
                <a:t>-Elektrode 1</a:t>
              </a:r>
            </a:p>
            <a:p>
              <a:r>
                <a:rPr lang="de-DE" b="1" dirty="0" smtClean="0">
                  <a:solidFill>
                    <a:srgbClr val="0070C0"/>
                  </a:solidFill>
                </a:rPr>
                <a:t>Referenz in 1 M HCl</a:t>
              </a:r>
            </a:p>
            <a:p>
              <a:r>
                <a:rPr lang="de-DE" b="1" dirty="0" smtClean="0">
                  <a:solidFill>
                    <a:srgbClr val="FF0000"/>
                  </a:solidFill>
                </a:rPr>
                <a:t>NHE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07504" y="3429000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b="1" dirty="0" smtClean="0">
                  <a:solidFill>
                    <a:srgbClr val="0070C0"/>
                  </a:solidFill>
                </a:rPr>
                <a:t>H</a:t>
              </a:r>
              <a:r>
                <a:rPr lang="de-DE" b="1" baseline="-25000" dirty="0" smtClean="0">
                  <a:solidFill>
                    <a:srgbClr val="0070C0"/>
                  </a:solidFill>
                </a:rPr>
                <a:t>2</a:t>
              </a:r>
              <a:r>
                <a:rPr lang="de-DE" b="1" dirty="0" smtClean="0">
                  <a:solidFill>
                    <a:srgbClr val="0070C0"/>
                  </a:solidFill>
                </a:rPr>
                <a:t>-Elektrode 2</a:t>
              </a:r>
            </a:p>
            <a:p>
              <a:pPr algn="r"/>
              <a:r>
                <a:rPr lang="de-DE" b="1" dirty="0" err="1" smtClean="0">
                  <a:solidFill>
                    <a:srgbClr val="0070C0"/>
                  </a:solidFill>
                </a:rPr>
                <a:t>Messelektrode</a:t>
              </a:r>
              <a:endParaRPr lang="de-DE" b="1" dirty="0" smtClean="0">
                <a:solidFill>
                  <a:srgbClr val="0070C0"/>
                </a:solidFill>
              </a:endParaRPr>
            </a:p>
            <a:p>
              <a:pPr algn="r"/>
              <a:r>
                <a:rPr lang="de-DE" b="1" dirty="0" smtClean="0">
                  <a:solidFill>
                    <a:srgbClr val="FF0000"/>
                  </a:solidFill>
                </a:rPr>
                <a:t>RHE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716016" y="4653136"/>
              <a:ext cx="3312368" cy="842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Symbol" pitchFamily="18" charset="2"/>
                </a:rPr>
                <a:t>D</a:t>
              </a:r>
              <a:r>
                <a:rPr lang="de-DE" sz="2400" dirty="0" smtClean="0">
                  <a:solidFill>
                    <a:srgbClr val="00B050"/>
                  </a:solidFill>
                </a:rPr>
                <a:t>E = E</a:t>
              </a:r>
              <a:r>
                <a:rPr lang="de-DE" sz="2400" baseline="-25000" dirty="0" smtClean="0">
                  <a:solidFill>
                    <a:srgbClr val="00B050"/>
                  </a:solidFill>
                </a:rPr>
                <a:t>NHE</a:t>
              </a:r>
              <a:r>
                <a:rPr lang="de-DE" sz="2400" dirty="0" smtClean="0">
                  <a:solidFill>
                    <a:srgbClr val="00B050"/>
                  </a:solidFill>
                </a:rPr>
                <a:t> – E</a:t>
              </a:r>
              <a:r>
                <a:rPr lang="de-DE" sz="2400" baseline="-25000" dirty="0" smtClean="0">
                  <a:solidFill>
                    <a:srgbClr val="00B050"/>
                  </a:solidFill>
                </a:rPr>
                <a:t>RHE</a:t>
              </a:r>
            </a:p>
            <a:p>
              <a:r>
                <a:rPr lang="de-DE" sz="2400" b="1" dirty="0" smtClean="0">
                  <a:solidFill>
                    <a:srgbClr val="00B050"/>
                  </a:solidFill>
                  <a:latin typeface="Symbol" pitchFamily="18" charset="2"/>
                </a:rPr>
                <a:t>D</a:t>
              </a:r>
              <a:r>
                <a:rPr lang="de-DE" sz="2400" dirty="0" smtClean="0">
                  <a:solidFill>
                    <a:srgbClr val="00B050"/>
                  </a:solidFill>
                </a:rPr>
                <a:t>E = </a:t>
              </a:r>
              <a:r>
                <a:rPr lang="de-DE" sz="2400" dirty="0" smtClean="0">
                  <a:solidFill>
                    <a:srgbClr val="00B050"/>
                  </a:solidFill>
                </a:rPr>
                <a:t>2.303 </a:t>
              </a:r>
              <a:r>
                <a:rPr lang="de-DE" sz="2400" dirty="0" smtClean="0">
                  <a:solidFill>
                    <a:srgbClr val="00B050"/>
                  </a:solidFill>
                </a:rPr>
                <a:t>RT/</a:t>
              </a:r>
              <a:r>
                <a:rPr lang="de-DE" sz="2400" dirty="0" err="1" smtClean="0">
                  <a:solidFill>
                    <a:srgbClr val="00B050"/>
                  </a:solidFill>
                </a:rPr>
                <a:t>zF</a:t>
              </a:r>
              <a:r>
                <a:rPr lang="de-DE" sz="2400" dirty="0" smtClean="0">
                  <a:solidFill>
                    <a:srgbClr val="00B050"/>
                  </a:solidFill>
                </a:rPr>
                <a:t> pH</a:t>
              </a:r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71663" y="-27384"/>
            <a:ext cx="5400675" cy="8826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108000" rIns="0" bIns="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H</a:t>
            </a:r>
            <a:r>
              <a:rPr lang="de-DE" sz="2800" b="1" kern="0" baseline="-25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2</a:t>
            </a:r>
            <a:r>
              <a:rPr lang="de-DE" sz="28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-H</a:t>
            </a:r>
            <a:r>
              <a:rPr lang="de-DE" sz="2800" b="1" kern="0" baseline="-25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2</a:t>
            </a:r>
            <a:r>
              <a:rPr lang="de-DE" sz="28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-pH-Elektrode</a:t>
            </a: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2" name="Grafik 11" descr="uni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13" name="Grafik 12" descr="chemie didaktik-logo_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7" name="Grafik 6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871663" y="0"/>
            <a:ext cx="5400675" cy="882650"/>
          </a:xfrm>
          <a:solidFill>
            <a:schemeClr val="bg1">
              <a:alpha val="0"/>
            </a:schemeClr>
          </a:solidFill>
        </p:spPr>
        <p:txBody>
          <a:bodyPr lIns="0" tIns="108000" rIns="0" bIns="0" anchor="b" anchorCtr="1"/>
          <a:lstStyle/>
          <a:p>
            <a:r>
              <a:rPr lang="de-DE" sz="2800" b="1" dirty="0" smtClean="0">
                <a:solidFill>
                  <a:schemeClr val="bg1"/>
                </a:solidFill>
                <a:latin typeface="Arial Narrow" pitchFamily="34" charset="0"/>
              </a:rPr>
              <a:t>HydroFlex-Starterset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331880" y="3573016"/>
          <a:ext cx="6120680" cy="2011680"/>
        </p:xfrm>
        <a:graphic>
          <a:graphicData uri="http://schemas.openxmlformats.org/drawingml/2006/table">
            <a:tbl>
              <a:tblPr/>
              <a:tblGrid>
                <a:gridCol w="6120680"/>
              </a:tblGrid>
              <a:tr h="86409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HydroFlex Wasserstoffelektrode 159 €</a:t>
                      </a:r>
                    </a:p>
                    <a:p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Ersatzcartridge 1</a:t>
                      </a:r>
                      <a:r>
                        <a:rPr lang="de-DE" baseline="0" dirty="0" smtClean="0">
                          <a:solidFill>
                            <a:srgbClr val="0070C0"/>
                          </a:solidFill>
                        </a:rPr>
                        <a:t>3.50 €</a:t>
                      </a:r>
                    </a:p>
                    <a:p>
                      <a:endParaRPr lang="de-DE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de-DE" baseline="0" dirty="0" smtClean="0">
                          <a:solidFill>
                            <a:srgbClr val="0070C0"/>
                          </a:solidFill>
                        </a:rPr>
                        <a:t>Kapillar-HydroFlex 159 € - Rabatt für Schulen möglich</a:t>
                      </a:r>
                    </a:p>
                    <a:p>
                      <a:endParaRPr lang="de-DE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de-DE" baseline="0" dirty="0" smtClean="0">
                          <a:solidFill>
                            <a:srgbClr val="0070C0"/>
                          </a:solidFill>
                        </a:rPr>
                        <a:t>H</a:t>
                      </a:r>
                      <a:r>
                        <a:rPr lang="de-DE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de-DE" baseline="0" dirty="0" smtClean="0">
                          <a:solidFill>
                            <a:srgbClr val="0070C0"/>
                          </a:solidFill>
                        </a:rPr>
                        <a:t>-H</a:t>
                      </a:r>
                      <a:r>
                        <a:rPr lang="de-DE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de-DE" baseline="0" dirty="0" smtClean="0">
                          <a:solidFill>
                            <a:srgbClr val="0070C0"/>
                          </a:solidFill>
                        </a:rPr>
                        <a:t>-pH-Elektrode z. Zt. 400 €, Ziel &lt; 200 €</a:t>
                      </a:r>
                      <a:endParaRPr lang="nn-NO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6" name="Gruppieren 15"/>
          <p:cNvGrpSpPr/>
          <p:nvPr/>
        </p:nvGrpSpPr>
        <p:grpSpPr>
          <a:xfrm>
            <a:off x="2772040" y="1484784"/>
            <a:ext cx="4752288" cy="1080000"/>
            <a:chOff x="1259752" y="4941168"/>
            <a:chExt cx="4752288" cy="1080000"/>
          </a:xfrm>
        </p:grpSpPr>
        <p:pic>
          <p:nvPicPr>
            <p:cNvPr id="11" name="Grafik 10" descr="693686390257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3888" y="4941168"/>
              <a:ext cx="1080000" cy="1080000"/>
            </a:xfrm>
            <a:prstGeom prst="rect">
              <a:avLst/>
            </a:prstGeom>
          </p:spPr>
        </p:pic>
        <p:pic>
          <p:nvPicPr>
            <p:cNvPr id="13" name="Grafik 12" descr="07715611724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9752" y="4941168"/>
              <a:ext cx="1080000" cy="1080000"/>
            </a:xfrm>
            <a:prstGeom prst="rect">
              <a:avLst/>
            </a:prstGeom>
          </p:spPr>
        </p:pic>
        <p:pic>
          <p:nvPicPr>
            <p:cNvPr id="14" name="Grafik 13" descr="23088160996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7904" y="4941168"/>
              <a:ext cx="1080000" cy="1080000"/>
            </a:xfrm>
            <a:prstGeom prst="rect">
              <a:avLst/>
            </a:prstGeom>
          </p:spPr>
        </p:pic>
        <p:pic>
          <p:nvPicPr>
            <p:cNvPr id="15" name="Grafik 14" descr="67517718894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2040" y="4941168"/>
              <a:ext cx="1080000" cy="1080000"/>
            </a:xfrm>
            <a:prstGeom prst="rect">
              <a:avLst/>
            </a:prstGeom>
          </p:spPr>
        </p:pic>
      </p:grpSp>
      <p:pic>
        <p:nvPicPr>
          <p:cNvPr id="17" name="Grafik 16" descr="51087548598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776" y="1252014"/>
            <a:ext cx="936104" cy="217698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3239972" y="277163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dirty="0" smtClean="0">
                <a:solidFill>
                  <a:srgbClr val="0070C0"/>
                </a:solidFill>
              </a:rPr>
              <a:t>Im Komplettset zu 179 €</a:t>
            </a:r>
          </a:p>
        </p:txBody>
      </p:sp>
      <p:sp>
        <p:nvSpPr>
          <p:cNvPr id="18" name="Rechteck 17"/>
          <p:cNvSpPr/>
          <p:nvPr/>
        </p:nvSpPr>
        <p:spPr>
          <a:xfrm>
            <a:off x="1259632" y="573325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dirty="0" smtClean="0">
                <a:solidFill>
                  <a:srgbClr val="0070C0"/>
                </a:solidFill>
              </a:rPr>
              <a:t> </a:t>
            </a:r>
            <a:r>
              <a:rPr lang="nn-NO" dirty="0" smtClean="0">
                <a:solidFill>
                  <a:srgbClr val="0070C0"/>
                </a:solidFill>
                <a:hlinkClick r:id="rId9"/>
              </a:rPr>
              <a:t>http://shop.gaskatel.de</a:t>
            </a:r>
            <a:r>
              <a:rPr lang="nn-NO" dirty="0" smtClean="0">
                <a:solidFill>
                  <a:srgbClr val="0070C0"/>
                </a:solidFill>
              </a:rPr>
              <a:t> oder per Email info@gaskatel.de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Bezugsquellen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[1] Versuchsbeschreibungen: Schwab, M.; Fachreferent für Chemie in Unterfranken; http://www.fachreferent-chemie.de/</a:t>
            </a:r>
          </a:p>
          <a:p>
            <a:pPr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[2] </a:t>
            </a:r>
            <a:r>
              <a:rPr lang="de-DE" sz="2000" dirty="0" err="1" smtClean="0">
                <a:solidFill>
                  <a:srgbClr val="002060"/>
                </a:solidFill>
              </a:rPr>
              <a:t>Gaskatel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smtClean="0">
                <a:solidFill>
                  <a:srgbClr val="002060"/>
                </a:solidFill>
              </a:rPr>
              <a:t>GmbH, http://www.gaskatel.de</a:t>
            </a:r>
            <a:r>
              <a:rPr lang="de-DE" sz="2000" dirty="0" smtClean="0">
                <a:solidFill>
                  <a:srgbClr val="002060"/>
                </a:solidFill>
              </a:rPr>
              <a:t>/</a:t>
            </a:r>
          </a:p>
          <a:p>
            <a:pPr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[3] </a:t>
            </a:r>
            <a:r>
              <a:rPr lang="de-DE" sz="2000" dirty="0" err="1" smtClean="0">
                <a:solidFill>
                  <a:srgbClr val="002060"/>
                </a:solidFill>
              </a:rPr>
              <a:t>Gaskatel</a:t>
            </a:r>
            <a:r>
              <a:rPr lang="de-DE" sz="2000" dirty="0" smtClean="0">
                <a:solidFill>
                  <a:srgbClr val="002060"/>
                </a:solidFill>
              </a:rPr>
              <a:t> GmbH, Referenzelektrode, http://www.reference-electrode.de/</a:t>
            </a:r>
          </a:p>
          <a:p>
            <a:pPr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[4] </a:t>
            </a:r>
            <a:r>
              <a:rPr lang="de-DE" sz="2000" dirty="0" err="1" smtClean="0">
                <a:solidFill>
                  <a:srgbClr val="002060"/>
                </a:solidFill>
              </a:rPr>
              <a:t>Cassy</a:t>
            </a:r>
            <a:r>
              <a:rPr lang="de-DE" sz="2000" dirty="0" smtClean="0">
                <a:solidFill>
                  <a:srgbClr val="002060"/>
                </a:solidFill>
              </a:rPr>
              <a:t>-System; LD </a:t>
            </a:r>
            <a:r>
              <a:rPr lang="de-DE" sz="2000" dirty="0" err="1" smtClean="0">
                <a:solidFill>
                  <a:srgbClr val="002060"/>
                </a:solidFill>
              </a:rPr>
              <a:t>Didactic</a:t>
            </a:r>
            <a:r>
              <a:rPr lang="de-DE" sz="2000" dirty="0" smtClean="0">
                <a:solidFill>
                  <a:srgbClr val="002060"/>
                </a:solidFill>
              </a:rPr>
              <a:t> GmbH; http://www.ld-didactic.de/</a:t>
            </a:r>
          </a:p>
          <a:p>
            <a:pPr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de-DE" sz="2000" dirty="0"/>
          </a:p>
        </p:txBody>
      </p:sp>
      <p:pic>
        <p:nvPicPr>
          <p:cNvPr id="4" name="Grafik 3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5" name="Grafik 4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rgbClr val="002060"/>
                </a:solidFill>
              </a:rPr>
              <a:t>Vielen Dank für Ihre Aufmerksamkeit!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4" name="Grafik 3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5" name="Grafik 4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871662" y="0"/>
            <a:ext cx="5400675" cy="8826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108000" rIns="0" bIns="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pH-Wert und Wasserstoffpotential</a:t>
            </a:r>
          </a:p>
        </p:txBody>
      </p:sp>
      <p:sp>
        <p:nvSpPr>
          <p:cNvPr id="7" name="Rechteck 6"/>
          <p:cNvSpPr/>
          <p:nvPr/>
        </p:nvSpPr>
        <p:spPr>
          <a:xfrm>
            <a:off x="863588" y="414908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70C0"/>
                </a:solidFill>
              </a:rPr>
              <a:t>Wasserstoffpotential hängt von der Protonenkonzentration ab</a:t>
            </a:r>
          </a:p>
          <a:p>
            <a:endParaRPr lang="de-DE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70C0"/>
                </a:solidFill>
              </a:rPr>
              <a:t>2 Wasserstoffelektroden in Form einer Konzentrationskette aufgebaut liefern auf direktem Wege den pH-Wert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71600" y="1484784"/>
            <a:ext cx="257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pH = - Log [H</a:t>
            </a:r>
            <a:r>
              <a:rPr lang="de-DE" sz="2800" baseline="30000" dirty="0" smtClean="0">
                <a:solidFill>
                  <a:srgbClr val="0070C0"/>
                </a:solidFill>
              </a:rPr>
              <a:t>+</a:t>
            </a:r>
            <a:r>
              <a:rPr lang="de-DE" sz="2800" dirty="0" smtClean="0">
                <a:solidFill>
                  <a:srgbClr val="0070C0"/>
                </a:solidFill>
              </a:rPr>
              <a:t>]</a:t>
            </a:r>
            <a:endParaRPr lang="de-DE" sz="2800" dirty="0"/>
          </a:p>
        </p:txBody>
      </p:sp>
      <p:sp>
        <p:nvSpPr>
          <p:cNvPr id="10" name="Rechteck 9"/>
          <p:cNvSpPr/>
          <p:nvPr/>
        </p:nvSpPr>
        <p:spPr>
          <a:xfrm>
            <a:off x="5004048" y="1484784"/>
            <a:ext cx="3013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H</a:t>
            </a:r>
            <a:r>
              <a:rPr lang="de-DE" sz="2800" baseline="-25000" dirty="0" smtClean="0">
                <a:solidFill>
                  <a:srgbClr val="0070C0"/>
                </a:solidFill>
              </a:rPr>
              <a:t>2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smtClean="0">
                <a:solidFill>
                  <a:srgbClr val="0070C0"/>
                </a:solidFill>
                <a:sym typeface="Wingdings" pitchFamily="2" charset="2"/>
              </a:rPr>
              <a:t> 2 H</a:t>
            </a:r>
            <a:r>
              <a:rPr lang="de-DE" sz="2800" baseline="30000" dirty="0" smtClean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de-DE" sz="2800" dirty="0" smtClean="0">
                <a:solidFill>
                  <a:srgbClr val="0070C0"/>
                </a:solidFill>
                <a:sym typeface="Wingdings" pitchFamily="2" charset="2"/>
              </a:rPr>
              <a:t>   +  2e</a:t>
            </a:r>
            <a:r>
              <a:rPr lang="de-DE" sz="2800" baseline="30000" dirty="0" smtClean="0">
                <a:solidFill>
                  <a:srgbClr val="0070C0"/>
                </a:solidFill>
                <a:sym typeface="Wingdings" pitchFamily="2" charset="2"/>
              </a:rPr>
              <a:t>-</a:t>
            </a:r>
            <a:endParaRPr lang="de-DE" sz="2800" baseline="30000" dirty="0"/>
          </a:p>
        </p:txBody>
      </p:sp>
      <p:sp>
        <p:nvSpPr>
          <p:cNvPr id="11" name="Rechteck 10"/>
          <p:cNvSpPr/>
          <p:nvPr/>
        </p:nvSpPr>
        <p:spPr>
          <a:xfrm>
            <a:off x="2627784" y="342900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  <a:latin typeface="Lucida Sans Unicode"/>
                <a:cs typeface="Lucida Sans Unicode"/>
              </a:rPr>
              <a:t>∆</a:t>
            </a:r>
            <a:r>
              <a:rPr lang="de-DE" sz="2400" dirty="0" smtClean="0">
                <a:solidFill>
                  <a:srgbClr val="0070C0"/>
                </a:solidFill>
              </a:rPr>
              <a:t>E = </a:t>
            </a:r>
            <a:r>
              <a:rPr lang="de-DE" sz="2400" dirty="0" smtClean="0">
                <a:solidFill>
                  <a:srgbClr val="0070C0"/>
                </a:solidFill>
              </a:rPr>
              <a:t>2.303 RT/</a:t>
            </a:r>
            <a:r>
              <a:rPr lang="de-DE" sz="2400" dirty="0" err="1" smtClean="0">
                <a:solidFill>
                  <a:srgbClr val="0070C0"/>
                </a:solidFill>
              </a:rPr>
              <a:t>zF</a:t>
            </a:r>
            <a:r>
              <a:rPr lang="de-DE" sz="2400" dirty="0" smtClean="0">
                <a:solidFill>
                  <a:srgbClr val="0070C0"/>
                </a:solidFill>
              </a:rPr>
              <a:t> pH</a:t>
            </a:r>
            <a:endParaRPr lang="de-DE" sz="2400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411760" y="1988840"/>
            <a:ext cx="1296144" cy="100811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4067944" y="1988840"/>
            <a:ext cx="1278142" cy="100811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5220072" y="2348880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rgbClr val="0070C0"/>
                </a:solidFill>
              </a:rPr>
              <a:t>E = E</a:t>
            </a:r>
            <a:r>
              <a:rPr lang="de-DE" sz="2000" baseline="30000" dirty="0" smtClean="0">
                <a:solidFill>
                  <a:srgbClr val="0070C0"/>
                </a:solidFill>
              </a:rPr>
              <a:t>0</a:t>
            </a:r>
            <a:r>
              <a:rPr lang="de-DE" sz="2000" dirty="0" smtClean="0">
                <a:solidFill>
                  <a:srgbClr val="0070C0"/>
                </a:solidFill>
              </a:rPr>
              <a:t> + RT/</a:t>
            </a:r>
            <a:r>
              <a:rPr lang="de-DE" sz="2000" dirty="0" err="1" smtClean="0">
                <a:solidFill>
                  <a:srgbClr val="0070C0"/>
                </a:solidFill>
              </a:rPr>
              <a:t>zF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Ln</a:t>
            </a:r>
            <a:r>
              <a:rPr lang="de-DE" sz="2000" dirty="0" smtClean="0">
                <a:solidFill>
                  <a:srgbClr val="0070C0"/>
                </a:solidFill>
              </a:rPr>
              <a:t> [H</a:t>
            </a:r>
            <a:r>
              <a:rPr lang="de-DE" sz="2000" baseline="30000" dirty="0" smtClean="0">
                <a:solidFill>
                  <a:srgbClr val="0070C0"/>
                </a:solidFill>
              </a:rPr>
              <a:t>+</a:t>
            </a:r>
            <a:r>
              <a:rPr lang="de-DE" sz="2000" dirty="0" smtClean="0">
                <a:solidFill>
                  <a:srgbClr val="0070C0"/>
                </a:solidFill>
              </a:rPr>
              <a:t>]            </a:t>
            </a:r>
          </a:p>
          <a:p>
            <a:r>
              <a:rPr lang="de-DE" sz="2000" dirty="0" smtClean="0">
                <a:solidFill>
                  <a:srgbClr val="0070C0"/>
                </a:solidFill>
              </a:rPr>
              <a:t>E</a:t>
            </a:r>
            <a:r>
              <a:rPr lang="de-DE" sz="2000" baseline="30000" dirty="0" smtClean="0">
                <a:solidFill>
                  <a:srgbClr val="0070C0"/>
                </a:solidFill>
              </a:rPr>
              <a:t>0</a:t>
            </a:r>
            <a:r>
              <a:rPr lang="de-DE" sz="2000" dirty="0" smtClean="0">
                <a:solidFill>
                  <a:srgbClr val="0070C0"/>
                </a:solidFill>
              </a:rPr>
              <a:t> = 0 V für H</a:t>
            </a:r>
            <a:r>
              <a:rPr lang="de-DE" sz="2000" baseline="-25000" dirty="0" smtClean="0">
                <a:solidFill>
                  <a:srgbClr val="0070C0"/>
                </a:solidFill>
              </a:rPr>
              <a:t>2</a:t>
            </a:r>
            <a:r>
              <a:rPr lang="de-DE" sz="2000" dirty="0" smtClean="0">
                <a:solidFill>
                  <a:srgbClr val="0070C0"/>
                </a:solidFill>
              </a:rPr>
              <a:t>/H</a:t>
            </a:r>
            <a:r>
              <a:rPr lang="de-DE" sz="2000" baseline="30000" dirty="0" smtClean="0">
                <a:solidFill>
                  <a:srgbClr val="0070C0"/>
                </a:solidFill>
              </a:rPr>
              <a:t>+</a:t>
            </a:r>
          </a:p>
        </p:txBody>
      </p:sp>
      <p:pic>
        <p:nvPicPr>
          <p:cNvPr id="12" name="Grafik 11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43057"/>
            <a:ext cx="9144000" cy="714943"/>
          </a:xfrm>
          <a:prstGeom prst="rect">
            <a:avLst/>
          </a:prstGeom>
        </p:spPr>
      </p:pic>
      <p:pic>
        <p:nvPicPr>
          <p:cNvPr id="15" name="Grafik 14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7" name="Grafik 6" descr="chemie didaktik-logo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871663" y="-27384"/>
            <a:ext cx="5400675" cy="8826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108000" rIns="0" bIns="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Normgerechte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Potentialmessung</a:t>
            </a: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712395" y="2344738"/>
          <a:ext cx="182562" cy="369887"/>
        </p:xfrm>
        <a:graphic>
          <a:graphicData uri="http://schemas.openxmlformats.org/presentationml/2006/ole">
            <p:oleObj spid="_x0000_s2051" name="Formel" r:id="rId5" imgW="114151" imgH="215619" progId="Equation.3">
              <p:embed/>
            </p:oleObj>
          </a:graphicData>
        </a:graphic>
      </p:graphicFrame>
      <p:pic>
        <p:nvPicPr>
          <p:cNvPr id="8" name="Grafik 7" descr="GrafikH2Re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2420888"/>
            <a:ext cx="3249567" cy="223224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67544" y="112474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b="1" dirty="0" smtClean="0">
                <a:solidFill>
                  <a:srgbClr val="0070C0"/>
                </a:solidFill>
              </a:rPr>
              <a:t>Wasserstoffreferenzelektrode: </a:t>
            </a:r>
          </a:p>
          <a:p>
            <a:pPr algn="just"/>
            <a:r>
              <a:rPr lang="de-DE" sz="2000" b="1" dirty="0" smtClean="0">
                <a:solidFill>
                  <a:srgbClr val="0070C0"/>
                </a:solidFill>
              </a:rPr>
              <a:t>Per Definition ist das </a:t>
            </a:r>
            <a:r>
              <a:rPr lang="de-DE" sz="2000" b="1" dirty="0" smtClean="0">
                <a:solidFill>
                  <a:srgbClr val="0070C0"/>
                </a:solidFill>
              </a:rPr>
              <a:t>Potential </a:t>
            </a:r>
            <a:r>
              <a:rPr lang="de-DE" sz="2000" b="1" dirty="0" smtClean="0">
                <a:solidFill>
                  <a:srgbClr val="0070C0"/>
                </a:solidFill>
              </a:rPr>
              <a:t>0 Volt bei allen Temperaturen.</a:t>
            </a:r>
          </a:p>
          <a:p>
            <a:pPr algn="just"/>
            <a:endParaRPr lang="de-DE" sz="2000" b="1" dirty="0" smtClean="0">
              <a:solidFill>
                <a:srgbClr val="0070C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43608" y="515719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Tabellenwerke geben 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Potentiale 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bezogen auf SHE an</a:t>
            </a:r>
          </a:p>
          <a:p>
            <a:pPr>
              <a:buFont typeface="Wingdings"/>
              <a:buChar char="à"/>
            </a:pP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in der Praxis kommt NHE zum Einsatz</a:t>
            </a:r>
            <a:endParaRPr lang="de-DE" dirty="0" smtClean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55976" y="2060848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NHE – Normal-Wasserstoff-Elektrode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Konzentration Säure c(H</a:t>
            </a:r>
            <a:r>
              <a:rPr lang="de-DE" baseline="-25000" dirty="0" smtClean="0">
                <a:solidFill>
                  <a:srgbClr val="0070C0"/>
                </a:solidFill>
              </a:rPr>
              <a:t>3</a:t>
            </a:r>
            <a:r>
              <a:rPr lang="de-DE" dirty="0" smtClean="0">
                <a:solidFill>
                  <a:srgbClr val="0070C0"/>
                </a:solidFill>
              </a:rPr>
              <a:t>O</a:t>
            </a:r>
            <a:r>
              <a:rPr lang="de-DE" baseline="30000" dirty="0" smtClean="0">
                <a:solidFill>
                  <a:srgbClr val="0070C0"/>
                </a:solidFill>
              </a:rPr>
              <a:t>+</a:t>
            </a:r>
            <a:r>
              <a:rPr lang="de-DE" dirty="0" smtClean="0">
                <a:solidFill>
                  <a:srgbClr val="0070C0"/>
                </a:solidFill>
              </a:rPr>
              <a:t>) = 1 mol/L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P(H</a:t>
            </a:r>
            <a:r>
              <a:rPr lang="de-DE" baseline="-25000" dirty="0" smtClean="0">
                <a:solidFill>
                  <a:srgbClr val="0070C0"/>
                </a:solidFill>
              </a:rPr>
              <a:t>2</a:t>
            </a:r>
            <a:r>
              <a:rPr lang="de-DE" dirty="0" smtClean="0">
                <a:solidFill>
                  <a:srgbClr val="0070C0"/>
                </a:solidFill>
              </a:rPr>
              <a:t>) = 1.013 bar = 101.3 </a:t>
            </a:r>
            <a:r>
              <a:rPr lang="de-DE" dirty="0" err="1" smtClean="0">
                <a:solidFill>
                  <a:srgbClr val="0070C0"/>
                </a:solidFill>
              </a:rPr>
              <a:t>kPa</a:t>
            </a:r>
            <a:endParaRPr lang="de-DE" dirty="0" smtClean="0">
              <a:solidFill>
                <a:srgbClr val="0070C0"/>
              </a:solidFill>
            </a:endParaRPr>
          </a:p>
          <a:p>
            <a:r>
              <a:rPr lang="de-DE" dirty="0" smtClean="0">
                <a:solidFill>
                  <a:srgbClr val="0070C0"/>
                </a:solidFill>
              </a:rPr>
              <a:t>T = 298.15 K</a:t>
            </a:r>
          </a:p>
          <a:p>
            <a:endParaRPr lang="de-DE" dirty="0" smtClean="0">
              <a:solidFill>
                <a:srgbClr val="0070C0"/>
              </a:solidFill>
            </a:endParaRPr>
          </a:p>
          <a:p>
            <a:r>
              <a:rPr lang="de-DE" b="1" dirty="0" smtClean="0">
                <a:solidFill>
                  <a:srgbClr val="0070C0"/>
                </a:solidFill>
              </a:rPr>
              <a:t>SHE – Standard-Wasserstoff-Elektrode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Aktivität  Säure a(H</a:t>
            </a:r>
            <a:r>
              <a:rPr lang="de-DE" baseline="-25000" dirty="0" smtClean="0">
                <a:solidFill>
                  <a:srgbClr val="0070C0"/>
                </a:solidFill>
              </a:rPr>
              <a:t>3</a:t>
            </a:r>
            <a:r>
              <a:rPr lang="de-DE" dirty="0" smtClean="0">
                <a:solidFill>
                  <a:srgbClr val="0070C0"/>
                </a:solidFill>
              </a:rPr>
              <a:t>O</a:t>
            </a:r>
            <a:r>
              <a:rPr lang="de-DE" baseline="30000" dirty="0" smtClean="0">
                <a:solidFill>
                  <a:srgbClr val="0070C0"/>
                </a:solidFill>
              </a:rPr>
              <a:t>+</a:t>
            </a:r>
            <a:r>
              <a:rPr lang="de-DE" dirty="0" smtClean="0">
                <a:solidFill>
                  <a:srgbClr val="0070C0"/>
                </a:solidFill>
              </a:rPr>
              <a:t>) = 1 mol/L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(z. B. Salzsäure c = 1.18 mol/L)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P(H</a:t>
            </a:r>
            <a:r>
              <a:rPr lang="de-DE" baseline="-25000" dirty="0" smtClean="0">
                <a:solidFill>
                  <a:srgbClr val="0070C0"/>
                </a:solidFill>
              </a:rPr>
              <a:t>2</a:t>
            </a:r>
            <a:r>
              <a:rPr lang="de-DE" dirty="0" smtClean="0">
                <a:solidFill>
                  <a:srgbClr val="0070C0"/>
                </a:solidFill>
              </a:rPr>
              <a:t>) = 1.000 bar = 100 </a:t>
            </a:r>
            <a:r>
              <a:rPr lang="de-DE" dirty="0" err="1" smtClean="0">
                <a:solidFill>
                  <a:srgbClr val="0070C0"/>
                </a:solidFill>
              </a:rPr>
              <a:t>kPa</a:t>
            </a:r>
            <a:endParaRPr lang="de-DE" dirty="0" smtClean="0">
              <a:solidFill>
                <a:srgbClr val="0070C0"/>
              </a:solidFill>
            </a:endParaRPr>
          </a:p>
          <a:p>
            <a:r>
              <a:rPr lang="de-DE" dirty="0" smtClean="0">
                <a:solidFill>
                  <a:srgbClr val="0070C0"/>
                </a:solidFill>
              </a:rPr>
              <a:t>T = 298.15 K </a:t>
            </a:r>
            <a:endParaRPr lang="de-D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7" name="Grafik 6" descr="chemie didaktik-logo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871663" y="-27384"/>
            <a:ext cx="5400675" cy="8826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108000" rIns="0" bIns="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Wasserstoffelektrode in der Praxis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424363" y="2344738"/>
          <a:ext cx="182562" cy="369887"/>
        </p:xfrm>
        <a:graphic>
          <a:graphicData uri="http://schemas.openxmlformats.org/presentationml/2006/ole">
            <p:oleObj spid="_x0000_s3075" name="Formel" r:id="rId5" imgW="114151" imgH="215619" progId="Equation.3">
              <p:embed/>
            </p:oleObj>
          </a:graphicData>
        </a:graphic>
      </p:graphicFrame>
      <p:pic>
        <p:nvPicPr>
          <p:cNvPr id="10" name="Grafik 9" descr="20130219_H2Referenz_HydroFlex_Aufbau 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628800"/>
            <a:ext cx="1836634" cy="230425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feld 11"/>
          <p:cNvSpPr txBox="1">
            <a:spLocks noChangeArrowheads="1"/>
          </p:cNvSpPr>
          <p:nvPr/>
        </p:nvSpPr>
        <p:spPr bwMode="auto">
          <a:xfrm>
            <a:off x="2267744" y="1844824"/>
            <a:ext cx="637356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70C0"/>
                </a:solidFill>
              </a:rPr>
              <a:t> Umständlicher Aufbau </a:t>
            </a:r>
          </a:p>
          <a:p>
            <a:endParaRPr lang="de-DE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70C0"/>
                </a:solidFill>
              </a:rPr>
              <a:t> Reinigung und Platinierung des Blechs vor jeder Messung</a:t>
            </a:r>
          </a:p>
          <a:p>
            <a:endParaRPr lang="de-DE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70C0"/>
                </a:solidFill>
              </a:rPr>
              <a:t> Zeitaufwändig</a:t>
            </a:r>
          </a:p>
          <a:p>
            <a:endParaRPr lang="de-DE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70C0"/>
                </a:solidFill>
              </a:rPr>
              <a:t> Wasserstoffspeicher z. b. Druckflasche</a:t>
            </a:r>
          </a:p>
          <a:p>
            <a:pPr>
              <a:buFont typeface="Wingdings" pitchFamily="2" charset="2"/>
              <a:buChar char="Ø"/>
            </a:pPr>
            <a:endParaRPr lang="de-DE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70C0"/>
                </a:solidFill>
              </a:rPr>
              <a:t> Bisher nicht praktikabel </a:t>
            </a:r>
          </a:p>
          <a:p>
            <a:pPr>
              <a:buFont typeface="Wingdings" pitchFamily="2" charset="2"/>
              <a:buChar char="Ø"/>
            </a:pPr>
            <a:endParaRPr lang="de-DE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70C0"/>
                </a:solidFill>
              </a:rPr>
              <a:t> Es gibt eine praktische Lösung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51520" y="5661248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Platinelektrode, Gasröhrchen, 2 Glashalbzellen. </a:t>
            </a:r>
            <a:r>
              <a:rPr lang="de-DE" sz="1400" dirty="0" err="1" smtClean="0"/>
              <a:t>Phywe</a:t>
            </a:r>
            <a:r>
              <a:rPr lang="de-DE" sz="1400" dirty="0" smtClean="0"/>
              <a:t> Systeme GmbH &amp; Co. KG, Göttingen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7" name="Grafik 6" descr="chemie didaktik-logo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763688" y="-99392"/>
            <a:ext cx="5400675" cy="8826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108000" rIns="0" bIns="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HydroFlex – die einfache Lösung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695825" y="1697038"/>
          <a:ext cx="182563" cy="369887"/>
        </p:xfrm>
        <a:graphic>
          <a:graphicData uri="http://schemas.openxmlformats.org/presentationml/2006/ole">
            <p:oleObj spid="_x0000_s4099" name="Formel" r:id="rId5" imgW="114151" imgH="215619" progId="Equation.3">
              <p:embed/>
            </p:oleObj>
          </a:graphicData>
        </a:graphic>
      </p:graphicFrame>
      <p:pic>
        <p:nvPicPr>
          <p:cNvPr id="8" name="Grafik 7" descr="20140318_Hydroflex_Es_1MCuSO4 006_bearbeitet.png"/>
          <p:cNvPicPr>
            <a:picLocks noChangeAspect="1"/>
          </p:cNvPicPr>
          <p:nvPr/>
        </p:nvPicPr>
        <p:blipFill>
          <a:blip r:embed="rId6" cstate="print">
            <a:lum bright="10000" contrast="10000"/>
          </a:blip>
          <a:stretch>
            <a:fillRect/>
          </a:stretch>
        </p:blipFill>
        <p:spPr>
          <a:xfrm>
            <a:off x="1115616" y="2924944"/>
            <a:ext cx="3240360" cy="27751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feld 11"/>
          <p:cNvSpPr txBox="1">
            <a:spLocks noChangeArrowheads="1"/>
          </p:cNvSpPr>
          <p:nvPr/>
        </p:nvSpPr>
        <p:spPr bwMode="auto">
          <a:xfrm>
            <a:off x="395536" y="1268760"/>
            <a:ext cx="7200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HydroFlex –DIE Wasserstoffelektrode im Stiftformat 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 stabiles </a:t>
            </a:r>
            <a:r>
              <a:rPr lang="de-DE" dirty="0" smtClean="0">
                <a:solidFill>
                  <a:srgbClr val="0070C0"/>
                </a:solidFill>
              </a:rPr>
              <a:t>Wasserstoffpotential 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 interne </a:t>
            </a:r>
            <a:r>
              <a:rPr lang="de-DE" dirty="0" smtClean="0">
                <a:solidFill>
                  <a:srgbClr val="0070C0"/>
                </a:solidFill>
              </a:rPr>
              <a:t>Wasserstoffversorgung liefert H</a:t>
            </a:r>
            <a:r>
              <a:rPr lang="de-DE" baseline="-25000" dirty="0" smtClean="0">
                <a:solidFill>
                  <a:srgbClr val="0070C0"/>
                </a:solidFill>
              </a:rPr>
              <a:t>2</a:t>
            </a:r>
            <a:r>
              <a:rPr lang="de-DE" dirty="0" smtClean="0">
                <a:solidFill>
                  <a:srgbClr val="0070C0"/>
                </a:solidFill>
              </a:rPr>
              <a:t> für 6 Monate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arbeitet </a:t>
            </a:r>
            <a:r>
              <a:rPr lang="de-DE" b="1" dirty="0" smtClean="0">
                <a:solidFill>
                  <a:srgbClr val="0070C0"/>
                </a:solidFill>
              </a:rPr>
              <a:t>OHNE </a:t>
            </a:r>
            <a:r>
              <a:rPr lang="de-DE" dirty="0" smtClean="0">
                <a:solidFill>
                  <a:srgbClr val="0070C0"/>
                </a:solidFill>
              </a:rPr>
              <a:t>Innenelektrolyten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b="1" dirty="0" smtClean="0">
                <a:solidFill>
                  <a:srgbClr val="0070C0"/>
                </a:solidFill>
              </a:rPr>
              <a:t>keine</a:t>
            </a:r>
            <a:r>
              <a:rPr lang="de-DE" dirty="0" smtClean="0">
                <a:solidFill>
                  <a:srgbClr val="0070C0"/>
                </a:solidFill>
              </a:rPr>
              <a:t> Verunreinigung der </a:t>
            </a:r>
            <a:r>
              <a:rPr lang="de-DE" dirty="0" err="1" smtClean="0">
                <a:solidFill>
                  <a:srgbClr val="0070C0"/>
                </a:solidFill>
              </a:rPr>
              <a:t>Messlösung</a:t>
            </a:r>
            <a:r>
              <a:rPr lang="de-DE" dirty="0" smtClean="0">
                <a:solidFill>
                  <a:srgbClr val="0070C0"/>
                </a:solidFill>
              </a:rPr>
              <a:t> durch Fremdionen</a:t>
            </a:r>
          </a:p>
        </p:txBody>
      </p:sp>
      <p:pic>
        <p:nvPicPr>
          <p:cNvPr id="11" name="Grafik 10" descr="Hydroflex_166_bearbeite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637902" y="2363098"/>
            <a:ext cx="4176464" cy="21318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7" name="Grafik 6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99592" y="1412776"/>
            <a:ext cx="4464497" cy="4176464"/>
            <a:chOff x="2232401" y="1436831"/>
            <a:chExt cx="5075903" cy="4525266"/>
          </a:xfrm>
        </p:grpSpPr>
        <p:pic>
          <p:nvPicPr>
            <p:cNvPr id="8" name="Grafik 7" descr="Baugruppe_Hydroflex_2010.png"/>
            <p:cNvPicPr>
              <a:picLocks noChangeAspect="1"/>
            </p:cNvPicPr>
            <p:nvPr/>
          </p:nvPicPr>
          <p:blipFill>
            <a:blip r:embed="rId4" cstate="print"/>
            <a:srcRect l="14344" t="8353" r="22541" b="4507"/>
            <a:stretch>
              <a:fillRect/>
            </a:stretch>
          </p:blipFill>
          <p:spPr>
            <a:xfrm>
              <a:off x="4572000" y="1436831"/>
              <a:ext cx="2736304" cy="4525266"/>
            </a:xfrm>
            <a:prstGeom prst="rect">
              <a:avLst/>
            </a:prstGeom>
          </p:spPr>
        </p:pic>
        <p:sp>
          <p:nvSpPr>
            <p:cNvPr id="9" name="Träne 8"/>
            <p:cNvSpPr/>
            <p:nvPr/>
          </p:nvSpPr>
          <p:spPr>
            <a:xfrm rot="20710538">
              <a:off x="4982121" y="5704968"/>
              <a:ext cx="74384" cy="73275"/>
            </a:xfrm>
            <a:prstGeom prst="teardrop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-25000" dirty="0"/>
            </a:p>
          </p:txBody>
        </p:sp>
        <p:sp>
          <p:nvSpPr>
            <p:cNvPr id="10" name="Träne 9"/>
            <p:cNvSpPr/>
            <p:nvPr/>
          </p:nvSpPr>
          <p:spPr>
            <a:xfrm rot="988507">
              <a:off x="4907737" y="5631693"/>
              <a:ext cx="74384" cy="73275"/>
            </a:xfrm>
            <a:prstGeom prst="teardrop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-25000" dirty="0"/>
            </a:p>
          </p:txBody>
        </p:sp>
        <p:sp>
          <p:nvSpPr>
            <p:cNvPr id="11" name="Träne 10"/>
            <p:cNvSpPr/>
            <p:nvPr/>
          </p:nvSpPr>
          <p:spPr>
            <a:xfrm rot="13836898">
              <a:off x="5131440" y="5631139"/>
              <a:ext cx="73276" cy="74383"/>
            </a:xfrm>
            <a:prstGeom prst="teardrop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-25000" dirty="0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4361005" y="2295071"/>
              <a:ext cx="1626053" cy="3384374"/>
            </a:xfrm>
            <a:custGeom>
              <a:avLst/>
              <a:gdLst>
                <a:gd name="connsiteX0" fmla="*/ 460375 w 1401762"/>
                <a:gd name="connsiteY0" fmla="*/ 2754312 h 2754312"/>
                <a:gd name="connsiteX1" fmla="*/ 3175 w 1401762"/>
                <a:gd name="connsiteY1" fmla="*/ 2211387 h 2754312"/>
                <a:gd name="connsiteX2" fmla="*/ 479425 w 1401762"/>
                <a:gd name="connsiteY2" fmla="*/ 1744662 h 2754312"/>
                <a:gd name="connsiteX3" fmla="*/ 574675 w 1401762"/>
                <a:gd name="connsiteY3" fmla="*/ 1258887 h 2754312"/>
                <a:gd name="connsiteX4" fmla="*/ 765175 w 1401762"/>
                <a:gd name="connsiteY4" fmla="*/ 725487 h 2754312"/>
                <a:gd name="connsiteX5" fmla="*/ 650875 w 1401762"/>
                <a:gd name="connsiteY5" fmla="*/ 106362 h 2754312"/>
                <a:gd name="connsiteX6" fmla="*/ 1298575 w 1401762"/>
                <a:gd name="connsiteY6" fmla="*/ 87312 h 2754312"/>
                <a:gd name="connsiteX7" fmla="*/ 1270000 w 1401762"/>
                <a:gd name="connsiteY7" fmla="*/ 87312 h 2754312"/>
                <a:gd name="connsiteX0" fmla="*/ 460375 w 1401762"/>
                <a:gd name="connsiteY0" fmla="*/ 2754312 h 2754312"/>
                <a:gd name="connsiteX1" fmla="*/ 3175 w 1401762"/>
                <a:gd name="connsiteY1" fmla="*/ 2211387 h 2754312"/>
                <a:gd name="connsiteX2" fmla="*/ 479425 w 1401762"/>
                <a:gd name="connsiteY2" fmla="*/ 1744662 h 2754312"/>
                <a:gd name="connsiteX3" fmla="*/ 574675 w 1401762"/>
                <a:gd name="connsiteY3" fmla="*/ 1258887 h 2754312"/>
                <a:gd name="connsiteX4" fmla="*/ 765175 w 1401762"/>
                <a:gd name="connsiteY4" fmla="*/ 725487 h 2754312"/>
                <a:gd name="connsiteX5" fmla="*/ 650875 w 1401762"/>
                <a:gd name="connsiteY5" fmla="*/ 106362 h 2754312"/>
                <a:gd name="connsiteX6" fmla="*/ 1298575 w 1401762"/>
                <a:gd name="connsiteY6" fmla="*/ 87312 h 2754312"/>
                <a:gd name="connsiteX7" fmla="*/ 1270000 w 1401762"/>
                <a:gd name="connsiteY7" fmla="*/ 87312 h 275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1762" h="2754312">
                  <a:moveTo>
                    <a:pt x="460375" y="2754312"/>
                  </a:moveTo>
                  <a:cubicBezTo>
                    <a:pt x="230187" y="2566987"/>
                    <a:pt x="0" y="2379662"/>
                    <a:pt x="3175" y="2211387"/>
                  </a:cubicBezTo>
                  <a:cubicBezTo>
                    <a:pt x="6350" y="2043112"/>
                    <a:pt x="384175" y="1903412"/>
                    <a:pt x="479425" y="1744662"/>
                  </a:cubicBezTo>
                  <a:cubicBezTo>
                    <a:pt x="574675" y="1585912"/>
                    <a:pt x="527050" y="1428749"/>
                    <a:pt x="574675" y="1258887"/>
                  </a:cubicBezTo>
                  <a:cubicBezTo>
                    <a:pt x="622300" y="1089025"/>
                    <a:pt x="752475" y="917574"/>
                    <a:pt x="765175" y="725487"/>
                  </a:cubicBezTo>
                  <a:cubicBezTo>
                    <a:pt x="777875" y="533400"/>
                    <a:pt x="561975" y="212724"/>
                    <a:pt x="650875" y="106362"/>
                  </a:cubicBezTo>
                  <a:cubicBezTo>
                    <a:pt x="739775" y="0"/>
                    <a:pt x="1195388" y="90487"/>
                    <a:pt x="1298575" y="87312"/>
                  </a:cubicBezTo>
                  <a:cubicBezTo>
                    <a:pt x="1401762" y="84137"/>
                    <a:pt x="1367243" y="135769"/>
                    <a:pt x="1270000" y="87312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räne 12"/>
            <p:cNvSpPr/>
            <p:nvPr/>
          </p:nvSpPr>
          <p:spPr>
            <a:xfrm rot="17990115">
              <a:off x="5070630" y="5717787"/>
              <a:ext cx="73276" cy="74383"/>
            </a:xfrm>
            <a:prstGeom prst="teardrop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-25000" dirty="0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3624181" y="3621442"/>
              <a:ext cx="1360143" cy="468131"/>
            </a:xfrm>
            <a:custGeom>
              <a:avLst/>
              <a:gdLst>
                <a:gd name="connsiteX0" fmla="*/ 1066800 w 1066800"/>
                <a:gd name="connsiteY0" fmla="*/ 990600 h 990600"/>
                <a:gd name="connsiteX1" fmla="*/ 666750 w 1066800"/>
                <a:gd name="connsiteY1" fmla="*/ 857250 h 990600"/>
                <a:gd name="connsiteX2" fmla="*/ 628650 w 1066800"/>
                <a:gd name="connsiteY2" fmla="*/ 457200 h 990600"/>
                <a:gd name="connsiteX3" fmla="*/ 523875 w 1066800"/>
                <a:gd name="connsiteY3" fmla="*/ 257175 h 990600"/>
                <a:gd name="connsiteX4" fmla="*/ 171450 w 1066800"/>
                <a:gd name="connsiteY4" fmla="*/ 171450 h 990600"/>
                <a:gd name="connsiteX5" fmla="*/ 57150 w 1066800"/>
                <a:gd name="connsiteY5" fmla="*/ 57150 h 990600"/>
                <a:gd name="connsiteX6" fmla="*/ 0 w 1066800"/>
                <a:gd name="connsiteY6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800" h="990600">
                  <a:moveTo>
                    <a:pt x="1066800" y="990600"/>
                  </a:moveTo>
                  <a:cubicBezTo>
                    <a:pt x="903287" y="968375"/>
                    <a:pt x="739775" y="946150"/>
                    <a:pt x="666750" y="857250"/>
                  </a:cubicBezTo>
                  <a:cubicBezTo>
                    <a:pt x="593725" y="768350"/>
                    <a:pt x="652462" y="557212"/>
                    <a:pt x="628650" y="457200"/>
                  </a:cubicBezTo>
                  <a:cubicBezTo>
                    <a:pt x="604838" y="357188"/>
                    <a:pt x="600075" y="304800"/>
                    <a:pt x="523875" y="257175"/>
                  </a:cubicBezTo>
                  <a:cubicBezTo>
                    <a:pt x="447675" y="209550"/>
                    <a:pt x="249237" y="204787"/>
                    <a:pt x="171450" y="171450"/>
                  </a:cubicBezTo>
                  <a:cubicBezTo>
                    <a:pt x="93663" y="138113"/>
                    <a:pt x="57150" y="57150"/>
                    <a:pt x="57150" y="57150"/>
                  </a:cubicBezTo>
                  <a:cubicBezTo>
                    <a:pt x="28575" y="28575"/>
                    <a:pt x="15875" y="14288"/>
                    <a:pt x="0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232401" y="3221265"/>
              <a:ext cx="2575345" cy="40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FF0000"/>
                  </a:solidFill>
                </a:rPr>
                <a:t>Wasserstoffpotential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Grafik 15" descr="H2BlaseHydroFL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005064"/>
            <a:ext cx="1224136" cy="2026848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8" name="Gewinkelte Verbindung 17"/>
          <p:cNvCxnSpPr>
            <a:stCxn id="10" idx="2"/>
          </p:cNvCxnSpPr>
          <p:nvPr/>
        </p:nvCxnSpPr>
        <p:spPr>
          <a:xfrm rot="5400000">
            <a:off x="2544410" y="5001868"/>
            <a:ext cx="382716" cy="108006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Grp="1" noChangeArrowheads="1"/>
          </p:cNvSpPr>
          <p:nvPr>
            <p:ph type="title"/>
          </p:nvPr>
        </p:nvSpPr>
        <p:spPr>
          <a:xfrm>
            <a:off x="1871663" y="0"/>
            <a:ext cx="5400675" cy="882650"/>
          </a:xfrm>
          <a:solidFill>
            <a:schemeClr val="bg1">
              <a:alpha val="0"/>
            </a:schemeClr>
          </a:solidFill>
        </p:spPr>
        <p:txBody>
          <a:bodyPr lIns="0" tIns="108000" rIns="0" bIns="0" anchor="b" anchorCtr="1"/>
          <a:lstStyle/>
          <a:p>
            <a:r>
              <a:rPr lang="de-DE" sz="2800" b="1" dirty="0" smtClean="0">
                <a:solidFill>
                  <a:schemeClr val="bg1"/>
                </a:solidFill>
                <a:latin typeface="Arial Narrow" pitchFamily="34" charset="0"/>
              </a:rPr>
              <a:t>HydroFlex – Prinzip</a:t>
            </a:r>
          </a:p>
        </p:txBody>
      </p:sp>
      <p:pic>
        <p:nvPicPr>
          <p:cNvPr id="20" name="Grafik 19" descr="h2auscartridge 026_bearbeit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1916832"/>
            <a:ext cx="1201010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Textfeld 20"/>
          <p:cNvSpPr txBox="1"/>
          <p:nvPr/>
        </p:nvSpPr>
        <p:spPr>
          <a:xfrm>
            <a:off x="467544" y="11967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HydroFlex muss 24 h vor den Messungen aktiviert werden.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22" name="Grafik 21" descr="cartridge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124744"/>
            <a:ext cx="1296144" cy="974309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" name="Rechteck 23"/>
          <p:cNvSpPr/>
          <p:nvPr/>
        </p:nvSpPr>
        <p:spPr>
          <a:xfrm>
            <a:off x="6372200" y="1268760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Wasserstoff-</a:t>
            </a:r>
          </a:p>
          <a:p>
            <a:r>
              <a:rPr lang="de-DE" b="1" dirty="0" err="1" smtClean="0">
                <a:solidFill>
                  <a:srgbClr val="0070C0"/>
                </a:solidFill>
              </a:rPr>
              <a:t>entwicklungszelle</a:t>
            </a: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26" name="Grafik 25" descr="P9125712.JPG"/>
          <p:cNvPicPr>
            <a:picLocks noChangeAspect="1"/>
          </p:cNvPicPr>
          <p:nvPr/>
        </p:nvPicPr>
        <p:blipFill>
          <a:blip r:embed="rId8" cstate="print"/>
          <a:srcRect l="32628" t="31435" r="34745" b="25062"/>
          <a:stretch>
            <a:fillRect/>
          </a:stretch>
        </p:blipFill>
        <p:spPr>
          <a:xfrm>
            <a:off x="4057527" y="5085184"/>
            <a:ext cx="1028945" cy="10289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Rechteck 26"/>
          <p:cNvSpPr/>
          <p:nvPr/>
        </p:nvSpPr>
        <p:spPr>
          <a:xfrm>
            <a:off x="5292080" y="4941168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</a:t>
            </a:r>
            <a:r>
              <a:rPr lang="de-DE" b="1" baseline="30000" dirty="0" smtClean="0">
                <a:solidFill>
                  <a:srgbClr val="0070C0"/>
                </a:solidFill>
              </a:rPr>
              <a:t>+</a:t>
            </a:r>
            <a:r>
              <a:rPr lang="de-DE" b="1" dirty="0" smtClean="0">
                <a:solidFill>
                  <a:srgbClr val="0070C0"/>
                </a:solidFill>
              </a:rPr>
              <a:t>-sensitive Element: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Platinnetz/Palladiumelektrode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in einer PEEK-Hülse</a:t>
            </a:r>
          </a:p>
        </p:txBody>
      </p:sp>
      <p:cxnSp>
        <p:nvCxnSpPr>
          <p:cNvPr id="28" name="Gewinkelte Verbindung 27"/>
          <p:cNvCxnSpPr/>
          <p:nvPr/>
        </p:nvCxnSpPr>
        <p:spPr>
          <a:xfrm rot="10800000">
            <a:off x="3491880" y="5373216"/>
            <a:ext cx="576062" cy="28803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860032" y="328498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Nach Aktivierung muss HydroFlex in einem Elektrolyten (1 M HCl oder 1 M H</a:t>
            </a:r>
            <a:r>
              <a:rPr lang="de-DE" sz="16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1600" b="1" dirty="0" smtClean="0">
                <a:solidFill>
                  <a:srgbClr val="FF0000"/>
                </a:solidFill>
              </a:rPr>
              <a:t>SO</a:t>
            </a:r>
            <a:r>
              <a:rPr lang="de-DE" sz="1600" b="1" baseline="-25000" dirty="0" smtClean="0">
                <a:solidFill>
                  <a:srgbClr val="FF0000"/>
                </a:solidFill>
              </a:rPr>
              <a:t>4</a:t>
            </a:r>
            <a:r>
              <a:rPr lang="de-DE" sz="1600" b="1" dirty="0" smtClean="0">
                <a:solidFill>
                  <a:srgbClr val="FF0000"/>
                </a:solidFill>
              </a:rPr>
              <a:t>) aufbewahrt werden! </a:t>
            </a:r>
          </a:p>
          <a:p>
            <a:endParaRPr lang="de-DE" sz="1600" b="1" dirty="0" smtClean="0">
              <a:solidFill>
                <a:srgbClr val="FF0000"/>
              </a:solidFill>
            </a:endParaRPr>
          </a:p>
          <a:p>
            <a:r>
              <a:rPr lang="de-DE" sz="1600" b="1" dirty="0" smtClean="0">
                <a:solidFill>
                  <a:srgbClr val="FF0000"/>
                </a:solidFill>
              </a:rPr>
              <a:t>Empfohlene Laufzeit: 6 Monate</a:t>
            </a:r>
            <a:endParaRPr lang="de-D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rgbClr val="002060"/>
                </a:solidFill>
              </a:rPr>
              <a:t>Praktische Umsetzung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3" name="Grafik 2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4" name="Grafik 3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Hinführung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de-DE" sz="2000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de-DE" sz="2000" dirty="0" err="1" smtClean="0">
                <a:solidFill>
                  <a:srgbClr val="002060"/>
                </a:solidFill>
              </a:rPr>
              <a:t>HydroFlex</a:t>
            </a:r>
            <a:r>
              <a:rPr lang="de-DE" sz="2000" dirty="0" smtClean="0">
                <a:solidFill>
                  <a:srgbClr val="002060"/>
                </a:solidFill>
              </a:rPr>
              <a:t> zur Messung von </a:t>
            </a:r>
            <a:r>
              <a:rPr lang="de-DE" sz="2000" b="1" dirty="0" smtClean="0">
                <a:solidFill>
                  <a:srgbClr val="002060"/>
                </a:solidFill>
              </a:rPr>
              <a:t>Standardpotentialen</a:t>
            </a:r>
          </a:p>
          <a:p>
            <a:pPr lvl="1">
              <a:buFont typeface="Wingdings" pitchFamily="2" charset="2"/>
              <a:buChar char="Ø"/>
            </a:pPr>
            <a:endParaRPr lang="de-DE" sz="20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</a:rPr>
              <a:t>Konzentrationsabhängigkeit</a:t>
            </a:r>
            <a:r>
              <a:rPr lang="de-DE" sz="2000" dirty="0" smtClean="0">
                <a:solidFill>
                  <a:srgbClr val="002060"/>
                </a:solidFill>
              </a:rPr>
              <a:t> von Potentialen</a:t>
            </a:r>
          </a:p>
          <a:p>
            <a:pPr lvl="1">
              <a:buFont typeface="Wingdings" pitchFamily="2" charset="2"/>
              <a:buChar char="Ø"/>
            </a:pPr>
            <a:endParaRPr lang="de-DE" sz="2000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</a:rPr>
              <a:t>Konzentrationszellen → </a:t>
            </a:r>
            <a:r>
              <a:rPr lang="de-DE" sz="2000" b="1" dirty="0" smtClean="0">
                <a:solidFill>
                  <a:srgbClr val="002060"/>
                </a:solidFill>
              </a:rPr>
              <a:t>pH-Messungen</a:t>
            </a:r>
          </a:p>
          <a:p>
            <a:pPr lvl="1">
              <a:buNone/>
            </a:pPr>
            <a:endParaRPr lang="de-DE" sz="2000" b="1" dirty="0">
              <a:solidFill>
                <a:srgbClr val="002060"/>
              </a:solidFill>
            </a:endParaRPr>
          </a:p>
        </p:txBody>
      </p:sp>
      <p:pic>
        <p:nvPicPr>
          <p:cNvPr id="4" name="Grafik 3" descr="un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0441"/>
            <a:ext cx="9144000" cy="714943"/>
          </a:xfrm>
          <a:prstGeom prst="rect">
            <a:avLst/>
          </a:prstGeom>
        </p:spPr>
      </p:pic>
      <p:pic>
        <p:nvPicPr>
          <p:cNvPr id="5" name="Grafik 4" descr="chemie didaktik-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05776"/>
            <a:ext cx="2160000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1101_HydroFlex_blau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721</Words>
  <Application>Microsoft Office PowerPoint</Application>
  <PresentationFormat>Bildschirmpräsentation (4:3)</PresentationFormat>
  <Paragraphs>221</Paragraphs>
  <Slides>24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20131101_HydroFlex_blau</vt:lpstr>
      <vt:lpstr>Formel</vt:lpstr>
      <vt:lpstr>Folie 1</vt:lpstr>
      <vt:lpstr>Folie 2</vt:lpstr>
      <vt:lpstr>Folie 3</vt:lpstr>
      <vt:lpstr>Folie 4</vt:lpstr>
      <vt:lpstr>Folie 5</vt:lpstr>
      <vt:lpstr>Folie 6</vt:lpstr>
      <vt:lpstr>HydroFlex – Prinzip</vt:lpstr>
      <vt:lpstr>Praktische Umsetzung</vt:lpstr>
      <vt:lpstr>Hinführung</vt:lpstr>
      <vt:lpstr>Messung von Standardpotentialen</vt:lpstr>
      <vt:lpstr>Ergebnisse</vt:lpstr>
      <vt:lpstr>Konzentrationsabhängigkeit  von Potentialen</vt:lpstr>
      <vt:lpstr>Ergebnisse</vt:lpstr>
      <vt:lpstr>Konzentrationsabhängigkeit von Potentialen</vt:lpstr>
      <vt:lpstr>pH-Messungen</vt:lpstr>
      <vt:lpstr>pH-Messungen</vt:lpstr>
      <vt:lpstr>Folie 17</vt:lpstr>
      <vt:lpstr>Folie 18</vt:lpstr>
      <vt:lpstr>Folie 19</vt:lpstr>
      <vt:lpstr>Folie 20</vt:lpstr>
      <vt:lpstr>Folie 21</vt:lpstr>
      <vt:lpstr>HydroFlex-Starterset</vt:lpstr>
      <vt:lpstr>Bezugsquellen</vt:lpstr>
      <vt:lpstr>Vielen Dank für Ihre Aufmerksamkeit!</vt:lpstr>
    </vt:vector>
  </TitlesOfParts>
  <Company>Gaskatel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kurzenknabe</dc:creator>
  <cp:lastModifiedBy>Denise</cp:lastModifiedBy>
  <cp:revision>206</cp:revision>
  <dcterms:created xsi:type="dcterms:W3CDTF">2014-03-19T13:35:24Z</dcterms:created>
  <dcterms:modified xsi:type="dcterms:W3CDTF">2014-11-17T08:05:00Z</dcterms:modified>
</cp:coreProperties>
</file>