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7" r:id="rId2"/>
    <p:sldId id="268" r:id="rId3"/>
    <p:sldId id="276" r:id="rId4"/>
    <p:sldId id="269" r:id="rId5"/>
    <p:sldId id="270" r:id="rId6"/>
    <p:sldId id="272" r:id="rId7"/>
    <p:sldId id="271" r:id="rId8"/>
    <p:sldId id="273" r:id="rId9"/>
    <p:sldId id="284" r:id="rId10"/>
    <p:sldId id="275" r:id="rId11"/>
    <p:sldId id="277" r:id="rId12"/>
    <p:sldId id="287" r:id="rId13"/>
    <p:sldId id="278" r:id="rId14"/>
    <p:sldId id="279" r:id="rId15"/>
    <p:sldId id="281" r:id="rId16"/>
    <p:sldId id="282" r:id="rId17"/>
    <p:sldId id="286" r:id="rId18"/>
    <p:sldId id="280" r:id="rId19"/>
    <p:sldId id="285" r:id="rId20"/>
    <p:sldId id="283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533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B612D-3E01-46E5-8A75-050420B7DEE4}" type="datetimeFigureOut">
              <a:rPr lang="de-DE" smtClean="0"/>
              <a:pPr/>
              <a:t>16.11.2014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27974-6D8D-4BC3-95EC-F922A0E453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27974-6D8D-4BC3-95EC-F922A0E4531D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27974-6D8D-4BC3-95EC-F922A0E4531D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27974-6D8D-4BC3-95EC-F922A0E4531D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16.11.2014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16.11.2014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16.11.2014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16.11.2014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16.11.2014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16.11.2014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16.11.2014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16.11.2014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16.11.2014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16.11.2014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16.11.2014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202A3-06DD-4433-9D01-6D5FE85ABA5D}" type="datetimeFigureOut">
              <a:rPr lang="de-DE" smtClean="0"/>
              <a:pPr/>
              <a:t>16.11.2014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1504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de-DE" sz="3600" dirty="0" smtClean="0"/>
          </a:p>
          <a:p>
            <a:pPr algn="ctr">
              <a:buNone/>
            </a:pPr>
            <a:r>
              <a:rPr lang="de-DE" sz="6000" b="1" dirty="0" smtClean="0"/>
              <a:t>Arzneibuchanalytik</a:t>
            </a:r>
            <a:endParaRPr lang="de-DE" sz="6000" b="1" dirty="0" smtClean="0"/>
          </a:p>
          <a:p>
            <a:pPr algn="ctr">
              <a:buNone/>
            </a:pPr>
            <a:endParaRPr lang="de-DE" sz="3600" dirty="0" smtClean="0"/>
          </a:p>
          <a:p>
            <a:pPr algn="ctr">
              <a:buNone/>
            </a:pPr>
            <a:r>
              <a:rPr lang="de-DE" sz="3600" dirty="0" smtClean="0"/>
              <a:t>Ein Experimentalvortrag von </a:t>
            </a:r>
          </a:p>
          <a:p>
            <a:pPr algn="ctr">
              <a:buNone/>
            </a:pPr>
            <a:r>
              <a:rPr lang="de-DE" sz="3600" dirty="0" smtClean="0"/>
              <a:t>Wolfang Proske und Martin Schwab</a:t>
            </a:r>
          </a:p>
          <a:p>
            <a:pPr algn="ctr">
              <a:buNone/>
            </a:pPr>
            <a:endParaRPr lang="de-DE" sz="3600" dirty="0" smtClean="0"/>
          </a:p>
          <a:p>
            <a:pPr algn="ctr">
              <a:buNone/>
            </a:pPr>
            <a:r>
              <a:rPr lang="de-DE" sz="3600" dirty="0" smtClean="0"/>
              <a:t>MNU Bremerhaven 2014</a:t>
            </a:r>
            <a:endParaRPr lang="de-D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Prüfung auf oxidierende Substanzen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683568" y="1500174"/>
            <a:ext cx="7992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Reduktion von Iodid-Ionen durch</a:t>
            </a:r>
          </a:p>
          <a:p>
            <a:pPr>
              <a:buFont typeface="Arial" pitchFamily="34" charset="0"/>
              <a:buChar char="•"/>
            </a:pPr>
            <a:r>
              <a:rPr lang="de-DE" sz="3200" dirty="0" smtClean="0"/>
              <a:t> Permanganat</a:t>
            </a:r>
          </a:p>
          <a:p>
            <a:pPr>
              <a:buFont typeface="Arial" pitchFamily="34" charset="0"/>
              <a:buChar char="•"/>
            </a:pPr>
            <a:r>
              <a:rPr lang="de-DE" sz="3200" dirty="0" smtClean="0"/>
              <a:t> Jodat</a:t>
            </a:r>
          </a:p>
          <a:p>
            <a:pPr>
              <a:buFont typeface="Arial" pitchFamily="34" charset="0"/>
              <a:buChar char="•"/>
            </a:pPr>
            <a:r>
              <a:rPr lang="de-DE" sz="3200" dirty="0" smtClean="0"/>
              <a:t> Nitrit (Pökelsalz verwenden!)</a:t>
            </a:r>
          </a:p>
          <a:p>
            <a:pPr>
              <a:buFont typeface="Arial" pitchFamily="34" charset="0"/>
              <a:buChar char="•"/>
            </a:pPr>
            <a:endParaRPr lang="de-DE" sz="3200" dirty="0" smtClean="0"/>
          </a:p>
          <a:p>
            <a:r>
              <a:rPr lang="de-DE" sz="3200" dirty="0" smtClean="0"/>
              <a:t>Vorschrift:</a:t>
            </a:r>
          </a:p>
          <a:p>
            <a:pPr>
              <a:buFont typeface="Arial" pitchFamily="34" charset="0"/>
              <a:buChar char="•"/>
              <a:tabLst>
                <a:tab pos="365125" algn="l"/>
              </a:tabLst>
            </a:pPr>
            <a:r>
              <a:rPr lang="de-DE" sz="3200" dirty="0" smtClean="0"/>
              <a:t> Lösung mit </a:t>
            </a:r>
            <a:r>
              <a:rPr lang="de-DE" sz="3200" dirty="0" smtClean="0"/>
              <a:t>verd. Salzsäure </a:t>
            </a:r>
            <a:r>
              <a:rPr lang="de-DE" sz="3200" dirty="0" err="1" smtClean="0"/>
              <a:t>angesäuern</a:t>
            </a:r>
            <a:r>
              <a:rPr lang="de-DE" sz="3200" dirty="0" smtClean="0"/>
              <a:t>, </a:t>
            </a:r>
            <a:r>
              <a:rPr lang="de-DE" sz="3200" dirty="0" smtClean="0"/>
              <a:t>mit </a:t>
            </a:r>
            <a:r>
              <a:rPr lang="de-DE" sz="3200" dirty="0" smtClean="0"/>
              <a:t>	Kaliumiodid </a:t>
            </a:r>
            <a:r>
              <a:rPr lang="de-DE" sz="3200" dirty="0" smtClean="0"/>
              <a:t>– und </a:t>
            </a:r>
            <a:r>
              <a:rPr lang="de-DE" sz="3200" dirty="0" err="1" smtClean="0"/>
              <a:t>Stärkelsg</a:t>
            </a:r>
            <a:r>
              <a:rPr lang="de-DE" sz="3200" dirty="0" smtClean="0"/>
              <a:t>.  versetzen. </a:t>
            </a:r>
          </a:p>
          <a:p>
            <a:pPr>
              <a:buFont typeface="Arial" pitchFamily="34" charset="0"/>
              <a:buChar char="•"/>
              <a:tabLst>
                <a:tab pos="365125" algn="l"/>
              </a:tabLst>
            </a:pPr>
            <a:r>
              <a:rPr lang="de-DE" sz="3200" dirty="0" smtClean="0"/>
              <a:t> Alternativ </a:t>
            </a:r>
            <a:r>
              <a:rPr lang="de-DE" sz="3200" dirty="0" smtClean="0"/>
              <a:t>sind </a:t>
            </a:r>
            <a:r>
              <a:rPr lang="de-DE" sz="3200" dirty="0" err="1" smtClean="0"/>
              <a:t>Zinkiodidstärkelösung</a:t>
            </a:r>
            <a:r>
              <a:rPr lang="de-DE" sz="3200" dirty="0" smtClean="0"/>
              <a:t> oder </a:t>
            </a:r>
            <a:r>
              <a:rPr lang="de-DE" sz="3200" dirty="0" smtClean="0"/>
              <a:t>	</a:t>
            </a:r>
            <a:r>
              <a:rPr lang="de-DE" sz="3200" dirty="0" err="1" smtClean="0"/>
              <a:t>Kaliumiodidstärkepapier</a:t>
            </a:r>
            <a:r>
              <a:rPr lang="de-DE" sz="3200" dirty="0" smtClean="0"/>
              <a:t> </a:t>
            </a:r>
            <a:r>
              <a:rPr lang="de-DE" sz="3200" dirty="0" smtClean="0"/>
              <a:t>einsetzbar. </a:t>
            </a:r>
            <a:endParaRPr lang="de-DE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Prüfung auf reduzierende Subst</a:t>
            </a:r>
            <a:r>
              <a:rPr lang="de-DE" b="1" dirty="0" smtClean="0"/>
              <a:t>anzen</a:t>
            </a:r>
            <a:endParaRPr lang="de-DE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571472" y="1643050"/>
            <a:ext cx="764386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dirty="0" smtClean="0"/>
              <a:t> </a:t>
            </a:r>
            <a:r>
              <a:rPr lang="de-DE" sz="2400" dirty="0" smtClean="0"/>
              <a:t>Die Lösung wird </a:t>
            </a:r>
            <a:r>
              <a:rPr lang="de-DE" sz="2400" dirty="0" smtClean="0"/>
              <a:t>mit verd. Schwefelsäure angesäuert und mit </a:t>
            </a:r>
            <a:r>
              <a:rPr lang="de-DE" sz="2400" dirty="0" err="1" smtClean="0"/>
              <a:t>Kaliumpermanganatlösung</a:t>
            </a:r>
            <a:r>
              <a:rPr lang="de-DE" sz="2400" dirty="0" smtClean="0"/>
              <a:t>  versetzt. Es kommt zur sofortigen Entfärbung bei Anwesenheit von:</a:t>
            </a:r>
          </a:p>
          <a:p>
            <a:r>
              <a:rPr lang="de-DE" sz="2400" dirty="0" smtClean="0">
                <a:sym typeface="Symbol"/>
              </a:rPr>
              <a:t></a:t>
            </a:r>
            <a:r>
              <a:rPr lang="de-DE" sz="2400" dirty="0" smtClean="0"/>
              <a:t> </a:t>
            </a:r>
            <a:r>
              <a:rPr lang="de-DE" sz="2400" dirty="0" smtClean="0"/>
              <a:t> Bromid</a:t>
            </a:r>
            <a:endParaRPr lang="de-DE" sz="2400" dirty="0" smtClean="0"/>
          </a:p>
          <a:p>
            <a:r>
              <a:rPr lang="de-DE" sz="2400" dirty="0" smtClean="0">
                <a:sym typeface="Symbol"/>
              </a:rPr>
              <a:t></a:t>
            </a:r>
            <a:r>
              <a:rPr lang="de-DE" sz="2400" dirty="0" smtClean="0"/>
              <a:t> </a:t>
            </a:r>
            <a:r>
              <a:rPr lang="de-DE" sz="2400" dirty="0" smtClean="0"/>
              <a:t> Iodid</a:t>
            </a:r>
            <a:endParaRPr lang="de-DE" sz="2400" dirty="0" smtClean="0"/>
          </a:p>
          <a:p>
            <a:r>
              <a:rPr lang="de-DE" sz="2400" dirty="0" smtClean="0">
                <a:sym typeface="Symbol"/>
              </a:rPr>
              <a:t></a:t>
            </a:r>
            <a:r>
              <a:rPr lang="de-DE" sz="2400" dirty="0" smtClean="0"/>
              <a:t> </a:t>
            </a:r>
            <a:r>
              <a:rPr lang="de-DE" sz="2400" dirty="0" smtClean="0"/>
              <a:t> </a:t>
            </a:r>
            <a:r>
              <a:rPr lang="de-DE" sz="2400" dirty="0" err="1" smtClean="0"/>
              <a:t>Thiocyanat</a:t>
            </a:r>
            <a:endParaRPr lang="de-DE" sz="2400" dirty="0" smtClean="0"/>
          </a:p>
          <a:p>
            <a:r>
              <a:rPr lang="de-DE" sz="2400" dirty="0" smtClean="0">
                <a:sym typeface="Symbol"/>
              </a:rPr>
              <a:t></a:t>
            </a:r>
            <a:r>
              <a:rPr lang="de-DE" sz="2400" dirty="0" smtClean="0"/>
              <a:t> </a:t>
            </a:r>
            <a:r>
              <a:rPr lang="de-DE" sz="2400" dirty="0" smtClean="0"/>
              <a:t> </a:t>
            </a:r>
            <a:r>
              <a:rPr lang="de-DE" sz="2400" dirty="0" err="1" smtClean="0"/>
              <a:t>Hexacyanoferrat</a:t>
            </a:r>
            <a:r>
              <a:rPr lang="de-DE" sz="2400" dirty="0" smtClean="0"/>
              <a:t> </a:t>
            </a:r>
            <a:r>
              <a:rPr lang="de-DE" sz="2400" dirty="0" smtClean="0"/>
              <a:t>(II)</a:t>
            </a:r>
          </a:p>
          <a:p>
            <a:r>
              <a:rPr lang="de-DE" sz="2400" dirty="0" smtClean="0">
                <a:sym typeface="Symbol"/>
              </a:rPr>
              <a:t></a:t>
            </a:r>
            <a:r>
              <a:rPr lang="de-DE" sz="2400" dirty="0" smtClean="0"/>
              <a:t> </a:t>
            </a:r>
            <a:r>
              <a:rPr lang="de-DE" sz="2400" dirty="0" smtClean="0"/>
              <a:t> Sulfid</a:t>
            </a:r>
            <a:endParaRPr lang="de-DE" sz="2400" dirty="0" smtClean="0"/>
          </a:p>
          <a:p>
            <a:r>
              <a:rPr lang="de-DE" sz="2400" dirty="0" smtClean="0">
                <a:sym typeface="Symbol"/>
              </a:rPr>
              <a:t></a:t>
            </a:r>
            <a:r>
              <a:rPr lang="de-DE" sz="2400" dirty="0" smtClean="0"/>
              <a:t> </a:t>
            </a:r>
            <a:r>
              <a:rPr lang="de-DE" sz="2400" dirty="0" smtClean="0"/>
              <a:t> Sulfit</a:t>
            </a:r>
            <a:endParaRPr lang="de-DE" sz="2400" dirty="0" smtClean="0"/>
          </a:p>
          <a:p>
            <a:r>
              <a:rPr lang="de-DE" sz="2400" dirty="0" smtClean="0">
                <a:sym typeface="Symbol"/>
              </a:rPr>
              <a:t></a:t>
            </a:r>
            <a:r>
              <a:rPr lang="de-DE" sz="2400" dirty="0" smtClean="0"/>
              <a:t> </a:t>
            </a:r>
            <a:r>
              <a:rPr lang="de-DE" sz="2400" dirty="0" smtClean="0"/>
              <a:t> </a:t>
            </a:r>
            <a:r>
              <a:rPr lang="de-DE" sz="2400" dirty="0" err="1" smtClean="0"/>
              <a:t>Thiocyanat</a:t>
            </a:r>
            <a:endParaRPr lang="de-DE" sz="2400" dirty="0" smtClean="0"/>
          </a:p>
          <a:p>
            <a:r>
              <a:rPr lang="de-DE" sz="2400" dirty="0" smtClean="0">
                <a:sym typeface="Symbol"/>
              </a:rPr>
              <a:t></a:t>
            </a:r>
            <a:r>
              <a:rPr lang="de-DE" sz="2400" dirty="0" smtClean="0"/>
              <a:t> </a:t>
            </a:r>
            <a:r>
              <a:rPr lang="de-DE" sz="2400" dirty="0" smtClean="0"/>
              <a:t> Oxalat </a:t>
            </a:r>
            <a:r>
              <a:rPr lang="de-DE" sz="2400" dirty="0" smtClean="0"/>
              <a:t>(in der Kälte langsam, in der Wärme schneller)</a:t>
            </a:r>
          </a:p>
          <a:p>
            <a:r>
              <a:rPr lang="de-DE" sz="2400" dirty="0" smtClean="0">
                <a:sym typeface="Symbol"/>
              </a:rPr>
              <a:t></a:t>
            </a:r>
            <a:r>
              <a:rPr lang="de-DE" sz="2400" dirty="0" smtClean="0"/>
              <a:t> </a:t>
            </a:r>
            <a:r>
              <a:rPr lang="de-DE" sz="2400" dirty="0" smtClean="0"/>
              <a:t> Nitrit</a:t>
            </a:r>
            <a:endParaRPr lang="de-DE" sz="2400" dirty="0" smtClean="0"/>
          </a:p>
          <a:p>
            <a:r>
              <a:rPr lang="de-DE" sz="2400" dirty="0" smtClean="0"/>
              <a:t> 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Nachweis von Chlorat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Chlorat mit HNO</a:t>
            </a:r>
            <a:r>
              <a:rPr lang="de-DE" baseline="-25000" dirty="0" smtClean="0"/>
              <a:t>3</a:t>
            </a:r>
            <a:r>
              <a:rPr lang="de-DE" dirty="0" smtClean="0"/>
              <a:t> und AgNO</a:t>
            </a:r>
            <a:r>
              <a:rPr lang="de-DE" baseline="-25000" dirty="0" smtClean="0"/>
              <a:t>3</a:t>
            </a:r>
            <a:r>
              <a:rPr lang="de-DE" dirty="0" smtClean="0"/>
              <a:t> ohne Niederschlag</a:t>
            </a:r>
          </a:p>
          <a:p>
            <a:r>
              <a:rPr lang="de-DE" dirty="0" smtClean="0"/>
              <a:t>+ Na</a:t>
            </a:r>
            <a:r>
              <a:rPr lang="de-DE" baseline="-25000" dirty="0" smtClean="0"/>
              <a:t> 2 </a:t>
            </a:r>
            <a:r>
              <a:rPr lang="de-DE" dirty="0" smtClean="0"/>
              <a:t>SO</a:t>
            </a:r>
            <a:r>
              <a:rPr lang="de-DE" baseline="-25000" dirty="0" smtClean="0"/>
              <a:t>3</a:t>
            </a:r>
            <a:r>
              <a:rPr lang="de-DE" dirty="0" smtClean="0"/>
              <a:t> </a:t>
            </a:r>
          </a:p>
          <a:p>
            <a:r>
              <a:rPr lang="de-DE" dirty="0" smtClean="0"/>
              <a:t>Niederschlag </a:t>
            </a:r>
            <a:r>
              <a:rPr lang="de-DE" dirty="0" err="1" smtClean="0"/>
              <a:t>AgCl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Lehrerversuch oder verdünnte </a:t>
            </a:r>
            <a:r>
              <a:rPr lang="de-DE" dirty="0" err="1" smtClean="0"/>
              <a:t>Chloratlösung</a:t>
            </a:r>
            <a:endParaRPr lang="de-DE" dirty="0" smtClean="0"/>
          </a:p>
          <a:p>
            <a:r>
              <a:rPr lang="de-DE" dirty="0" smtClean="0"/>
              <a:t>Tüpfeltechnik</a:t>
            </a:r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Nachweis von Acetat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592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de-DE" sz="12800" dirty="0" smtClean="0"/>
              <a:t>Oxalsäure setzt beim Erwärmen von Acetaten Essigsäure frei, die am Geruch erkennbar </a:t>
            </a:r>
            <a:r>
              <a:rPr lang="de-DE" sz="12800" dirty="0" smtClean="0"/>
              <a:t>ist:</a:t>
            </a:r>
            <a:endParaRPr lang="de-DE" sz="12800" dirty="0" smtClean="0"/>
          </a:p>
          <a:p>
            <a:pPr marL="358775" algn="just">
              <a:buNone/>
            </a:pPr>
            <a:r>
              <a:rPr lang="de-DE" sz="12800" dirty="0" smtClean="0"/>
              <a:t>	2 </a:t>
            </a:r>
            <a:r>
              <a:rPr lang="de-DE" sz="12800" dirty="0" smtClean="0"/>
              <a:t>(COOH)</a:t>
            </a:r>
            <a:r>
              <a:rPr lang="de-DE" sz="12800" baseline="-25000" dirty="0" smtClean="0"/>
              <a:t>2 </a:t>
            </a:r>
            <a:r>
              <a:rPr lang="de-DE" sz="12800" dirty="0" smtClean="0"/>
              <a:t>+ 2 CH</a:t>
            </a:r>
            <a:r>
              <a:rPr lang="de-DE" sz="12800" baseline="-25000" dirty="0" smtClean="0"/>
              <a:t>3</a:t>
            </a:r>
            <a:r>
              <a:rPr lang="de-DE" sz="12800" dirty="0" smtClean="0"/>
              <a:t>COONa </a:t>
            </a:r>
            <a:r>
              <a:rPr lang="de-DE" sz="12800" dirty="0" smtClean="0">
                <a:sym typeface="Symbol"/>
              </a:rPr>
              <a:t></a:t>
            </a:r>
            <a:r>
              <a:rPr lang="de-DE" sz="12800" dirty="0" smtClean="0"/>
              <a:t> 2 CH</a:t>
            </a:r>
            <a:r>
              <a:rPr lang="de-DE" sz="12800" baseline="-25000" dirty="0" smtClean="0"/>
              <a:t>3</a:t>
            </a:r>
            <a:r>
              <a:rPr lang="de-DE" sz="12800" dirty="0" smtClean="0"/>
              <a:t>COOH </a:t>
            </a:r>
            <a:r>
              <a:rPr lang="de-DE" sz="12800" dirty="0" smtClean="0">
                <a:sym typeface="Symbol"/>
              </a:rPr>
              <a:t></a:t>
            </a:r>
            <a:r>
              <a:rPr lang="de-DE" sz="12800" dirty="0" smtClean="0"/>
              <a:t>+ (</a:t>
            </a:r>
            <a:r>
              <a:rPr lang="de-DE" sz="12800" dirty="0" err="1" smtClean="0"/>
              <a:t>COONa</a:t>
            </a:r>
            <a:r>
              <a:rPr lang="de-DE" sz="12800" dirty="0" smtClean="0"/>
              <a:t>)</a:t>
            </a:r>
            <a:r>
              <a:rPr lang="de-DE" sz="12800" baseline="-25000" dirty="0" smtClean="0"/>
              <a:t>2</a:t>
            </a:r>
            <a:r>
              <a:rPr lang="de-DE" sz="12800" dirty="0" smtClean="0"/>
              <a:t>  </a:t>
            </a:r>
            <a:endParaRPr lang="de-DE" sz="12800" dirty="0" smtClean="0"/>
          </a:p>
          <a:p>
            <a:pPr marL="358775" algn="just"/>
            <a:r>
              <a:rPr lang="de-DE" sz="12800" dirty="0" smtClean="0"/>
              <a:t>Alternativ Verwendung von K-</a:t>
            </a:r>
            <a:r>
              <a:rPr lang="de-DE" sz="12800" dirty="0" err="1" smtClean="0"/>
              <a:t>hydrogensulfat</a:t>
            </a:r>
            <a:r>
              <a:rPr lang="de-DE" sz="12800" dirty="0" smtClean="0"/>
              <a:t> </a:t>
            </a:r>
            <a:endParaRPr lang="de-DE" sz="12800" dirty="0" smtClean="0"/>
          </a:p>
          <a:p>
            <a:pPr algn="just"/>
            <a:r>
              <a:rPr lang="de-DE" sz="12800" dirty="0" smtClean="0"/>
              <a:t>Zur Probe wird Ethanol und einige Tropfen </a:t>
            </a:r>
            <a:r>
              <a:rPr lang="de-DE" sz="12800" dirty="0" err="1" smtClean="0"/>
              <a:t>konz</a:t>
            </a:r>
            <a:r>
              <a:rPr lang="de-DE" sz="12800" dirty="0" smtClean="0"/>
              <a:t>. Schwefelsäure gegeben und leicht erwärmt. Es entsteht der charakteristische Geruch von </a:t>
            </a:r>
            <a:r>
              <a:rPr lang="de-DE" sz="12800" dirty="0" err="1" smtClean="0"/>
              <a:t>Essigsäureethylester</a:t>
            </a:r>
            <a:r>
              <a:rPr lang="de-DE" sz="12800" dirty="0" smtClean="0"/>
              <a:t>:</a:t>
            </a:r>
            <a:endParaRPr lang="de-DE" sz="12800" dirty="0" smtClean="0"/>
          </a:p>
          <a:p>
            <a:pPr algn="just">
              <a:buNone/>
            </a:pPr>
            <a:r>
              <a:rPr lang="de-DE" sz="12800" dirty="0" smtClean="0"/>
              <a:t>	CH</a:t>
            </a:r>
            <a:r>
              <a:rPr lang="de-DE" sz="12800" baseline="-25000" dirty="0" smtClean="0"/>
              <a:t>3</a:t>
            </a:r>
            <a:r>
              <a:rPr lang="de-DE" sz="12800" dirty="0" smtClean="0"/>
              <a:t>COOH </a:t>
            </a:r>
            <a:r>
              <a:rPr lang="de-DE" sz="12800" dirty="0" smtClean="0"/>
              <a:t>+ C</a:t>
            </a:r>
            <a:r>
              <a:rPr lang="de-DE" sz="12800" baseline="-25000" dirty="0" smtClean="0"/>
              <a:t>2</a:t>
            </a:r>
            <a:r>
              <a:rPr lang="de-DE" sz="12800" dirty="0" smtClean="0"/>
              <a:t>H</a:t>
            </a:r>
            <a:r>
              <a:rPr lang="de-DE" sz="12800" baseline="-25000" dirty="0" smtClean="0"/>
              <a:t>5</a:t>
            </a:r>
            <a:r>
              <a:rPr lang="de-DE" sz="12800" dirty="0" smtClean="0"/>
              <a:t>OH </a:t>
            </a:r>
            <a:r>
              <a:rPr lang="de-DE" sz="12800" dirty="0" smtClean="0">
                <a:sym typeface="Symbol"/>
              </a:rPr>
              <a:t></a:t>
            </a:r>
            <a:r>
              <a:rPr lang="de-DE" sz="12800" dirty="0" smtClean="0"/>
              <a:t> CH</a:t>
            </a:r>
            <a:r>
              <a:rPr lang="de-DE" sz="12800" baseline="-25000" dirty="0" smtClean="0"/>
              <a:t>3</a:t>
            </a:r>
            <a:r>
              <a:rPr lang="de-DE" sz="12800" dirty="0" smtClean="0"/>
              <a:t>COOC</a:t>
            </a:r>
            <a:r>
              <a:rPr lang="de-DE" sz="12800" baseline="-25000" dirty="0" smtClean="0"/>
              <a:t>2</a:t>
            </a:r>
            <a:r>
              <a:rPr lang="de-DE" sz="12800" dirty="0" smtClean="0"/>
              <a:t>H</a:t>
            </a:r>
            <a:r>
              <a:rPr lang="de-DE" sz="12800" baseline="-25000" dirty="0" smtClean="0"/>
              <a:t>5 </a:t>
            </a:r>
            <a:r>
              <a:rPr lang="de-DE" sz="12800" dirty="0" smtClean="0"/>
              <a:t>+ H</a:t>
            </a:r>
            <a:r>
              <a:rPr lang="de-DE" sz="12800" baseline="-25000" dirty="0" smtClean="0"/>
              <a:t>2</a:t>
            </a:r>
            <a:r>
              <a:rPr lang="de-DE" sz="12800" dirty="0" smtClean="0"/>
              <a:t>O</a:t>
            </a:r>
          </a:p>
          <a:p>
            <a:pPr algn="just">
              <a:buNone/>
            </a:pPr>
            <a:endParaRPr lang="de-DE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Nachweis von Nitrat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1043608" y="1484784"/>
            <a:ext cx="7354577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2800" dirty="0" smtClean="0"/>
              <a:t>Beim Erwärmen von Nitraten mit elementarem Kupfer und </a:t>
            </a:r>
            <a:r>
              <a:rPr lang="de-DE" sz="2800" dirty="0" err="1" smtClean="0"/>
              <a:t>konz</a:t>
            </a:r>
            <a:r>
              <a:rPr lang="de-DE" sz="2800" dirty="0" smtClean="0"/>
              <a:t>. Schwefelsäure werden nitrose Gase (Stickstoffdioxid) </a:t>
            </a:r>
            <a:r>
              <a:rPr lang="de-DE" sz="2800" dirty="0" smtClean="0"/>
              <a:t>freigesetzt:</a:t>
            </a:r>
          </a:p>
          <a:p>
            <a:endParaRPr lang="de-DE" sz="2800" dirty="0" smtClean="0"/>
          </a:p>
          <a:p>
            <a:r>
              <a:rPr lang="de-DE" sz="2800" dirty="0" smtClean="0"/>
              <a:t>Säure Base-Reaktion</a:t>
            </a:r>
            <a:endParaRPr lang="de-DE" sz="2800" dirty="0" smtClean="0"/>
          </a:p>
          <a:p>
            <a:r>
              <a:rPr lang="de-DE" sz="2800" dirty="0" smtClean="0"/>
              <a:t>2 NaNO</a:t>
            </a:r>
            <a:r>
              <a:rPr lang="de-DE" sz="2800" baseline="-25000" dirty="0" smtClean="0"/>
              <a:t>3</a:t>
            </a:r>
            <a:r>
              <a:rPr lang="de-DE" sz="2800" dirty="0" smtClean="0"/>
              <a:t> + H</a:t>
            </a:r>
            <a:r>
              <a:rPr lang="de-DE" sz="2800" baseline="-25000" dirty="0" smtClean="0"/>
              <a:t>2</a:t>
            </a:r>
            <a:r>
              <a:rPr lang="de-DE" sz="2800" dirty="0" smtClean="0"/>
              <a:t>SO</a:t>
            </a:r>
            <a:r>
              <a:rPr lang="de-DE" sz="2800" baseline="-25000" dirty="0" smtClean="0"/>
              <a:t>4</a:t>
            </a:r>
            <a:r>
              <a:rPr lang="de-DE" sz="2800" dirty="0" smtClean="0"/>
              <a:t> </a:t>
            </a:r>
            <a:r>
              <a:rPr lang="de-DE" sz="2800" dirty="0" smtClean="0">
                <a:sym typeface="Symbol"/>
              </a:rPr>
              <a:t></a:t>
            </a:r>
            <a:r>
              <a:rPr lang="de-DE" sz="2800" dirty="0" smtClean="0"/>
              <a:t> Na</a:t>
            </a:r>
            <a:r>
              <a:rPr lang="de-DE" sz="2800" baseline="-25000" dirty="0" smtClean="0"/>
              <a:t>2</a:t>
            </a:r>
            <a:r>
              <a:rPr lang="de-DE" sz="2800" dirty="0" smtClean="0"/>
              <a:t>SO</a:t>
            </a:r>
            <a:r>
              <a:rPr lang="de-DE" sz="2800" baseline="-25000" dirty="0" smtClean="0"/>
              <a:t>4</a:t>
            </a:r>
            <a:r>
              <a:rPr lang="de-DE" sz="2800" dirty="0" smtClean="0"/>
              <a:t> + 2 </a:t>
            </a:r>
            <a:r>
              <a:rPr lang="de-DE" sz="2800" dirty="0" smtClean="0"/>
              <a:t>HNO</a:t>
            </a:r>
            <a:r>
              <a:rPr lang="de-DE" sz="2800" baseline="-25000" dirty="0" smtClean="0"/>
              <a:t>3</a:t>
            </a:r>
          </a:p>
          <a:p>
            <a:endParaRPr lang="de-DE" sz="2800" baseline="-25000" dirty="0" smtClean="0"/>
          </a:p>
          <a:p>
            <a:r>
              <a:rPr lang="de-DE" sz="2800" dirty="0" smtClean="0"/>
              <a:t>Redoxreaktion</a:t>
            </a:r>
          </a:p>
          <a:p>
            <a:r>
              <a:rPr lang="de-DE" sz="2800" dirty="0" err="1" smtClean="0"/>
              <a:t>Cu</a:t>
            </a:r>
            <a:r>
              <a:rPr lang="de-DE" sz="2800" dirty="0" smtClean="0"/>
              <a:t> + 4 HNO</a:t>
            </a:r>
            <a:r>
              <a:rPr lang="de-DE" sz="2800" baseline="-25000" dirty="0" smtClean="0"/>
              <a:t>3</a:t>
            </a:r>
            <a:r>
              <a:rPr lang="de-DE" sz="2800" dirty="0" smtClean="0"/>
              <a:t> </a:t>
            </a:r>
            <a:r>
              <a:rPr lang="de-DE" sz="2800" dirty="0" smtClean="0">
                <a:sym typeface="Symbol"/>
              </a:rPr>
              <a:t></a:t>
            </a:r>
            <a:r>
              <a:rPr lang="de-DE" sz="2800" dirty="0" smtClean="0"/>
              <a:t> </a:t>
            </a:r>
            <a:r>
              <a:rPr lang="de-DE" sz="2800" dirty="0" err="1" smtClean="0"/>
              <a:t>Cu</a:t>
            </a:r>
            <a:r>
              <a:rPr lang="de-DE" sz="2800" dirty="0" smtClean="0"/>
              <a:t>(NO</a:t>
            </a:r>
            <a:r>
              <a:rPr lang="de-DE" sz="2800" baseline="-25000" dirty="0" smtClean="0"/>
              <a:t>3</a:t>
            </a:r>
            <a:r>
              <a:rPr lang="de-DE" sz="2800" dirty="0" smtClean="0"/>
              <a:t>)</a:t>
            </a:r>
            <a:r>
              <a:rPr lang="de-DE" sz="2800" baseline="-25000" dirty="0" smtClean="0"/>
              <a:t>2</a:t>
            </a:r>
            <a:r>
              <a:rPr lang="de-DE" sz="2800" dirty="0" smtClean="0"/>
              <a:t> + 2 NO</a:t>
            </a:r>
            <a:r>
              <a:rPr lang="de-DE" sz="2800" baseline="-25000" dirty="0" smtClean="0"/>
              <a:t>2 </a:t>
            </a:r>
            <a:r>
              <a:rPr lang="de-DE" sz="2800" dirty="0" smtClean="0">
                <a:sym typeface="Symbol"/>
              </a:rPr>
              <a:t> </a:t>
            </a:r>
            <a:r>
              <a:rPr lang="de-DE" sz="2800" dirty="0" smtClean="0"/>
              <a:t>+ </a:t>
            </a:r>
            <a:r>
              <a:rPr lang="de-DE" sz="2800" dirty="0" smtClean="0"/>
              <a:t>2 </a:t>
            </a:r>
            <a:r>
              <a:rPr lang="de-DE" sz="2800" dirty="0" smtClean="0"/>
              <a:t>H</a:t>
            </a:r>
            <a:r>
              <a:rPr lang="de-DE" sz="2800" baseline="-25000" dirty="0" smtClean="0"/>
              <a:t>2</a:t>
            </a:r>
            <a:r>
              <a:rPr lang="de-DE" sz="2800" dirty="0" smtClean="0"/>
              <a:t>O</a:t>
            </a:r>
          </a:p>
          <a:p>
            <a:endParaRPr lang="de-DE" sz="2800" dirty="0" smtClean="0"/>
          </a:p>
          <a:p>
            <a:r>
              <a:rPr lang="de-DE" sz="2800" dirty="0" smtClean="0"/>
              <a:t>Sicherheit: Aktivkohlestopfen mit Aktivkohle!</a:t>
            </a:r>
            <a:endParaRPr lang="de-DE" sz="2800" dirty="0" smtClean="0"/>
          </a:p>
          <a:p>
            <a:endParaRPr lang="de-DE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Ascorbinsäure Gehaltsbestimmung</a:t>
            </a:r>
            <a:endParaRPr lang="de-DE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899592" y="1700808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Halbmikrotitration</a:t>
            </a:r>
          </a:p>
          <a:p>
            <a:pPr>
              <a:buFont typeface="Arial" pitchFamily="34" charset="0"/>
              <a:buChar char="•"/>
            </a:pPr>
            <a:r>
              <a:rPr lang="de-DE" sz="3200" dirty="0" err="1" smtClean="0"/>
              <a:t>Iodometrie</a:t>
            </a:r>
            <a:endParaRPr lang="de-DE" sz="3200" dirty="0" smtClean="0"/>
          </a:p>
          <a:p>
            <a:pPr>
              <a:buFont typeface="Arial" pitchFamily="34" charset="0"/>
              <a:buChar char="•"/>
            </a:pPr>
            <a:r>
              <a:rPr lang="de-DE" sz="3200" dirty="0" smtClean="0"/>
              <a:t>Säure-Base-Titration</a:t>
            </a:r>
            <a:endParaRPr lang="de-DE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Komplexometrie I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17567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dirty="0" smtClean="0"/>
              <a:t>Als </a:t>
            </a:r>
            <a:r>
              <a:rPr lang="de-DE" dirty="0" smtClean="0"/>
              <a:t>Komplexbildner wird </a:t>
            </a:r>
            <a:r>
              <a:rPr lang="de-DE" dirty="0" smtClean="0"/>
              <a:t>meistens das </a:t>
            </a:r>
            <a:r>
              <a:rPr lang="de-DE" dirty="0" err="1" smtClean="0"/>
              <a:t>Dinatrium</a:t>
            </a:r>
            <a:r>
              <a:rPr lang="de-DE" dirty="0" smtClean="0"/>
              <a:t>-salz </a:t>
            </a:r>
            <a:r>
              <a:rPr lang="de-DE" dirty="0" smtClean="0"/>
              <a:t>der </a:t>
            </a:r>
            <a:r>
              <a:rPr lang="de-DE" dirty="0" err="1" smtClean="0"/>
              <a:t>Ethylendiamin</a:t>
            </a:r>
            <a:r>
              <a:rPr lang="de-DE" dirty="0" smtClean="0"/>
              <a:t> - </a:t>
            </a:r>
            <a:r>
              <a:rPr lang="de-DE" dirty="0" err="1" smtClean="0"/>
              <a:t>tetraessigsäure</a:t>
            </a:r>
            <a:r>
              <a:rPr lang="de-DE" dirty="0" smtClean="0"/>
              <a:t> </a:t>
            </a:r>
            <a:r>
              <a:rPr lang="de-DE" dirty="0" smtClean="0"/>
              <a:t>(</a:t>
            </a:r>
            <a:r>
              <a:rPr lang="de-DE" dirty="0" smtClean="0"/>
              <a:t>EDTA) verwendet.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pic>
        <p:nvPicPr>
          <p:cNvPr id="6148" name="Picture 4" descr="http://www.gbiosciences.com/ResearchUploads/ResearchProductsImages/mediumimages/EDTA%20Na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3" y="2996952"/>
            <a:ext cx="4730450" cy="3240360"/>
          </a:xfrm>
          <a:prstGeom prst="rect">
            <a:avLst/>
          </a:prstGeom>
          <a:noFill/>
        </p:spPr>
      </p:pic>
      <p:sp>
        <p:nvSpPr>
          <p:cNvPr id="10" name="Rechteck 9"/>
          <p:cNvSpPr/>
          <p:nvPr/>
        </p:nvSpPr>
        <p:spPr>
          <a:xfrm>
            <a:off x="5004048" y="5445224"/>
            <a:ext cx="34137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dirty="0" smtClean="0"/>
              <a:t>Kurzformel: Na</a:t>
            </a:r>
            <a:r>
              <a:rPr lang="de-DE" sz="3200" baseline="-25000" dirty="0" smtClean="0"/>
              <a:t>2</a:t>
            </a:r>
            <a:r>
              <a:rPr lang="de-DE" sz="3200" dirty="0" smtClean="0"/>
              <a:t>H</a:t>
            </a:r>
            <a:r>
              <a:rPr lang="de-DE" sz="3200" baseline="-25000" dirty="0" smtClean="0"/>
              <a:t>2</a:t>
            </a:r>
            <a:r>
              <a:rPr lang="de-DE" sz="3200" dirty="0" smtClean="0"/>
              <a:t>Y</a:t>
            </a:r>
            <a:endParaRPr lang="de-DE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Komplexometrie II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EDTA reagiert stets im Verhältnis 1:1 mit Kationen unabhängig von der Ionenladung. </a:t>
            </a:r>
          </a:p>
          <a:p>
            <a:pPr>
              <a:buNone/>
            </a:pPr>
            <a:r>
              <a:rPr lang="de-DE" dirty="0" smtClean="0"/>
              <a:t>	Me</a:t>
            </a:r>
            <a:r>
              <a:rPr lang="de-DE" baseline="30000" dirty="0" smtClean="0"/>
              <a:t>2+</a:t>
            </a:r>
            <a:r>
              <a:rPr lang="de-DE" dirty="0" smtClean="0"/>
              <a:t> + H</a:t>
            </a:r>
            <a:r>
              <a:rPr lang="de-DE" baseline="-25000" dirty="0" smtClean="0"/>
              <a:t>2</a:t>
            </a:r>
            <a:r>
              <a:rPr lang="de-DE" dirty="0" smtClean="0"/>
              <a:t>Y</a:t>
            </a:r>
            <a:r>
              <a:rPr lang="de-DE" baseline="30000" dirty="0" smtClean="0"/>
              <a:t>2-</a:t>
            </a:r>
            <a:r>
              <a:rPr lang="de-DE" dirty="0" smtClean="0"/>
              <a:t> </a:t>
            </a:r>
            <a:r>
              <a:rPr lang="de-DE" dirty="0" smtClean="0">
                <a:sym typeface="Symbol"/>
              </a:rPr>
              <a:t></a:t>
            </a:r>
            <a:r>
              <a:rPr lang="de-DE" dirty="0" smtClean="0"/>
              <a:t> MeY</a:t>
            </a:r>
            <a:r>
              <a:rPr lang="de-DE" baseline="30000" dirty="0" smtClean="0"/>
              <a:t>2-</a:t>
            </a:r>
            <a:r>
              <a:rPr lang="de-DE" dirty="0" smtClean="0"/>
              <a:t> + 2 H</a:t>
            </a:r>
            <a:r>
              <a:rPr lang="de-DE" baseline="30000" dirty="0" smtClean="0"/>
              <a:t>+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>	Me</a:t>
            </a:r>
            <a:r>
              <a:rPr lang="de-DE" baseline="30000" dirty="0" smtClean="0"/>
              <a:t>3+</a:t>
            </a:r>
            <a:r>
              <a:rPr lang="de-DE" dirty="0" smtClean="0"/>
              <a:t> + H</a:t>
            </a:r>
            <a:r>
              <a:rPr lang="de-DE" baseline="-25000" dirty="0" smtClean="0"/>
              <a:t>2</a:t>
            </a:r>
            <a:r>
              <a:rPr lang="de-DE" dirty="0" smtClean="0"/>
              <a:t>Y</a:t>
            </a:r>
            <a:r>
              <a:rPr lang="de-DE" baseline="30000" dirty="0" smtClean="0"/>
              <a:t>2-</a:t>
            </a:r>
            <a:r>
              <a:rPr lang="de-DE" dirty="0" smtClean="0"/>
              <a:t> </a:t>
            </a:r>
            <a:r>
              <a:rPr lang="de-DE" dirty="0" smtClean="0">
                <a:sym typeface="Symbol"/>
              </a:rPr>
              <a:t></a:t>
            </a:r>
            <a:r>
              <a:rPr lang="de-DE" dirty="0" smtClean="0"/>
              <a:t> MeY</a:t>
            </a:r>
            <a:r>
              <a:rPr lang="de-DE" baseline="30000" dirty="0" smtClean="0"/>
              <a:t>1-</a:t>
            </a:r>
            <a:r>
              <a:rPr lang="de-DE" dirty="0" smtClean="0"/>
              <a:t> + 2 H</a:t>
            </a:r>
            <a:r>
              <a:rPr lang="de-DE" baseline="30000" dirty="0" smtClean="0"/>
              <a:t>+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Aus diesem Grunde verwendet man in der Komplexometrie molare Maßlösungen.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Komplexometrie III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b="1" i="1" dirty="0" smtClean="0"/>
              <a:t>Prinzip </a:t>
            </a:r>
            <a:r>
              <a:rPr lang="de-DE" b="1" i="1" dirty="0" smtClean="0"/>
              <a:t>der Komplexometrie:</a:t>
            </a:r>
            <a:endParaRPr lang="de-DE" dirty="0" smtClean="0"/>
          </a:p>
          <a:p>
            <a:pPr marL="0" indent="0" algn="just">
              <a:buNone/>
            </a:pPr>
            <a:r>
              <a:rPr lang="de-DE" dirty="0" smtClean="0"/>
              <a:t>Die Probelösung, welche die zu untersuchenden Metallionen enthält, wird mit einen </a:t>
            </a:r>
            <a:r>
              <a:rPr lang="de-DE" dirty="0" smtClean="0"/>
              <a:t>Metall-</a:t>
            </a:r>
            <a:r>
              <a:rPr lang="de-DE" dirty="0" err="1" smtClean="0"/>
              <a:t>indikator</a:t>
            </a:r>
            <a:r>
              <a:rPr lang="de-DE" dirty="0" smtClean="0"/>
              <a:t> </a:t>
            </a:r>
            <a:r>
              <a:rPr lang="de-DE" dirty="0" smtClean="0"/>
              <a:t>versetzt. Es entsteht ein farbiger Metallindikatorkomplex, der eine andere Farbe als der freie Indikator hat. Durch den Komplexbildner EDTA wird der Indikator aus dem relativ schwachen </a:t>
            </a:r>
            <a:r>
              <a:rPr lang="de-DE" dirty="0" smtClean="0"/>
              <a:t>Metallindikatorkomplex </a:t>
            </a:r>
            <a:r>
              <a:rPr lang="de-DE" dirty="0" smtClean="0"/>
              <a:t>verdrängt und liegt in seiner freien Form wieder vor.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Gehaltsbestimmung von Bittersalz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de-DE" dirty="0" smtClean="0"/>
              <a:t>Die Probelösung wird mit Ammoniakpuffer und Chromschwarz T – Mischindikator versetzt und mit 0,1 </a:t>
            </a:r>
            <a:r>
              <a:rPr lang="de-DE" dirty="0" err="1" smtClean="0"/>
              <a:t>mol</a:t>
            </a:r>
            <a:r>
              <a:rPr lang="de-DE" dirty="0" smtClean="0"/>
              <a:t>/l EDTA – Lösung titriert. Der </a:t>
            </a:r>
            <a:r>
              <a:rPr lang="de-DE" dirty="0" smtClean="0"/>
              <a:t>Farbumschlag </a:t>
            </a:r>
            <a:r>
              <a:rPr lang="de-DE" dirty="0" smtClean="0"/>
              <a:t>erfolgt von rot nach grün.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Was ist ein Arzneibuch?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de-DE" dirty="0" smtClean="0"/>
              <a:t>      </a:t>
            </a:r>
          </a:p>
          <a:p>
            <a:pPr algn="ctr">
              <a:buNone/>
            </a:pPr>
            <a:r>
              <a:rPr lang="de-DE" dirty="0" smtClean="0"/>
              <a:t>Arzneibuch </a:t>
            </a:r>
            <a:r>
              <a:rPr lang="de-DE" dirty="0" smtClean="0">
                <a:latin typeface="Cambria Math"/>
                <a:ea typeface="Cambria Math"/>
              </a:rPr>
              <a:t>=</a:t>
            </a:r>
            <a:r>
              <a:rPr lang="de-DE" dirty="0" smtClean="0"/>
              <a:t> </a:t>
            </a:r>
            <a:r>
              <a:rPr lang="de-DE" dirty="0" smtClean="0"/>
              <a:t>amtliches </a:t>
            </a:r>
            <a:r>
              <a:rPr lang="de-DE" dirty="0" smtClean="0"/>
              <a:t>Vorschriftenbuch</a:t>
            </a:r>
          </a:p>
          <a:p>
            <a:pPr algn="ctr">
              <a:buNone/>
            </a:pPr>
            <a:endParaRPr lang="de-DE" dirty="0" smtClean="0"/>
          </a:p>
          <a:p>
            <a:pPr algn="ctr">
              <a:buNone/>
            </a:pPr>
            <a:r>
              <a:rPr lang="de-DE" dirty="0" smtClean="0"/>
              <a:t>	Es </a:t>
            </a:r>
            <a:r>
              <a:rPr lang="de-DE" dirty="0" smtClean="0"/>
              <a:t>regelt die Zubereitung, Eigenschaften, Abgabe, Lagerung und Untersuchung der in Apotheken  </a:t>
            </a:r>
            <a:r>
              <a:rPr lang="de-DE" dirty="0" smtClean="0"/>
              <a:t>herzustellenden </a:t>
            </a:r>
            <a:r>
              <a:rPr lang="de-DE" dirty="0" smtClean="0"/>
              <a:t>und vorrätig zu haltenden (offizinellen) </a:t>
            </a:r>
            <a:r>
              <a:rPr lang="de-DE" dirty="0" smtClean="0"/>
              <a:t>Arzneimittel.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1393825"/>
            <a:ext cx="8667750" cy="407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Aufbau des Arzneibuches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 </a:t>
            </a:r>
            <a:r>
              <a:rPr lang="de-DE" dirty="0" smtClean="0"/>
              <a:t>Aus zwei Teilen aufgebaut: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Allgemeiner Teil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Monographien (Prüfvorschriften für die Arzneistoffe)</a:t>
            </a: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>
              <a:buNone/>
            </a:pPr>
            <a:r>
              <a:rPr lang="de-DE" dirty="0" smtClean="0"/>
              <a:t>Der Vortrag geht über den zweiten Teil.</a:t>
            </a:r>
          </a:p>
          <a:p>
            <a:pPr marL="514350" indent="-514350">
              <a:buNone/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Identitätsprüfung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DE" dirty="0" smtClean="0"/>
              <a:t>Im Apothekenlabor </a:t>
            </a:r>
            <a:r>
              <a:rPr lang="de-DE" dirty="0" smtClean="0"/>
              <a:t>muss </a:t>
            </a:r>
            <a:r>
              <a:rPr lang="de-DE" dirty="0" smtClean="0"/>
              <a:t>jede Rezeptursubstanz auf Identität geprüft </a:t>
            </a:r>
            <a:r>
              <a:rPr lang="de-DE" dirty="0" smtClean="0"/>
              <a:t>werden.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Rezeptursubstanzen </a:t>
            </a:r>
            <a:r>
              <a:rPr lang="de-DE" dirty="0" smtClean="0"/>
              <a:t>sind die Ausgangstoffe für die </a:t>
            </a:r>
            <a:r>
              <a:rPr lang="de-DE" dirty="0" smtClean="0"/>
              <a:t>Arzneimittel, die in der Apotheke hergestellt werden.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Kurz gesagt: Ist </a:t>
            </a:r>
            <a:r>
              <a:rPr lang="de-DE" dirty="0" smtClean="0"/>
              <a:t>in der Flasche drin, was drauf steht?</a:t>
            </a:r>
          </a:p>
          <a:p>
            <a:pPr>
              <a:buNone/>
            </a:pPr>
            <a:r>
              <a:rPr lang="de-DE" dirty="0" smtClean="0"/>
              <a:t> </a:t>
            </a:r>
          </a:p>
          <a:p>
            <a:pPr>
              <a:buNone/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Aufbau einer Monographie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611560" y="1484784"/>
            <a:ext cx="82809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  <a:buFont typeface="Arial" pitchFamily="34" charset="0"/>
              <a:buChar char="•"/>
            </a:pPr>
            <a:r>
              <a:rPr lang="de-DE" sz="2800" dirty="0" smtClean="0"/>
              <a:t>  Deutscher </a:t>
            </a:r>
            <a:r>
              <a:rPr lang="de-DE" sz="2800" dirty="0" smtClean="0"/>
              <a:t>und europäischer Name</a:t>
            </a:r>
          </a:p>
          <a:p>
            <a:pPr>
              <a:lnSpc>
                <a:spcPts val="3600"/>
              </a:lnSpc>
              <a:buFont typeface="Arial" pitchFamily="34" charset="0"/>
              <a:buChar char="•"/>
            </a:pPr>
            <a:r>
              <a:rPr lang="de-DE" sz="2800" dirty="0" smtClean="0"/>
              <a:t>  Definition </a:t>
            </a:r>
            <a:r>
              <a:rPr lang="de-DE" sz="2800" dirty="0" smtClean="0"/>
              <a:t>(Gehalt mindestens bis höchstens) </a:t>
            </a:r>
          </a:p>
          <a:p>
            <a:pPr>
              <a:lnSpc>
                <a:spcPts val="3600"/>
              </a:lnSpc>
              <a:buFont typeface="Arial" pitchFamily="34" charset="0"/>
              <a:buChar char="•"/>
            </a:pPr>
            <a:r>
              <a:rPr lang="de-DE" sz="2800" dirty="0" smtClean="0"/>
              <a:t>  Eigenschaften </a:t>
            </a:r>
            <a:r>
              <a:rPr lang="de-DE" sz="2800" dirty="0" smtClean="0"/>
              <a:t>(Aussehen, Löslichkeit)</a:t>
            </a:r>
          </a:p>
          <a:p>
            <a:pPr>
              <a:lnSpc>
                <a:spcPts val="3600"/>
              </a:lnSpc>
              <a:buFont typeface="Arial" pitchFamily="34" charset="0"/>
              <a:buChar char="•"/>
            </a:pPr>
            <a:r>
              <a:rPr lang="de-DE" sz="2800" dirty="0" smtClean="0"/>
              <a:t>  Prüfung auf Identität</a:t>
            </a:r>
            <a:endParaRPr lang="de-DE" sz="2800" dirty="0" smtClean="0"/>
          </a:p>
          <a:p>
            <a:pPr>
              <a:buFont typeface="Arial" pitchFamily="34" charset="0"/>
              <a:buChar char="•"/>
              <a:tabLst>
                <a:tab pos="365125" algn="l"/>
              </a:tabLst>
            </a:pPr>
            <a:r>
              <a:rPr lang="de-DE" sz="2800" dirty="0" smtClean="0"/>
              <a:t>  Prüfung </a:t>
            </a:r>
            <a:r>
              <a:rPr lang="de-DE" sz="2800" dirty="0" smtClean="0"/>
              <a:t>auf Reinheit (Gehalt </a:t>
            </a:r>
            <a:r>
              <a:rPr lang="de-DE" sz="2800" dirty="0" smtClean="0"/>
              <a:t>an   	 			Verunreinigungen </a:t>
            </a:r>
            <a:r>
              <a:rPr lang="de-DE" sz="2800" dirty="0" smtClean="0"/>
              <a:t>mit </a:t>
            </a:r>
            <a:r>
              <a:rPr lang="de-DE" sz="2800" dirty="0" smtClean="0"/>
              <a:t>Grenzprüfungen)</a:t>
            </a:r>
          </a:p>
          <a:p>
            <a:pPr>
              <a:lnSpc>
                <a:spcPts val="3600"/>
              </a:lnSpc>
              <a:buFont typeface="Arial" pitchFamily="34" charset="0"/>
              <a:buChar char="•"/>
            </a:pPr>
            <a:r>
              <a:rPr lang="de-DE" sz="2800" dirty="0" smtClean="0"/>
              <a:t>  Gehaltsbestimmung</a:t>
            </a:r>
            <a:endParaRPr lang="de-DE" sz="2800" dirty="0" smtClean="0"/>
          </a:p>
          <a:p>
            <a:pPr>
              <a:lnSpc>
                <a:spcPts val="3600"/>
              </a:lnSpc>
              <a:buFont typeface="Arial" pitchFamily="34" charset="0"/>
              <a:buChar char="•"/>
            </a:pPr>
            <a:r>
              <a:rPr lang="de-DE" sz="2800" dirty="0" smtClean="0"/>
              <a:t>  Lagerung</a:t>
            </a:r>
            <a:endParaRPr lang="de-DE" sz="2800" dirty="0" smtClean="0"/>
          </a:p>
          <a:p>
            <a:pPr>
              <a:buFont typeface="Arial" pitchFamily="34" charset="0"/>
              <a:buChar char="•"/>
              <a:tabLst>
                <a:tab pos="365125" algn="l"/>
              </a:tabLst>
            </a:pPr>
            <a:r>
              <a:rPr lang="de-DE" sz="2800" dirty="0" smtClean="0"/>
              <a:t>  Verunreinigungen </a:t>
            </a:r>
            <a:r>
              <a:rPr lang="de-DE" sz="2800" dirty="0" smtClean="0"/>
              <a:t>(bei organischen 	</a:t>
            </a:r>
            <a:r>
              <a:rPr lang="de-DE" sz="2800" dirty="0" smtClean="0"/>
              <a:t>Arzneistoffen)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Zweck des Vortrag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1142976" y="1500174"/>
            <a:ext cx="68580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Wege abseits der gängigen Schulbuchreaktionen.</a:t>
            </a:r>
          </a:p>
          <a:p>
            <a:pPr algn="ctr"/>
            <a:endParaRPr lang="de-DE" sz="3200" dirty="0" smtClean="0"/>
          </a:p>
          <a:p>
            <a:pPr algn="ctr"/>
            <a:r>
              <a:rPr lang="de-DE" sz="3200" dirty="0" smtClean="0"/>
              <a:t>Dennoch keine exotische Chemie.</a:t>
            </a:r>
          </a:p>
          <a:p>
            <a:pPr algn="ctr"/>
            <a:endParaRPr lang="de-DE" sz="3200" dirty="0" smtClean="0"/>
          </a:p>
          <a:p>
            <a:pPr algn="ctr"/>
            <a:r>
              <a:rPr lang="de-DE" sz="3200" dirty="0" smtClean="0"/>
              <a:t>Es schleichen sich im Alltag bestimmte liebgewonnene Reaktionen ein.</a:t>
            </a:r>
          </a:p>
          <a:p>
            <a:pPr algn="ctr"/>
            <a:endParaRPr lang="de-DE" sz="3200" dirty="0" smtClean="0"/>
          </a:p>
          <a:p>
            <a:pPr algn="ctr"/>
            <a:r>
              <a:rPr lang="de-DE" sz="3200" dirty="0" smtClean="0"/>
              <a:t>Vielfalt für Wiederholen, Prüfungen, Praktika …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Nachweis von Kupfer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err="1" smtClean="0"/>
              <a:t>Komproportionierung</a:t>
            </a:r>
            <a:endParaRPr lang="de-DE" b="1" dirty="0" smtClean="0"/>
          </a:p>
          <a:p>
            <a:r>
              <a:rPr lang="de-DE" dirty="0" smtClean="0"/>
              <a:t>Schüttelt man eine salzsaure Kupfer (II) -Lösung mit Kupferpulver, tritt Entfärbung ein.</a:t>
            </a:r>
          </a:p>
          <a:p>
            <a:r>
              <a:rPr lang="de-DE" dirty="0" err="1" smtClean="0"/>
              <a:t>Cu</a:t>
            </a:r>
            <a:r>
              <a:rPr lang="de-DE" dirty="0" smtClean="0"/>
              <a:t> </a:t>
            </a:r>
            <a:r>
              <a:rPr lang="de-DE" baseline="30000" dirty="0" smtClean="0"/>
              <a:t>2+ </a:t>
            </a:r>
            <a:r>
              <a:rPr lang="de-DE" dirty="0" smtClean="0"/>
              <a:t>+ </a:t>
            </a:r>
            <a:r>
              <a:rPr lang="de-DE" dirty="0" err="1" smtClean="0"/>
              <a:t>Cu</a:t>
            </a:r>
            <a:r>
              <a:rPr lang="de-DE" dirty="0" smtClean="0"/>
              <a:t> </a:t>
            </a:r>
            <a:r>
              <a:rPr lang="de-DE" dirty="0" smtClean="0">
                <a:sym typeface="Symbol"/>
              </a:rPr>
              <a:t></a:t>
            </a:r>
            <a:r>
              <a:rPr lang="de-DE" dirty="0" smtClean="0"/>
              <a:t> 2 </a:t>
            </a:r>
            <a:r>
              <a:rPr lang="de-DE" dirty="0" err="1" smtClean="0"/>
              <a:t>Cu</a:t>
            </a:r>
            <a:r>
              <a:rPr lang="de-DE" dirty="0" smtClean="0"/>
              <a:t> </a:t>
            </a:r>
            <a:r>
              <a:rPr lang="de-DE" baseline="30000" dirty="0" smtClean="0"/>
              <a:t>+</a:t>
            </a:r>
          </a:p>
          <a:p>
            <a:pPr>
              <a:buNone/>
            </a:pPr>
            <a:endParaRPr lang="de-DE" b="1" baseline="30000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endParaRPr lang="de-DE" sz="4400" dirty="0" smtClean="0"/>
          </a:p>
          <a:p>
            <a:pPr>
              <a:buNone/>
            </a:pP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Nachweis von Kupfer</a:t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51520" y="1412776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3200" b="1" dirty="0" smtClean="0"/>
              <a:t>Komplexstabilität</a:t>
            </a:r>
          </a:p>
          <a:p>
            <a:pPr>
              <a:buFont typeface="Arial" pitchFamily="34" charset="0"/>
              <a:buChar char="•"/>
              <a:tabLst>
                <a:tab pos="266700" algn="l"/>
              </a:tabLst>
            </a:pPr>
            <a:r>
              <a:rPr lang="de-DE" sz="2800" dirty="0" smtClean="0"/>
              <a:t> Kupfer(II)salze </a:t>
            </a:r>
            <a:r>
              <a:rPr lang="de-DE" sz="2800" dirty="0" smtClean="0"/>
              <a:t>reagieren mit </a:t>
            </a:r>
            <a:r>
              <a:rPr lang="de-DE" sz="2800" dirty="0" err="1" smtClean="0"/>
              <a:t>Kaliumhexacyanoferrat</a:t>
            </a:r>
            <a:r>
              <a:rPr lang="de-DE" sz="2800" dirty="0" smtClean="0"/>
              <a:t>(II) 	-	Lösung </a:t>
            </a:r>
            <a:r>
              <a:rPr lang="de-DE" sz="2800" dirty="0" smtClean="0"/>
              <a:t>unter Bildung eines rotbraunen </a:t>
            </a:r>
            <a:r>
              <a:rPr lang="de-DE" sz="2800" dirty="0" err="1" smtClean="0"/>
              <a:t>NS`s</a:t>
            </a:r>
            <a:r>
              <a:rPr lang="de-DE" sz="2800" dirty="0" smtClean="0"/>
              <a:t> von Kupfer- 	</a:t>
            </a:r>
            <a:r>
              <a:rPr lang="de-DE" sz="2800" dirty="0" err="1" smtClean="0"/>
              <a:t>hexacyanoferrat</a:t>
            </a:r>
            <a:r>
              <a:rPr lang="de-DE" sz="2800" dirty="0" smtClean="0"/>
              <a:t>(II):</a:t>
            </a:r>
            <a:endParaRPr lang="de-DE" sz="2800" dirty="0" smtClean="0"/>
          </a:p>
          <a:p>
            <a:pPr>
              <a:buFont typeface="Arial" pitchFamily="34" charset="0"/>
              <a:buChar char="•"/>
            </a:pPr>
            <a:r>
              <a:rPr lang="de-DE" sz="2800" dirty="0" smtClean="0"/>
              <a:t> 2 </a:t>
            </a:r>
            <a:r>
              <a:rPr lang="de-DE" sz="2800" dirty="0" err="1" smtClean="0"/>
              <a:t>Cu</a:t>
            </a:r>
            <a:r>
              <a:rPr lang="de-DE" sz="2800" dirty="0" smtClean="0"/>
              <a:t> </a:t>
            </a:r>
            <a:r>
              <a:rPr lang="de-DE" sz="2800" baseline="30000" dirty="0" smtClean="0"/>
              <a:t>2+</a:t>
            </a:r>
            <a:r>
              <a:rPr lang="de-DE" sz="2800" dirty="0" smtClean="0"/>
              <a:t> + 2 </a:t>
            </a:r>
            <a:r>
              <a:rPr lang="de-DE" sz="2800" dirty="0" smtClean="0">
                <a:sym typeface="Symbol"/>
              </a:rPr>
              <a:t></a:t>
            </a:r>
            <a:r>
              <a:rPr lang="de-DE" sz="2800" dirty="0" err="1" smtClean="0"/>
              <a:t>Fe</a:t>
            </a:r>
            <a:r>
              <a:rPr lang="de-DE" sz="2800" dirty="0" smtClean="0"/>
              <a:t> (CN)</a:t>
            </a:r>
            <a:r>
              <a:rPr lang="de-DE" sz="2800" baseline="-25000" dirty="0" smtClean="0"/>
              <a:t>6</a:t>
            </a:r>
            <a:r>
              <a:rPr lang="de-DE" sz="2800" dirty="0" smtClean="0">
                <a:sym typeface="Symbol"/>
              </a:rPr>
              <a:t></a:t>
            </a:r>
            <a:r>
              <a:rPr lang="de-DE" sz="2800" dirty="0" smtClean="0"/>
              <a:t> </a:t>
            </a:r>
            <a:r>
              <a:rPr lang="de-DE" sz="2800" baseline="30000" dirty="0" smtClean="0"/>
              <a:t>4 </a:t>
            </a:r>
            <a:r>
              <a:rPr lang="de-DE" sz="2800" dirty="0" smtClean="0"/>
              <a:t>  </a:t>
            </a:r>
            <a:r>
              <a:rPr lang="de-DE" sz="2800" dirty="0" smtClean="0">
                <a:sym typeface="Symbol"/>
              </a:rPr>
              <a:t></a:t>
            </a:r>
            <a:r>
              <a:rPr lang="de-DE" sz="2800" dirty="0" smtClean="0"/>
              <a:t> </a:t>
            </a:r>
            <a:r>
              <a:rPr lang="de-DE" sz="2800" dirty="0" err="1" smtClean="0"/>
              <a:t>Cu</a:t>
            </a:r>
            <a:r>
              <a:rPr lang="de-DE" sz="2800" dirty="0" smtClean="0"/>
              <a:t> </a:t>
            </a:r>
            <a:r>
              <a:rPr lang="de-DE" sz="2800" baseline="-25000" dirty="0" smtClean="0"/>
              <a:t>2</a:t>
            </a:r>
            <a:r>
              <a:rPr lang="de-DE" sz="2800" dirty="0" smtClean="0"/>
              <a:t> </a:t>
            </a:r>
            <a:r>
              <a:rPr lang="de-DE" sz="2800" dirty="0" smtClean="0">
                <a:sym typeface="Symbol"/>
              </a:rPr>
              <a:t></a:t>
            </a:r>
            <a:r>
              <a:rPr lang="de-DE" sz="2800" dirty="0" err="1" smtClean="0"/>
              <a:t>Fe</a:t>
            </a:r>
            <a:r>
              <a:rPr lang="de-DE" sz="2800" dirty="0" smtClean="0"/>
              <a:t>(CN)</a:t>
            </a:r>
            <a:r>
              <a:rPr lang="de-DE" sz="2800" baseline="-25000" dirty="0" smtClean="0"/>
              <a:t>6</a:t>
            </a:r>
            <a:r>
              <a:rPr lang="de-DE" sz="2800" dirty="0" smtClean="0">
                <a:sym typeface="Symbol"/>
              </a:rPr>
              <a:t></a:t>
            </a:r>
            <a:r>
              <a:rPr lang="de-DE" sz="2800" dirty="0" smtClean="0"/>
              <a:t> </a:t>
            </a:r>
            <a:r>
              <a:rPr lang="de-DE" sz="2800" dirty="0" smtClean="0">
                <a:sym typeface="Symbol"/>
              </a:rPr>
              <a:t></a:t>
            </a:r>
          </a:p>
          <a:p>
            <a:pPr>
              <a:buFont typeface="Arial" pitchFamily="34" charset="0"/>
              <a:buChar char="•"/>
            </a:pPr>
            <a:endParaRPr lang="de-DE" sz="2800" dirty="0" smtClean="0"/>
          </a:p>
          <a:p>
            <a:pPr>
              <a:buFont typeface="Arial" pitchFamily="34" charset="0"/>
              <a:buChar char="•"/>
              <a:tabLst>
                <a:tab pos="266700" algn="l"/>
              </a:tabLst>
            </a:pPr>
            <a:r>
              <a:rPr lang="de-DE" sz="2800" dirty="0" smtClean="0"/>
              <a:t> Dieser </a:t>
            </a:r>
            <a:r>
              <a:rPr lang="de-DE" sz="2800" dirty="0" smtClean="0"/>
              <a:t>Niederschlag löst sich in </a:t>
            </a:r>
            <a:r>
              <a:rPr lang="de-DE" sz="2800" dirty="0" err="1" smtClean="0"/>
              <a:t>konz</a:t>
            </a:r>
            <a:r>
              <a:rPr lang="de-DE" sz="2800" dirty="0" smtClean="0"/>
              <a:t>.</a:t>
            </a:r>
            <a:r>
              <a:rPr lang="de-DE" sz="2800" dirty="0" smtClean="0"/>
              <a:t> NH</a:t>
            </a:r>
            <a:r>
              <a:rPr lang="de-DE" sz="2800" baseline="-25000" dirty="0" smtClean="0"/>
              <a:t>3 </a:t>
            </a:r>
            <a:r>
              <a:rPr lang="de-DE" sz="2800" dirty="0" smtClean="0"/>
              <a:t>-Lösung </a:t>
            </a:r>
            <a:r>
              <a:rPr lang="de-DE" sz="2800" dirty="0" smtClean="0"/>
              <a:t>unter 	</a:t>
            </a:r>
            <a:r>
              <a:rPr lang="de-DE" sz="2800" dirty="0" smtClean="0"/>
              <a:t>Bildung </a:t>
            </a:r>
            <a:r>
              <a:rPr lang="de-DE" sz="2800" dirty="0" smtClean="0"/>
              <a:t>von tiefblauem </a:t>
            </a:r>
            <a:r>
              <a:rPr lang="de-DE" sz="2800" dirty="0" err="1" smtClean="0"/>
              <a:t>Kupfertetraminsalz</a:t>
            </a:r>
            <a:r>
              <a:rPr lang="de-DE" sz="2800" dirty="0" smtClean="0"/>
              <a:t>:</a:t>
            </a:r>
            <a:endParaRPr lang="de-DE" sz="2800" dirty="0" smtClean="0"/>
          </a:p>
          <a:p>
            <a:pPr>
              <a:buFont typeface="Arial" pitchFamily="34" charset="0"/>
              <a:buChar char="•"/>
            </a:pPr>
            <a:r>
              <a:rPr lang="de-DE" sz="2800" dirty="0" smtClean="0"/>
              <a:t> </a:t>
            </a:r>
            <a:r>
              <a:rPr lang="de-DE" sz="2800" dirty="0" err="1" smtClean="0"/>
              <a:t>Cu</a:t>
            </a:r>
            <a:r>
              <a:rPr lang="de-DE" sz="2800" dirty="0" smtClean="0"/>
              <a:t> </a:t>
            </a:r>
            <a:r>
              <a:rPr lang="de-DE" sz="2800" baseline="-25000" dirty="0" smtClean="0"/>
              <a:t>2</a:t>
            </a:r>
            <a:r>
              <a:rPr lang="de-DE" sz="2800" dirty="0" smtClean="0">
                <a:sym typeface="Symbol"/>
              </a:rPr>
              <a:t></a:t>
            </a:r>
            <a:r>
              <a:rPr lang="de-DE" sz="2800" dirty="0" smtClean="0"/>
              <a:t>Fe(CN)</a:t>
            </a:r>
            <a:r>
              <a:rPr lang="de-DE" sz="2800" baseline="-25000" dirty="0" smtClean="0"/>
              <a:t>6</a:t>
            </a:r>
            <a:r>
              <a:rPr lang="de-DE" sz="2800" dirty="0" smtClean="0">
                <a:sym typeface="Symbol"/>
              </a:rPr>
              <a:t></a:t>
            </a:r>
            <a:r>
              <a:rPr lang="de-DE" sz="2800" dirty="0" smtClean="0"/>
              <a:t> </a:t>
            </a:r>
            <a:r>
              <a:rPr lang="de-DE" sz="2800" dirty="0" smtClean="0">
                <a:sym typeface="Symbol"/>
              </a:rPr>
              <a:t></a:t>
            </a:r>
            <a:r>
              <a:rPr lang="de-DE" sz="2800" dirty="0" smtClean="0"/>
              <a:t> </a:t>
            </a:r>
            <a:r>
              <a:rPr lang="de-DE" sz="2800" dirty="0" smtClean="0"/>
              <a:t>+</a:t>
            </a:r>
            <a:r>
              <a:rPr lang="de-DE" sz="2800" dirty="0" smtClean="0"/>
              <a:t> </a:t>
            </a:r>
            <a:r>
              <a:rPr lang="de-DE" sz="2800" dirty="0" smtClean="0"/>
              <a:t>8 </a:t>
            </a:r>
            <a:r>
              <a:rPr lang="de-DE" sz="2800" dirty="0" smtClean="0"/>
              <a:t>NH</a:t>
            </a:r>
            <a:r>
              <a:rPr lang="de-DE" sz="2800" baseline="-25000" dirty="0" smtClean="0"/>
              <a:t>3 </a:t>
            </a:r>
            <a:r>
              <a:rPr lang="de-DE" sz="2800" dirty="0" smtClean="0">
                <a:sym typeface="Symbol"/>
              </a:rPr>
              <a:t></a:t>
            </a:r>
            <a:r>
              <a:rPr lang="de-DE" sz="2800" dirty="0" smtClean="0"/>
              <a:t> </a:t>
            </a:r>
            <a:r>
              <a:rPr lang="de-DE" sz="2800" dirty="0" smtClean="0"/>
              <a:t>2 </a:t>
            </a:r>
            <a:r>
              <a:rPr lang="de-DE" sz="2800" dirty="0" smtClean="0">
                <a:sym typeface="Symbol"/>
              </a:rPr>
              <a:t></a:t>
            </a:r>
            <a:r>
              <a:rPr lang="de-DE" sz="2800" dirty="0" err="1" smtClean="0"/>
              <a:t>Cu</a:t>
            </a:r>
            <a:r>
              <a:rPr lang="de-DE" sz="2800" dirty="0" smtClean="0"/>
              <a:t> (NH</a:t>
            </a:r>
            <a:r>
              <a:rPr lang="de-DE" sz="2800" baseline="-25000" dirty="0" smtClean="0"/>
              <a:t>3</a:t>
            </a:r>
            <a:r>
              <a:rPr lang="de-DE" sz="2800" dirty="0" smtClean="0"/>
              <a:t>)</a:t>
            </a:r>
            <a:r>
              <a:rPr lang="de-DE" sz="2800" baseline="-25000" dirty="0" smtClean="0"/>
              <a:t>4</a:t>
            </a:r>
            <a:r>
              <a:rPr lang="de-DE" sz="2800" dirty="0" smtClean="0">
                <a:sym typeface="Symbol"/>
              </a:rPr>
              <a:t></a:t>
            </a:r>
            <a:r>
              <a:rPr lang="de-DE" sz="2800" baseline="30000" dirty="0" smtClean="0"/>
              <a:t>2+ </a:t>
            </a:r>
            <a:r>
              <a:rPr lang="de-DE" sz="2800" dirty="0" smtClean="0"/>
              <a:t>+ </a:t>
            </a:r>
            <a:r>
              <a:rPr lang="de-DE" sz="2800" dirty="0" smtClean="0">
                <a:sym typeface="Symbol"/>
              </a:rPr>
              <a:t></a:t>
            </a:r>
            <a:r>
              <a:rPr lang="de-DE" sz="2800" dirty="0" err="1" smtClean="0"/>
              <a:t>Fe</a:t>
            </a:r>
            <a:r>
              <a:rPr lang="de-DE" sz="2800" dirty="0" smtClean="0"/>
              <a:t> (CN)</a:t>
            </a:r>
            <a:r>
              <a:rPr lang="de-DE" sz="2800" baseline="-25000" dirty="0" smtClean="0"/>
              <a:t>6</a:t>
            </a:r>
            <a:r>
              <a:rPr lang="de-DE" sz="2800" dirty="0" smtClean="0">
                <a:sym typeface="Symbol"/>
              </a:rPr>
              <a:t></a:t>
            </a:r>
            <a:r>
              <a:rPr lang="de-DE" sz="2800" dirty="0" smtClean="0"/>
              <a:t> </a:t>
            </a:r>
            <a:r>
              <a:rPr lang="de-DE" sz="2800" baseline="30000" dirty="0" smtClean="0"/>
              <a:t>4-</a:t>
            </a:r>
            <a:endParaRPr lang="de-DE" sz="2800" dirty="0" smtClean="0"/>
          </a:p>
          <a:p>
            <a:pPr>
              <a:buFont typeface="Arial" pitchFamily="34" charset="0"/>
              <a:buChar char="•"/>
            </a:pPr>
            <a:endParaRPr lang="de-DE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Nachweis mit Silbernitrat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dirty="0" smtClean="0"/>
              <a:t>Die Lösung wird </a:t>
            </a:r>
            <a:r>
              <a:rPr lang="de-DE" dirty="0" smtClean="0"/>
              <a:t>mit verd. Salpetersäure schwach angesäuert und </a:t>
            </a:r>
            <a:r>
              <a:rPr lang="de-DE" dirty="0" smtClean="0"/>
              <a:t>mit  </a:t>
            </a:r>
            <a:r>
              <a:rPr lang="de-DE" dirty="0" err="1" smtClean="0"/>
              <a:t>Silbernitratlösug</a:t>
            </a:r>
            <a:r>
              <a:rPr lang="de-DE" dirty="0" smtClean="0"/>
              <a:t> </a:t>
            </a:r>
            <a:r>
              <a:rPr lang="de-DE" dirty="0" smtClean="0"/>
              <a:t>versetzt, es entsteht ein Niederschlag bei</a:t>
            </a:r>
            <a:r>
              <a:rPr lang="de-DE" dirty="0" smtClean="0"/>
              <a:t>:</a:t>
            </a:r>
          </a:p>
          <a:p>
            <a:pPr>
              <a:buNone/>
            </a:pPr>
            <a:endParaRPr lang="de-DE" b="1" i="1" dirty="0" smtClean="0"/>
          </a:p>
          <a:p>
            <a:pPr>
              <a:buNone/>
            </a:pPr>
            <a:r>
              <a:rPr lang="de-DE" b="1" i="1" dirty="0" smtClean="0"/>
              <a:t>Farbe </a:t>
            </a:r>
            <a:r>
              <a:rPr lang="de-DE" b="1" i="1" dirty="0" smtClean="0"/>
              <a:t>des Niederschlages	Anionen</a:t>
            </a:r>
            <a:endParaRPr lang="de-DE" b="1" dirty="0" smtClean="0"/>
          </a:p>
          <a:p>
            <a:r>
              <a:rPr lang="de-DE" dirty="0" smtClean="0"/>
              <a:t>weiß				Chlorid, Bromat, Iodat, </a:t>
            </a:r>
            <a:r>
              <a:rPr lang="de-DE" dirty="0" smtClean="0"/>
              <a:t>						</a:t>
            </a:r>
            <a:r>
              <a:rPr lang="de-DE" dirty="0" err="1" smtClean="0"/>
              <a:t>Thiocyanat</a:t>
            </a:r>
            <a:r>
              <a:rPr lang="de-DE" dirty="0" smtClean="0"/>
              <a:t>, </a:t>
            </a:r>
            <a:r>
              <a:rPr lang="de-DE" dirty="0" err="1" smtClean="0"/>
              <a:t>Hexacyanoferrat</a:t>
            </a:r>
            <a:r>
              <a:rPr lang="de-DE" dirty="0" smtClean="0"/>
              <a:t> (II)</a:t>
            </a:r>
          </a:p>
          <a:p>
            <a:r>
              <a:rPr lang="de-DE" dirty="0" smtClean="0"/>
              <a:t>gelblich			Bromid</a:t>
            </a:r>
          </a:p>
          <a:p>
            <a:r>
              <a:rPr lang="de-DE" dirty="0" smtClean="0"/>
              <a:t>gelb				Iodid</a:t>
            </a:r>
          </a:p>
          <a:p>
            <a:r>
              <a:rPr lang="de-DE" dirty="0" smtClean="0"/>
              <a:t>rot				</a:t>
            </a:r>
            <a:r>
              <a:rPr lang="de-DE" dirty="0" err="1" smtClean="0"/>
              <a:t>Hexacyanoferrat</a:t>
            </a:r>
            <a:r>
              <a:rPr lang="de-DE" dirty="0" smtClean="0"/>
              <a:t> (III), (</a:t>
            </a:r>
            <a:r>
              <a:rPr lang="de-DE" dirty="0" smtClean="0"/>
              <a:t>Chromat)</a:t>
            </a:r>
            <a:endParaRPr lang="de-DE" dirty="0" smtClean="0"/>
          </a:p>
          <a:p>
            <a:r>
              <a:rPr lang="de-DE" dirty="0" smtClean="0"/>
              <a:t>schwarz			Zinn (II), Sulfid</a:t>
            </a:r>
          </a:p>
          <a:p>
            <a:r>
              <a:rPr lang="de-DE" dirty="0" smtClean="0"/>
              <a:t>weiß dann schwarz		</a:t>
            </a:r>
            <a:r>
              <a:rPr lang="de-DE" dirty="0" err="1" smtClean="0"/>
              <a:t>Thiosulfat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Von diesen Fällungen lösen sich Jodid, </a:t>
            </a:r>
            <a:r>
              <a:rPr lang="de-DE" dirty="0" err="1" smtClean="0"/>
              <a:t>Hexacyanoferrat</a:t>
            </a:r>
            <a:r>
              <a:rPr lang="de-DE" dirty="0" smtClean="0"/>
              <a:t> (II</a:t>
            </a:r>
            <a:r>
              <a:rPr lang="de-DE" dirty="0" smtClean="0"/>
              <a:t>), elementares </a:t>
            </a:r>
            <a:r>
              <a:rPr lang="de-DE" dirty="0" smtClean="0"/>
              <a:t>Silber und das Sulfid nicht in </a:t>
            </a:r>
            <a:r>
              <a:rPr lang="de-DE" dirty="0" err="1" smtClean="0"/>
              <a:t>konz</a:t>
            </a:r>
            <a:r>
              <a:rPr lang="de-DE" dirty="0" smtClean="0"/>
              <a:t>. Ammoniaklösung.</a:t>
            </a:r>
          </a:p>
          <a:p>
            <a:pPr>
              <a:buNone/>
            </a:pPr>
            <a:r>
              <a:rPr lang="de-DE" dirty="0" smtClean="0"/>
              <a:t> 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511</Words>
  <Application>Microsoft Office PowerPoint</Application>
  <PresentationFormat>Bildschirmpräsentation (4:3)</PresentationFormat>
  <Paragraphs>134</Paragraphs>
  <Slides>20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Larissa-Design</vt:lpstr>
      <vt:lpstr>Folie 1</vt:lpstr>
      <vt:lpstr>Was ist ein Arzneibuch?</vt:lpstr>
      <vt:lpstr>Aufbau des Arzneibuches</vt:lpstr>
      <vt:lpstr>Identitätsprüfung</vt:lpstr>
      <vt:lpstr>Aufbau einer Monographie</vt:lpstr>
      <vt:lpstr>Zweck des Vortrag</vt:lpstr>
      <vt:lpstr>Nachweis von Kupfer</vt:lpstr>
      <vt:lpstr>Nachweis von Kupfer </vt:lpstr>
      <vt:lpstr>Nachweis mit Silbernitrat</vt:lpstr>
      <vt:lpstr>Prüfung auf oxidierende Substanzen</vt:lpstr>
      <vt:lpstr>Prüfung auf reduzierende Substanzen</vt:lpstr>
      <vt:lpstr>Nachweis von Chlorat</vt:lpstr>
      <vt:lpstr>Nachweis von Acetat</vt:lpstr>
      <vt:lpstr>Nachweis von Nitrat</vt:lpstr>
      <vt:lpstr>Ascorbinsäure Gehaltsbestimmung</vt:lpstr>
      <vt:lpstr>Komplexometrie I</vt:lpstr>
      <vt:lpstr>Komplexometrie II</vt:lpstr>
      <vt:lpstr>Komplexometrie III</vt:lpstr>
      <vt:lpstr>Gehaltsbestimmung von Bittersalz</vt:lpstr>
      <vt:lpstr>Folie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Benutzer1</dc:creator>
  <cp:lastModifiedBy>Lenovo</cp:lastModifiedBy>
  <cp:revision>114</cp:revision>
  <dcterms:created xsi:type="dcterms:W3CDTF">2013-11-15T19:21:11Z</dcterms:created>
  <dcterms:modified xsi:type="dcterms:W3CDTF">2014-11-18T23:44:05Z</dcterms:modified>
</cp:coreProperties>
</file>