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4" r:id="rId2"/>
    <p:sldId id="257" r:id="rId3"/>
    <p:sldId id="277" r:id="rId4"/>
    <p:sldId id="265" r:id="rId5"/>
    <p:sldId id="267" r:id="rId6"/>
    <p:sldId id="266" r:id="rId7"/>
    <p:sldId id="264" r:id="rId8"/>
    <p:sldId id="278" r:id="rId9"/>
    <p:sldId id="268" r:id="rId10"/>
    <p:sldId id="269" r:id="rId11"/>
    <p:sldId id="270" r:id="rId12"/>
    <p:sldId id="273" r:id="rId13"/>
    <p:sldId id="258" r:id="rId14"/>
    <p:sldId id="259" r:id="rId15"/>
    <p:sldId id="272" r:id="rId16"/>
    <p:sldId id="260" r:id="rId17"/>
    <p:sldId id="261" r:id="rId18"/>
    <p:sldId id="262" r:id="rId19"/>
    <p:sldId id="279" r:id="rId20"/>
    <p:sldId id="263" r:id="rId21"/>
    <p:sldId id="275" r:id="rId22"/>
    <p:sldId id="276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04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29FA4-0ADD-4317-9B1B-71D12CEE2404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D769D-5AF2-4E78-9A1C-D7B1EAE8CFE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 userDrawn="1"/>
        </p:nvGrpSpPr>
        <p:grpSpPr bwMode="auto">
          <a:xfrm>
            <a:off x="4393087" y="372914"/>
            <a:ext cx="6156325" cy="369888"/>
            <a:chOff x="2994" y="382"/>
            <a:chExt cx="3878" cy="233"/>
          </a:xfrm>
        </p:grpSpPr>
        <p:sp>
          <p:nvSpPr>
            <p:cNvPr id="9" name="Text Box 8"/>
            <p:cNvSpPr txBox="1">
              <a:spLocks noChangeArrowheads="1"/>
            </p:cNvSpPr>
            <p:nvPr userDrawn="1"/>
          </p:nvSpPr>
          <p:spPr bwMode="auto">
            <a:xfrm>
              <a:off x="2994" y="382"/>
              <a:ext cx="38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dirty="0"/>
                <a:t>            </a:t>
              </a:r>
              <a:r>
                <a:rPr lang="de-DE" baseline="0" dirty="0" smtClean="0"/>
                <a:t>                    MNU-Bremerhaven          	  	  &lt;</a:t>
              </a:r>
              <a:endParaRPr lang="de-DE" dirty="0"/>
            </a:p>
          </p:txBody>
        </p:sp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 flipV="1">
              <a:off x="4059" y="574"/>
              <a:ext cx="1769" cy="29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de-DE" u="sng"/>
            </a:p>
          </p:txBody>
        </p:sp>
      </p:grp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7956376" y="103380"/>
            <a:ext cx="18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/>
              <a:t>            </a:t>
            </a:r>
            <a:r>
              <a:rPr lang="de-DE" baseline="0" dirty="0" smtClean="0"/>
              <a:t>                21.12.17        	  	 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FBA99-29FF-4446-AF0C-2DB0FDE960A6}" type="datetimeFigureOut">
              <a:rPr lang="de-DE" smtClean="0"/>
              <a:pPr/>
              <a:t>26.11.2017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0C481-5C10-44CC-A210-77FB8BC8510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24514" y="1268760"/>
            <a:ext cx="6275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/>
              <a:t>Die Molbrücke</a:t>
            </a:r>
          </a:p>
          <a:p>
            <a:pPr algn="ctr"/>
            <a:r>
              <a:rPr lang="de-DE" sz="2400" dirty="0" smtClean="0"/>
              <a:t>Ein sicherer Weg zur Berechnung von Titrationen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484784"/>
            <a:ext cx="1131662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Wir zählen die Anzahl von Legosteinen, </a:t>
            </a:r>
          </a:p>
          <a:p>
            <a:r>
              <a:rPr lang="de-DE" sz="3200" dirty="0" smtClean="0"/>
              <a:t>die können wir sehen.</a:t>
            </a:r>
          </a:p>
          <a:p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3200" dirty="0" smtClean="0"/>
              <a:t>Und so können wir das Prinzip verstehen, wie eine</a:t>
            </a:r>
          </a:p>
          <a:p>
            <a:r>
              <a:rPr lang="de-DE" sz="3200" dirty="0" smtClean="0"/>
              <a:t> Waage zählen kann.</a:t>
            </a:r>
            <a:endParaRPr lang="de-DE" sz="3200" dirty="0"/>
          </a:p>
        </p:txBody>
      </p:sp>
      <p:pic>
        <p:nvPicPr>
          <p:cNvPr id="27650" name="Picture 2" descr="https://www.thedailybrick.co.uk/media/catalog/product/cache/1/image/700x700/9df78eab33525d08d6e5fb8d27136e95/l/e/lego_duplo_brick_2_x_2__3437___17556___20678__lego-yellow-duplo-brick-2-x-2-3437-89461-27-719240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468860"/>
            <a:ext cx="24003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412776"/>
            <a:ext cx="757970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Anzahl = Masse aller Steine/ Masse eines Steines</a:t>
            </a:r>
          </a:p>
          <a:p>
            <a:endParaRPr lang="de-DE" dirty="0" smtClean="0"/>
          </a:p>
          <a:p>
            <a:r>
              <a:rPr lang="de-DE" sz="2000" dirty="0" smtClean="0"/>
              <a:t>Wir nennen 12 Stück Ein Dutzend</a:t>
            </a:r>
          </a:p>
          <a:p>
            <a:endParaRPr lang="de-DE" dirty="0" smtClean="0"/>
          </a:p>
          <a:p>
            <a:r>
              <a:rPr lang="de-DE" sz="2000" dirty="0" smtClean="0"/>
              <a:t>Um zu bestimmen, </a:t>
            </a:r>
            <a:r>
              <a:rPr lang="de-DE" sz="2000" dirty="0" err="1" smtClean="0"/>
              <a:t>wieviel</a:t>
            </a:r>
            <a:r>
              <a:rPr lang="de-DE" sz="2000" dirty="0" smtClean="0"/>
              <a:t> Dutzend Legosteine vorliegen, rechnen wir:</a:t>
            </a:r>
          </a:p>
          <a:p>
            <a:endParaRPr lang="de-DE" sz="2000" dirty="0" smtClean="0"/>
          </a:p>
          <a:p>
            <a:r>
              <a:rPr lang="de-DE" sz="2000" dirty="0" smtClean="0"/>
              <a:t>Anzahl Dutzend = Masse aller Steine/ Masse von einem Dutzend Steine</a:t>
            </a:r>
          </a:p>
          <a:p>
            <a:endParaRPr lang="de-DE" dirty="0" smtClean="0"/>
          </a:p>
          <a:p>
            <a:r>
              <a:rPr lang="de-DE" sz="2000" b="1" dirty="0" smtClean="0"/>
              <a:t>Wir nennen 6 × 10</a:t>
            </a:r>
            <a:r>
              <a:rPr lang="de-DE" sz="2000" b="1" baseline="30000" dirty="0" smtClean="0"/>
              <a:t>23  </a:t>
            </a:r>
            <a:r>
              <a:rPr lang="de-DE" sz="2000" b="1" dirty="0" smtClean="0"/>
              <a:t>Teilchen 1 Mol.  </a:t>
            </a:r>
          </a:p>
          <a:p>
            <a:endParaRPr lang="de-DE" sz="2000" b="1" dirty="0" smtClean="0"/>
          </a:p>
          <a:p>
            <a:r>
              <a:rPr lang="de-DE" sz="2000" b="1" dirty="0" smtClean="0">
                <a:solidFill>
                  <a:srgbClr val="C00000"/>
                </a:solidFill>
              </a:rPr>
              <a:t>Wir nennen die Anzahl, </a:t>
            </a:r>
            <a:r>
              <a:rPr lang="de-DE" sz="2000" b="1" dirty="0" err="1" smtClean="0">
                <a:solidFill>
                  <a:srgbClr val="C00000"/>
                </a:solidFill>
              </a:rPr>
              <a:t>wieviel</a:t>
            </a:r>
            <a:r>
              <a:rPr lang="de-DE" sz="2000" b="1" dirty="0" smtClean="0">
                <a:solidFill>
                  <a:srgbClr val="C00000"/>
                </a:solidFill>
              </a:rPr>
              <a:t> Mol vorliegen, die Stoffmenge n.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Um die Stoffmenge n zu bestimmen rechnen wir:</a:t>
            </a:r>
          </a:p>
          <a:p>
            <a:endParaRPr lang="de-DE" sz="2000" b="1" dirty="0" smtClean="0"/>
          </a:p>
          <a:p>
            <a:r>
              <a:rPr lang="de-DE" sz="2000" b="1" dirty="0" smtClean="0"/>
              <a:t>Stoffmenge n = Masse aller Teilchen / Masse von einem Mol Teilchen.</a:t>
            </a:r>
            <a:endParaRPr lang="de-DE" b="1" dirty="0" smtClean="0"/>
          </a:p>
          <a:p>
            <a:endParaRPr lang="de-DE" dirty="0" smtClean="0"/>
          </a:p>
          <a:p>
            <a:r>
              <a:rPr lang="de-DE" sz="2000" b="1" dirty="0" smtClean="0">
                <a:solidFill>
                  <a:srgbClr val="C00000"/>
                </a:solidFill>
              </a:rPr>
              <a:t>Die Masse von einem Mol Teilchen nennen wir die Molare Masse M.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32"/>
          <p:cNvGrpSpPr/>
          <p:nvPr/>
        </p:nvGrpSpPr>
        <p:grpSpPr>
          <a:xfrm>
            <a:off x="1403648" y="3646378"/>
            <a:ext cx="7488832" cy="502702"/>
            <a:chOff x="1331640" y="3140968"/>
            <a:chExt cx="7488832" cy="502702"/>
          </a:xfrm>
        </p:grpSpPr>
        <p:sp>
          <p:nvSpPr>
            <p:cNvPr id="13" name="Rechteck 12"/>
            <p:cNvSpPr/>
            <p:nvPr/>
          </p:nvSpPr>
          <p:spPr>
            <a:xfrm>
              <a:off x="1331640" y="3140968"/>
              <a:ext cx="7488832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000" baseline="30000" dirty="0" smtClean="0">
                  <a:solidFill>
                    <a:srgbClr val="00B0F0"/>
                  </a:solidFill>
                </a:rPr>
                <a:t> </a:t>
              </a:r>
              <a:r>
                <a:rPr lang="it-IT" sz="4000" baseline="30000" dirty="0" err="1" smtClean="0">
                  <a:solidFill>
                    <a:srgbClr val="00B0F0"/>
                  </a:solidFill>
                </a:rPr>
                <a:t>NaOH</a:t>
              </a:r>
              <a:r>
                <a:rPr lang="it-IT" sz="4000" baseline="30000" dirty="0" smtClean="0">
                  <a:solidFill>
                    <a:srgbClr val="00B0F0"/>
                  </a:solidFill>
                </a:rPr>
                <a:t>    </a:t>
              </a:r>
              <a:r>
                <a:rPr lang="it-IT" sz="4000" baseline="30000" dirty="0" smtClean="0"/>
                <a:t>+      </a:t>
              </a:r>
              <a:r>
                <a:rPr lang="it-IT" sz="4000" baseline="30000" dirty="0" smtClean="0">
                  <a:solidFill>
                    <a:srgbClr val="FF0000"/>
                  </a:solidFill>
                </a:rPr>
                <a:t>H</a:t>
              </a:r>
              <a:r>
                <a:rPr lang="it-IT" sz="4000" baseline="30000" dirty="0" smtClean="0">
                  <a:solidFill>
                    <a:srgbClr val="FF0000"/>
                  </a:solidFill>
                  <a:latin typeface="Calibri"/>
                </a:rPr>
                <a:t>₃</a:t>
              </a:r>
              <a:r>
                <a:rPr lang="it-IT" sz="4000" baseline="30000" dirty="0" smtClean="0">
                  <a:solidFill>
                    <a:srgbClr val="FF0000"/>
                  </a:solidFill>
                </a:rPr>
                <a:t>A</a:t>
              </a:r>
              <a:r>
                <a:rPr lang="it-IT" sz="4000" baseline="30000" dirty="0" smtClean="0"/>
                <a:t>                     Na₃A    +     H₂O</a:t>
              </a:r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>
              <a:off x="4139952" y="3284984"/>
              <a:ext cx="10081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en 34"/>
          <p:cNvGrpSpPr/>
          <p:nvPr/>
        </p:nvGrpSpPr>
        <p:grpSpPr>
          <a:xfrm>
            <a:off x="2928516" y="3470195"/>
            <a:ext cx="347340" cy="523220"/>
            <a:chOff x="2928516" y="1956673"/>
            <a:chExt cx="347340" cy="523220"/>
          </a:xfrm>
        </p:grpSpPr>
        <p:sp>
          <p:nvSpPr>
            <p:cNvPr id="23" name="Rechteck 22"/>
            <p:cNvSpPr/>
            <p:nvPr/>
          </p:nvSpPr>
          <p:spPr>
            <a:xfrm>
              <a:off x="2987824" y="2060848"/>
              <a:ext cx="288032" cy="3600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928516" y="1956673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1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ieren 33"/>
          <p:cNvGrpSpPr/>
          <p:nvPr/>
        </p:nvGrpSpPr>
        <p:grpSpPr>
          <a:xfrm>
            <a:off x="1153716" y="3470498"/>
            <a:ext cx="432048" cy="523220"/>
            <a:chOff x="1153716" y="1956976"/>
            <a:chExt cx="432048" cy="523220"/>
          </a:xfrm>
        </p:grpSpPr>
        <p:sp>
          <p:nvSpPr>
            <p:cNvPr id="22" name="Rechteck 21"/>
            <p:cNvSpPr/>
            <p:nvPr/>
          </p:nvSpPr>
          <p:spPr>
            <a:xfrm>
              <a:off x="1187624" y="2060848"/>
              <a:ext cx="28803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153716" y="1956976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3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6660232" y="348319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3</a:t>
            </a:r>
            <a:endParaRPr lang="de-DE" sz="2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51520" y="1556792"/>
            <a:ext cx="8411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Bei der Titration von Zitronensäure mit Natronlauge </a:t>
            </a:r>
          </a:p>
          <a:p>
            <a:r>
              <a:rPr lang="de-DE" sz="2400" dirty="0" smtClean="0"/>
              <a:t>werden pro Zitronensäureteilchen 3 </a:t>
            </a:r>
            <a:r>
              <a:rPr lang="de-DE" sz="2400" dirty="0" err="1" smtClean="0"/>
              <a:t>Natronlaugeteilchen</a:t>
            </a:r>
            <a:r>
              <a:rPr lang="de-DE" sz="2400" dirty="0" smtClean="0"/>
              <a:t> benötigt:</a:t>
            </a:r>
            <a:endParaRPr lang="de-DE" sz="2400" dirty="0"/>
          </a:p>
        </p:txBody>
      </p:sp>
      <p:sp>
        <p:nvSpPr>
          <p:cNvPr id="31" name="Textfeld 30"/>
          <p:cNvSpPr txBox="1"/>
          <p:nvPr/>
        </p:nvSpPr>
        <p:spPr>
          <a:xfrm>
            <a:off x="899592" y="4653136"/>
            <a:ext cx="69073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3 Mol </a:t>
            </a:r>
            <a:r>
              <a:rPr lang="de-DE" sz="2400" dirty="0" err="1" smtClean="0"/>
              <a:t>NaOH</a:t>
            </a:r>
            <a:r>
              <a:rPr lang="de-DE" sz="2400" dirty="0" smtClean="0"/>
              <a:t> werden bei der Titration von </a:t>
            </a:r>
          </a:p>
          <a:p>
            <a:r>
              <a:rPr lang="de-DE" sz="2400" dirty="0" smtClean="0"/>
              <a:t>                                        1 Mol Zitronensäure verbraucht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78061"/>
            <a:ext cx="7669485" cy="587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 rot="2452033">
            <a:off x="890219" y="3589493"/>
            <a:ext cx="7293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atin typeface="Arial Black" pitchFamily="34" charset="0"/>
              </a:rPr>
              <a:t>Abschreckendes Beispiel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9"/>
          <p:cNvGrpSpPr/>
          <p:nvPr/>
        </p:nvGrpSpPr>
        <p:grpSpPr>
          <a:xfrm>
            <a:off x="1403648" y="3861048"/>
            <a:ext cx="1944216" cy="792088"/>
            <a:chOff x="1907704" y="3356992"/>
            <a:chExt cx="1944216" cy="792088"/>
          </a:xfrm>
        </p:grpSpPr>
        <p:sp>
          <p:nvSpPr>
            <p:cNvPr id="5" name="Textfeld 4"/>
            <p:cNvSpPr txBox="1"/>
            <p:nvPr/>
          </p:nvSpPr>
          <p:spPr>
            <a:xfrm>
              <a:off x="2051720" y="3429000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Stoffmenge </a:t>
              </a:r>
            </a:p>
            <a:p>
              <a:pPr algn="ctr"/>
              <a:r>
                <a:rPr lang="de-DE" dirty="0" smtClean="0"/>
                <a:t>n (Lauge)</a:t>
              </a:r>
            </a:p>
          </p:txBody>
        </p:sp>
        <p:sp>
          <p:nvSpPr>
            <p:cNvPr id="6" name="Flussdiagramm: Alternativer Prozess 5"/>
            <p:cNvSpPr/>
            <p:nvPr/>
          </p:nvSpPr>
          <p:spPr>
            <a:xfrm>
              <a:off x="1907704" y="3356992"/>
              <a:ext cx="1944216" cy="792088"/>
            </a:xfrm>
            <a:prstGeom prst="flowChartAlternateProcess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8"/>
          <p:cNvGrpSpPr/>
          <p:nvPr/>
        </p:nvGrpSpPr>
        <p:grpSpPr>
          <a:xfrm>
            <a:off x="5724128" y="3861048"/>
            <a:ext cx="2088232" cy="792088"/>
            <a:chOff x="5004048" y="3429000"/>
            <a:chExt cx="2088232" cy="792088"/>
          </a:xfrm>
        </p:grpSpPr>
        <p:sp>
          <p:nvSpPr>
            <p:cNvPr id="4" name="Flussdiagramm: Alternativer Prozess 3"/>
            <p:cNvSpPr/>
            <p:nvPr/>
          </p:nvSpPr>
          <p:spPr>
            <a:xfrm>
              <a:off x="5076056" y="3429000"/>
              <a:ext cx="1944216" cy="792088"/>
            </a:xfrm>
            <a:prstGeom prst="flowChartAlternate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5004048" y="3501008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Stoffmenge </a:t>
              </a:r>
            </a:p>
            <a:p>
              <a:pPr algn="ctr"/>
              <a:r>
                <a:rPr lang="de-DE" dirty="0" smtClean="0"/>
                <a:t>n (Säure) </a:t>
              </a:r>
            </a:p>
          </p:txBody>
        </p:sp>
      </p:grpSp>
      <p:cxnSp>
        <p:nvCxnSpPr>
          <p:cNvPr id="12" name="Gerade Verbindung mit Pfeil 11"/>
          <p:cNvCxnSpPr>
            <a:stCxn id="6" idx="3"/>
            <a:endCxn id="8" idx="1"/>
          </p:cNvCxnSpPr>
          <p:nvPr/>
        </p:nvCxnSpPr>
        <p:spPr>
          <a:xfrm flipV="1">
            <a:off x="3347864" y="4256222"/>
            <a:ext cx="2376264" cy="870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32"/>
          <p:cNvGrpSpPr/>
          <p:nvPr/>
        </p:nvGrpSpPr>
        <p:grpSpPr>
          <a:xfrm>
            <a:off x="1403648" y="2350234"/>
            <a:ext cx="7488832" cy="502702"/>
            <a:chOff x="1331640" y="3140968"/>
            <a:chExt cx="7488832" cy="502702"/>
          </a:xfrm>
        </p:grpSpPr>
        <p:sp>
          <p:nvSpPr>
            <p:cNvPr id="13" name="Rechteck 12"/>
            <p:cNvSpPr/>
            <p:nvPr/>
          </p:nvSpPr>
          <p:spPr>
            <a:xfrm>
              <a:off x="1331640" y="3140968"/>
              <a:ext cx="7488832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000" baseline="30000" dirty="0" smtClean="0">
                  <a:solidFill>
                    <a:srgbClr val="00B0F0"/>
                  </a:solidFill>
                </a:rPr>
                <a:t> </a:t>
              </a:r>
              <a:r>
                <a:rPr lang="it-IT" sz="4000" baseline="30000" dirty="0" err="1" smtClean="0">
                  <a:solidFill>
                    <a:srgbClr val="00B0F0"/>
                  </a:solidFill>
                </a:rPr>
                <a:t>NaOH</a:t>
              </a:r>
              <a:r>
                <a:rPr lang="it-IT" sz="4000" baseline="30000" dirty="0" smtClean="0">
                  <a:solidFill>
                    <a:srgbClr val="00B0F0"/>
                  </a:solidFill>
                </a:rPr>
                <a:t>    </a:t>
              </a:r>
              <a:r>
                <a:rPr lang="it-IT" sz="4000" baseline="30000" dirty="0" smtClean="0"/>
                <a:t>+      </a:t>
              </a:r>
              <a:r>
                <a:rPr lang="it-IT" sz="4000" baseline="30000" dirty="0" smtClean="0">
                  <a:solidFill>
                    <a:srgbClr val="FF0000"/>
                  </a:solidFill>
                </a:rPr>
                <a:t>H</a:t>
              </a:r>
              <a:r>
                <a:rPr lang="it-IT" sz="4000" baseline="30000" dirty="0" smtClean="0">
                  <a:solidFill>
                    <a:srgbClr val="FF0000"/>
                  </a:solidFill>
                  <a:latin typeface="Calibri"/>
                </a:rPr>
                <a:t>₃</a:t>
              </a:r>
              <a:r>
                <a:rPr lang="it-IT" sz="4000" baseline="30000" dirty="0" smtClean="0">
                  <a:solidFill>
                    <a:srgbClr val="FF0000"/>
                  </a:solidFill>
                </a:rPr>
                <a:t>A</a:t>
              </a:r>
              <a:r>
                <a:rPr lang="it-IT" sz="4000" baseline="30000" dirty="0" smtClean="0"/>
                <a:t>                     Na₃A    +     H₂O</a:t>
              </a:r>
            </a:p>
          </p:txBody>
        </p:sp>
        <p:cxnSp>
          <p:nvCxnSpPr>
            <p:cNvPr id="15" name="Gerade Verbindung mit Pfeil 14"/>
            <p:cNvCxnSpPr/>
            <p:nvPr/>
          </p:nvCxnSpPr>
          <p:spPr>
            <a:xfrm>
              <a:off x="4139952" y="3284984"/>
              <a:ext cx="10081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feld 17"/>
          <p:cNvSpPr txBox="1"/>
          <p:nvPr/>
        </p:nvSpPr>
        <p:spPr>
          <a:xfrm>
            <a:off x="1547664" y="32849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F0"/>
                </a:solidFill>
              </a:rPr>
              <a:t>Gegeben (A)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012160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Gesucht (B)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695854" y="36297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×</a:t>
            </a:r>
            <a:endParaRPr lang="de-DE" dirty="0"/>
          </a:p>
        </p:txBody>
      </p:sp>
      <p:grpSp>
        <p:nvGrpSpPr>
          <p:cNvPr id="9" name="Gruppieren 29"/>
          <p:cNvGrpSpPr/>
          <p:nvPr/>
        </p:nvGrpSpPr>
        <p:grpSpPr>
          <a:xfrm>
            <a:off x="4139952" y="3501008"/>
            <a:ext cx="1663804" cy="646331"/>
            <a:chOff x="3988316" y="3501008"/>
            <a:chExt cx="1663804" cy="646331"/>
          </a:xfrm>
        </p:grpSpPr>
        <p:sp>
          <p:nvSpPr>
            <p:cNvPr id="17" name="Rechteck 16"/>
            <p:cNvSpPr/>
            <p:nvPr/>
          </p:nvSpPr>
          <p:spPr>
            <a:xfrm>
              <a:off x="3995936" y="3501008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Stoffmenge B</a:t>
              </a:r>
            </a:p>
            <a:p>
              <a:r>
                <a:rPr lang="de-DE" dirty="0" smtClean="0">
                  <a:solidFill>
                    <a:srgbClr val="00B0F0"/>
                  </a:solidFill>
                </a:rPr>
                <a:t>Stoffmenge A</a:t>
              </a:r>
              <a:endParaRPr lang="de-DE" dirty="0">
                <a:solidFill>
                  <a:srgbClr val="00B0F0"/>
                </a:solidFill>
              </a:endParaRPr>
            </a:p>
          </p:txBody>
        </p:sp>
        <p:cxnSp>
          <p:nvCxnSpPr>
            <p:cNvPr id="24" name="Gerade Verbindung 23"/>
            <p:cNvCxnSpPr/>
            <p:nvPr/>
          </p:nvCxnSpPr>
          <p:spPr>
            <a:xfrm>
              <a:off x="3988316" y="3822948"/>
              <a:ext cx="151216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30"/>
          <p:cNvGrpSpPr/>
          <p:nvPr/>
        </p:nvGrpSpPr>
        <p:grpSpPr>
          <a:xfrm>
            <a:off x="4139952" y="3502749"/>
            <a:ext cx="1728192" cy="646331"/>
            <a:chOff x="3923928" y="4725144"/>
            <a:chExt cx="1728192" cy="646331"/>
          </a:xfrm>
        </p:grpSpPr>
        <p:sp>
          <p:nvSpPr>
            <p:cNvPr id="27" name="Rechteck 26"/>
            <p:cNvSpPr/>
            <p:nvPr/>
          </p:nvSpPr>
          <p:spPr>
            <a:xfrm>
              <a:off x="3995936" y="4725144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1</a:t>
              </a:r>
            </a:p>
            <a:p>
              <a:r>
                <a:rPr lang="de-DE" dirty="0" smtClean="0">
                  <a:solidFill>
                    <a:srgbClr val="00B0F0"/>
                  </a:solidFill>
                </a:rPr>
                <a:t>3</a:t>
              </a:r>
              <a:endParaRPr lang="de-DE" dirty="0">
                <a:solidFill>
                  <a:srgbClr val="00B0F0"/>
                </a:solidFill>
              </a:endParaRPr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3923928" y="5054704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feld 31"/>
          <p:cNvSpPr txBox="1"/>
          <p:nvPr/>
        </p:nvSpPr>
        <p:spPr>
          <a:xfrm>
            <a:off x="755576" y="508518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Der</a:t>
            </a:r>
            <a:r>
              <a:rPr lang="de-DE" dirty="0" smtClean="0"/>
              <a:t> </a:t>
            </a:r>
            <a:r>
              <a:rPr lang="de-DE" sz="2400" dirty="0" smtClean="0"/>
              <a:t>Umrechnungsfaktor ergibt sich  aus den Koeffizienten  der Reaktionsgleichung</a:t>
            </a:r>
            <a:endParaRPr lang="de-DE" dirty="0"/>
          </a:p>
        </p:txBody>
      </p:sp>
      <p:grpSp>
        <p:nvGrpSpPr>
          <p:cNvPr id="11" name="Gruppieren 34"/>
          <p:cNvGrpSpPr/>
          <p:nvPr/>
        </p:nvGrpSpPr>
        <p:grpSpPr>
          <a:xfrm>
            <a:off x="2928516" y="2174051"/>
            <a:ext cx="347340" cy="523220"/>
            <a:chOff x="2928516" y="1956673"/>
            <a:chExt cx="347340" cy="523220"/>
          </a:xfrm>
        </p:grpSpPr>
        <p:sp>
          <p:nvSpPr>
            <p:cNvPr id="23" name="Rechteck 22"/>
            <p:cNvSpPr/>
            <p:nvPr/>
          </p:nvSpPr>
          <p:spPr>
            <a:xfrm>
              <a:off x="2987824" y="2060848"/>
              <a:ext cx="288032" cy="36004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2928516" y="1956673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1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ieren 33"/>
          <p:cNvGrpSpPr/>
          <p:nvPr/>
        </p:nvGrpSpPr>
        <p:grpSpPr>
          <a:xfrm>
            <a:off x="1153716" y="2174354"/>
            <a:ext cx="432048" cy="523220"/>
            <a:chOff x="1153716" y="1956976"/>
            <a:chExt cx="432048" cy="523220"/>
          </a:xfrm>
        </p:grpSpPr>
        <p:sp>
          <p:nvSpPr>
            <p:cNvPr id="22" name="Rechteck 21"/>
            <p:cNvSpPr/>
            <p:nvPr/>
          </p:nvSpPr>
          <p:spPr>
            <a:xfrm>
              <a:off x="1187624" y="2060848"/>
              <a:ext cx="28803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153716" y="1956976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chemeClr val="bg1"/>
                  </a:solidFill>
                </a:rPr>
                <a:t>3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6660232" y="2187054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3</a:t>
            </a:r>
            <a:endParaRPr lang="de-DE" sz="2800" dirty="0"/>
          </a:p>
        </p:txBody>
      </p:sp>
      <p:sp>
        <p:nvSpPr>
          <p:cNvPr id="30" name="Textfeld 29"/>
          <p:cNvSpPr txBox="1"/>
          <p:nvPr/>
        </p:nvSpPr>
        <p:spPr>
          <a:xfrm>
            <a:off x="539552" y="1311151"/>
            <a:ext cx="528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Wir brauchen einen Umrechnungsfaktor: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2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ax-attachments.prod.hlpstr.de/attachments/articles/icons/14304/featured/d_nemarkiStock_000011534447X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5112568" cy="3412639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23528" y="1412776"/>
            <a:ext cx="5708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Wie im richtigen Leben: Währungsumtausch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475656" y="4941169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 Dänische Kronen </a:t>
            </a:r>
            <a:r>
              <a:rPr lang="de-DE" sz="2400" dirty="0" smtClean="0"/>
              <a:t>entsprechen </a:t>
            </a:r>
            <a:r>
              <a:rPr lang="de-DE" sz="2400" dirty="0" smtClean="0">
                <a:solidFill>
                  <a:srgbClr val="FF0000"/>
                </a:solidFill>
              </a:rPr>
              <a:t>1 Euro</a:t>
            </a:r>
          </a:p>
          <a:p>
            <a:r>
              <a:rPr lang="de-DE" sz="2400" dirty="0" smtClean="0"/>
              <a:t>                   </a:t>
            </a:r>
          </a:p>
          <a:p>
            <a:endParaRPr lang="de-DE" sz="2400" dirty="0"/>
          </a:p>
        </p:txBody>
      </p:sp>
      <p:grpSp>
        <p:nvGrpSpPr>
          <p:cNvPr id="6" name="Gruppieren 9"/>
          <p:cNvGrpSpPr/>
          <p:nvPr/>
        </p:nvGrpSpPr>
        <p:grpSpPr>
          <a:xfrm>
            <a:off x="1691680" y="5733256"/>
            <a:ext cx="1944216" cy="792088"/>
            <a:chOff x="1907704" y="3356992"/>
            <a:chExt cx="1944216" cy="792088"/>
          </a:xfrm>
        </p:grpSpPr>
        <p:sp>
          <p:nvSpPr>
            <p:cNvPr id="7" name="Textfeld 6"/>
            <p:cNvSpPr txBox="1"/>
            <p:nvPr/>
          </p:nvSpPr>
          <p:spPr>
            <a:xfrm>
              <a:off x="2051720" y="3429000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Geldmenge </a:t>
              </a:r>
            </a:p>
            <a:p>
              <a:pPr algn="ctr"/>
              <a:r>
                <a:rPr lang="de-DE" dirty="0" smtClean="0"/>
                <a:t>n (Kronen)</a:t>
              </a:r>
            </a:p>
          </p:txBody>
        </p:sp>
        <p:sp>
          <p:nvSpPr>
            <p:cNvPr id="8" name="Flussdiagramm: Alternativer Prozess 7"/>
            <p:cNvSpPr/>
            <p:nvPr/>
          </p:nvSpPr>
          <p:spPr>
            <a:xfrm>
              <a:off x="1907704" y="3356992"/>
              <a:ext cx="1944216" cy="792088"/>
            </a:xfrm>
            <a:prstGeom prst="flowChartAlternateProcess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6012160" y="5733256"/>
            <a:ext cx="2088232" cy="792088"/>
            <a:chOff x="5004048" y="3429000"/>
            <a:chExt cx="2088232" cy="792088"/>
          </a:xfrm>
        </p:grpSpPr>
        <p:sp>
          <p:nvSpPr>
            <p:cNvPr id="10" name="Flussdiagramm: Alternativer Prozess 9"/>
            <p:cNvSpPr/>
            <p:nvPr/>
          </p:nvSpPr>
          <p:spPr>
            <a:xfrm>
              <a:off x="5076056" y="3429000"/>
              <a:ext cx="1944216" cy="792088"/>
            </a:xfrm>
            <a:prstGeom prst="flowChartAlternate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004048" y="3501008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Geldmenge</a:t>
              </a:r>
            </a:p>
            <a:p>
              <a:pPr algn="ctr"/>
              <a:r>
                <a:rPr lang="de-DE" dirty="0" smtClean="0"/>
                <a:t>n (Euro) </a:t>
              </a:r>
            </a:p>
          </p:txBody>
        </p:sp>
      </p:grpSp>
      <p:grpSp>
        <p:nvGrpSpPr>
          <p:cNvPr id="12" name="Gruppieren 30"/>
          <p:cNvGrpSpPr/>
          <p:nvPr/>
        </p:nvGrpSpPr>
        <p:grpSpPr>
          <a:xfrm>
            <a:off x="4716016" y="5374957"/>
            <a:ext cx="1728192" cy="646331"/>
            <a:chOff x="3923928" y="4725144"/>
            <a:chExt cx="1728192" cy="646331"/>
          </a:xfrm>
        </p:grpSpPr>
        <p:sp>
          <p:nvSpPr>
            <p:cNvPr id="13" name="Rechteck 12"/>
            <p:cNvSpPr/>
            <p:nvPr/>
          </p:nvSpPr>
          <p:spPr>
            <a:xfrm>
              <a:off x="3995936" y="4725144"/>
              <a:ext cx="165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1</a:t>
              </a:r>
            </a:p>
            <a:p>
              <a:r>
                <a:rPr lang="de-DE" dirty="0" smtClean="0">
                  <a:solidFill>
                    <a:srgbClr val="00B0F0"/>
                  </a:solidFill>
                </a:rPr>
                <a:t>7</a:t>
              </a:r>
              <a:endParaRPr lang="de-DE" dirty="0">
                <a:solidFill>
                  <a:srgbClr val="00B0F0"/>
                </a:solidFill>
              </a:endParaRPr>
            </a:p>
          </p:txBody>
        </p:sp>
        <p:cxnSp>
          <p:nvCxnSpPr>
            <p:cNvPr id="14" name="Gerade Verbindung 13"/>
            <p:cNvCxnSpPr/>
            <p:nvPr/>
          </p:nvCxnSpPr>
          <p:spPr>
            <a:xfrm>
              <a:off x="3923928" y="5054704"/>
              <a:ext cx="43204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Gerade Verbindung mit Pfeil 14"/>
          <p:cNvCxnSpPr/>
          <p:nvPr/>
        </p:nvCxnSpPr>
        <p:spPr>
          <a:xfrm>
            <a:off x="3707904" y="6160658"/>
            <a:ext cx="2376264" cy="4646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1531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547664" y="1579652"/>
            <a:ext cx="1872208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5580112" y="1579652"/>
            <a:ext cx="1872208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580112" y="4247376"/>
            <a:ext cx="1872208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95536" y="6012577"/>
            <a:ext cx="849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Berechnungen führen immer über die Molbrücke!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42488"/>
            <a:ext cx="8736186" cy="51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771800" y="393305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Mol – Stadt A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436096" y="4581128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Mol Stadt B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427984" y="4293096"/>
            <a:ext cx="864096" cy="5040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115616" y="5373216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c - Region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2771800" y="2924944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 - Region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9552" y="386104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V - Region</a:t>
            </a:r>
            <a:endParaRPr lang="de-DE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3203848" y="3429000"/>
            <a:ext cx="432048" cy="43204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2411760" y="4437112"/>
            <a:ext cx="864096" cy="7920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1979712" y="4077072"/>
            <a:ext cx="720080" cy="4065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4932040" y="2132856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 - Region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7452320" y="3933056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V - Region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6804248" y="2852936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c - Region</a:t>
            </a:r>
            <a:endParaRPr lang="de-DE" dirty="0"/>
          </a:p>
        </p:txBody>
      </p:sp>
      <p:cxnSp>
        <p:nvCxnSpPr>
          <p:cNvPr id="29" name="Gerade Verbindung mit Pfeil 28"/>
          <p:cNvCxnSpPr/>
          <p:nvPr/>
        </p:nvCxnSpPr>
        <p:spPr>
          <a:xfrm flipH="1" flipV="1">
            <a:off x="5508104" y="2564904"/>
            <a:ext cx="360040" cy="18722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6372200" y="3429000"/>
            <a:ext cx="576064" cy="108012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V="1">
            <a:off x="7164288" y="4365104"/>
            <a:ext cx="576064" cy="36004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7092280" y="1772816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% - Region</a:t>
            </a:r>
            <a:endParaRPr lang="de-DE" dirty="0"/>
          </a:p>
        </p:txBody>
      </p:sp>
      <p:cxnSp>
        <p:nvCxnSpPr>
          <p:cNvPr id="38" name="Gerade Verbindung mit Pfeil 37"/>
          <p:cNvCxnSpPr/>
          <p:nvPr/>
        </p:nvCxnSpPr>
        <p:spPr>
          <a:xfrm flipV="1">
            <a:off x="6372200" y="2060848"/>
            <a:ext cx="648072" cy="21602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467544" y="1628800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 Mole - Cities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8712968" cy="191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3"/>
          <p:cNvGrpSpPr/>
          <p:nvPr/>
        </p:nvGrpSpPr>
        <p:grpSpPr>
          <a:xfrm>
            <a:off x="1043608" y="2132856"/>
            <a:ext cx="7488832" cy="502702"/>
            <a:chOff x="1187624" y="2132856"/>
            <a:chExt cx="7488832" cy="502702"/>
          </a:xfrm>
        </p:grpSpPr>
        <p:sp>
          <p:nvSpPr>
            <p:cNvPr id="5" name="Rechteck 4"/>
            <p:cNvSpPr/>
            <p:nvPr/>
          </p:nvSpPr>
          <p:spPr>
            <a:xfrm>
              <a:off x="1187624" y="2132856"/>
              <a:ext cx="7488832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4000" baseline="30000" dirty="0" smtClean="0">
                  <a:solidFill>
                    <a:srgbClr val="00B0F0"/>
                  </a:solidFill>
                </a:rPr>
                <a:t>3 </a:t>
              </a:r>
              <a:r>
                <a:rPr lang="it-IT" sz="4000" baseline="30000" dirty="0" err="1" smtClean="0">
                  <a:solidFill>
                    <a:srgbClr val="00B0F0"/>
                  </a:solidFill>
                </a:rPr>
                <a:t>NaOH</a:t>
              </a:r>
              <a:r>
                <a:rPr lang="it-IT" sz="4000" baseline="30000" dirty="0" smtClean="0">
                  <a:solidFill>
                    <a:srgbClr val="00B0F0"/>
                  </a:solidFill>
                </a:rPr>
                <a:t>    </a:t>
              </a:r>
              <a:r>
                <a:rPr lang="it-IT" sz="4000" baseline="30000" dirty="0" smtClean="0"/>
                <a:t>+    </a:t>
              </a:r>
              <a:r>
                <a:rPr lang="it-IT" sz="4000" baseline="30000" dirty="0" smtClean="0">
                  <a:solidFill>
                    <a:srgbClr val="FF0000"/>
                  </a:solidFill>
                </a:rPr>
                <a:t>1H</a:t>
              </a:r>
              <a:r>
                <a:rPr lang="it-IT" sz="4000" baseline="30000" dirty="0" smtClean="0">
                  <a:solidFill>
                    <a:srgbClr val="FF0000"/>
                  </a:solidFill>
                  <a:latin typeface="Calibri"/>
                </a:rPr>
                <a:t>₃</a:t>
              </a:r>
              <a:r>
                <a:rPr lang="it-IT" sz="4000" baseline="30000" dirty="0" smtClean="0">
                  <a:solidFill>
                    <a:srgbClr val="FF0000"/>
                  </a:solidFill>
                </a:rPr>
                <a:t>A</a:t>
              </a:r>
              <a:r>
                <a:rPr lang="it-IT" sz="4000" baseline="30000" dirty="0" smtClean="0"/>
                <a:t>                     Na₃A    +    3 H₂O</a:t>
              </a:r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>
              <a:off x="4139952" y="2276872"/>
              <a:ext cx="100811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emieunterricht.de/dc2/citrone/images/titra-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4752528" cy="4574309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1331640" y="616530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http://www.chemieunterricht.de/dc2/citrone/images/titra-ku.jpg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Modellexperiment Maßanaly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82135"/>
            <a:ext cx="7488832" cy="499919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547664" y="4653136"/>
            <a:ext cx="74813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 Vorteile analog der Tüpfeltechnik: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Geringes Gefahrenpotential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Kleine Mengen, schnelle Vorbereitung und Durchführung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/>
              <a:t> Hohe Schüleraktivität</a:t>
            </a:r>
            <a:endParaRPr lang="de-DE" sz="24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 rot="16200000">
            <a:off x="-2994621" y="308386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Halbmikrotitration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78155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3608" y="1412776"/>
            <a:ext cx="4205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Umrechnung in Prozent </a:t>
            </a:r>
            <a:endParaRPr lang="de-DE" sz="3200" dirty="0"/>
          </a:p>
        </p:txBody>
      </p:sp>
      <p:pic>
        <p:nvPicPr>
          <p:cNvPr id="33796" name="Picture 4" descr="http://www.chemoline.ch/images/products/large/kunststoff-messzylinder_pp_mit_blauer_skal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3232016" cy="3438922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652120" y="2492896"/>
            <a:ext cx="21691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1 ml:       0,061 g</a:t>
            </a:r>
          </a:p>
          <a:p>
            <a:endParaRPr lang="en-US" dirty="0" smtClean="0"/>
          </a:p>
          <a:p>
            <a:r>
              <a:rPr lang="en-US" dirty="0" smtClean="0"/>
              <a:t>In 100 m</a:t>
            </a:r>
            <a:r>
              <a:rPr lang="de-DE" dirty="0" smtClean="0"/>
              <a:t>l:   6,1 g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Annahme: 1 ml ≈ 1 g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43608" y="594928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 </a:t>
            </a:r>
            <a:r>
              <a:rPr lang="en-US" sz="2400" dirty="0" err="1" smtClean="0"/>
              <a:t>Zitronensaft</a:t>
            </a:r>
            <a:r>
              <a:rPr lang="en-US" sz="2400" dirty="0" smtClean="0"/>
              <a:t> </a:t>
            </a:r>
            <a:r>
              <a:rPr lang="en-US" sz="2400" dirty="0" err="1" smtClean="0"/>
              <a:t>sind</a:t>
            </a:r>
            <a:r>
              <a:rPr lang="en-US" sz="2400" dirty="0" smtClean="0"/>
              <a:t> 6,6 % </a:t>
            </a:r>
            <a:r>
              <a:rPr lang="en-US" sz="2400" dirty="0" err="1" smtClean="0"/>
              <a:t>Zitronens</a:t>
            </a:r>
            <a:r>
              <a:rPr lang="de-DE" sz="2400" dirty="0" err="1" smtClean="0"/>
              <a:t>äure</a:t>
            </a:r>
            <a:r>
              <a:rPr lang="de-DE" sz="2400" dirty="0" smtClean="0"/>
              <a:t> enthalten!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411760" y="2996952"/>
            <a:ext cx="41045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dirty="0" smtClean="0"/>
              <a:t>Martin Schwab</a:t>
            </a:r>
          </a:p>
          <a:p>
            <a:pPr algn="ctr"/>
            <a:endParaRPr lang="de-DE" sz="3200" dirty="0" smtClean="0"/>
          </a:p>
          <a:p>
            <a:pPr algn="ctr"/>
            <a:r>
              <a:rPr lang="de-DE" sz="3200" dirty="0" smtClean="0"/>
              <a:t>fachreferent-chemie.de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3568" y="3284984"/>
            <a:ext cx="79251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Halbmikrotitration  von Zitronensaft:</a:t>
            </a:r>
          </a:p>
          <a:p>
            <a:pPr lvl="1">
              <a:buFont typeface="Arial" pitchFamily="34" charset="0"/>
              <a:buChar char="•"/>
            </a:pPr>
            <a:r>
              <a:rPr lang="de-DE" sz="2400" dirty="0" smtClean="0"/>
              <a:t>  Titriert werden 1 ml Zitronensaft gegen 1  molare  </a:t>
            </a:r>
            <a:r>
              <a:rPr lang="de-DE" sz="2400" dirty="0" err="1" smtClean="0"/>
              <a:t>NaOH</a:t>
            </a:r>
            <a:endParaRPr lang="de-DE" sz="2400" dirty="0" smtClean="0"/>
          </a:p>
          <a:p>
            <a:pPr lvl="1">
              <a:buFont typeface="Arial" pitchFamily="34" charset="0"/>
              <a:buChar char="•"/>
            </a:pPr>
            <a:r>
              <a:rPr lang="de-DE" sz="2400" dirty="0" smtClean="0"/>
              <a:t>  Indikator: </a:t>
            </a:r>
            <a:r>
              <a:rPr lang="de-DE" sz="2400" dirty="0" err="1" smtClean="0"/>
              <a:t>Bromthymolblau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dirty="0" smtClean="0"/>
          </a:p>
          <a:p>
            <a:r>
              <a:rPr lang="de-DE" sz="2400" dirty="0" smtClean="0"/>
              <a:t>Ergebnis:</a:t>
            </a:r>
          </a:p>
          <a:p>
            <a:r>
              <a:rPr lang="de-DE" sz="2400" dirty="0" smtClean="0"/>
              <a:t>Es werden 0,96 ml Natronlauge, 1 </a:t>
            </a:r>
            <a:r>
              <a:rPr lang="de-DE" sz="2400" dirty="0" err="1" smtClean="0"/>
              <a:t>mol</a:t>
            </a:r>
            <a:r>
              <a:rPr lang="de-DE" sz="2400" dirty="0" smtClean="0"/>
              <a:t>/l, verbraucht.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628800"/>
            <a:ext cx="7045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Frage:</a:t>
            </a:r>
          </a:p>
          <a:p>
            <a:r>
              <a:rPr lang="de-DE" sz="2400" dirty="0" err="1" smtClean="0"/>
              <a:t>Wieviel</a:t>
            </a:r>
            <a:r>
              <a:rPr lang="de-DE" sz="2400" dirty="0" smtClean="0"/>
              <a:t>  % Zitronensäure ist im Zitronensaft enthalten?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83568" y="1484784"/>
            <a:ext cx="72320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Bei der Berechnung der Titration muss man den </a:t>
            </a:r>
          </a:p>
          <a:p>
            <a:r>
              <a:rPr lang="de-DE" sz="2800" b="1" dirty="0" smtClean="0"/>
              <a:t>Molbegriff</a:t>
            </a:r>
            <a:r>
              <a:rPr lang="de-DE" sz="2800" dirty="0" smtClean="0"/>
              <a:t> bzw. die </a:t>
            </a:r>
            <a:r>
              <a:rPr lang="de-DE" sz="2800" b="1" dirty="0" smtClean="0"/>
              <a:t>Stoffmenge</a:t>
            </a:r>
            <a:r>
              <a:rPr lang="de-DE" sz="2800" dirty="0" smtClean="0"/>
              <a:t> </a:t>
            </a:r>
          </a:p>
          <a:p>
            <a:r>
              <a:rPr lang="de-DE" sz="2800" dirty="0" smtClean="0"/>
              <a:t>verstanden haben.</a:t>
            </a:r>
            <a:endParaRPr lang="de-DE" sz="2800" dirty="0"/>
          </a:p>
        </p:txBody>
      </p:sp>
      <p:pic>
        <p:nvPicPr>
          <p:cNvPr id="26626" name="Picture 2" descr="https://i.pinimg.com/originals/c0/1e/cf/c01ecfb6c0bc1c3138572a5b1c4c9d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92896"/>
            <a:ext cx="2978262" cy="382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9/98/Space_Shuttle_Columbia_launching_croppe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21018"/>
            <a:ext cx="4176464" cy="5792358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635896" y="1268760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2 H</a:t>
            </a:r>
            <a:r>
              <a:rPr lang="de-DE" sz="3200" baseline="-25000" dirty="0" smtClean="0">
                <a:solidFill>
                  <a:schemeClr val="bg1"/>
                </a:solidFill>
              </a:rPr>
              <a:t>2</a:t>
            </a:r>
            <a:r>
              <a:rPr lang="de-DE" sz="3200" dirty="0" smtClean="0">
                <a:solidFill>
                  <a:schemeClr val="bg1"/>
                </a:solidFill>
              </a:rPr>
              <a:t>        </a:t>
            </a:r>
            <a:r>
              <a:rPr lang="de-DE" sz="3200" dirty="0" smtClean="0"/>
              <a:t>+     O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                   2 H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O</a:t>
            </a:r>
          </a:p>
          <a:p>
            <a:endParaRPr lang="de-DE" sz="3200" dirty="0" smtClean="0"/>
          </a:p>
          <a:p>
            <a:r>
              <a:rPr lang="de-DE" sz="3200" dirty="0" smtClean="0">
                <a:solidFill>
                  <a:schemeClr val="bg1"/>
                </a:solidFill>
              </a:rPr>
              <a:t>2 RT        </a:t>
            </a:r>
            <a:r>
              <a:rPr lang="de-DE" sz="3200" dirty="0" smtClean="0"/>
              <a:t>+    1 RT</a:t>
            </a:r>
          </a:p>
          <a:p>
            <a:endParaRPr lang="de-DE" sz="3200" dirty="0" smtClean="0"/>
          </a:p>
          <a:p>
            <a:r>
              <a:rPr lang="de-DE" sz="3200" dirty="0" smtClean="0">
                <a:solidFill>
                  <a:schemeClr val="bg1"/>
                </a:solidFill>
              </a:rPr>
              <a:t>2 kg?      </a:t>
            </a:r>
            <a:r>
              <a:rPr lang="de-DE" sz="3200" dirty="0" smtClean="0"/>
              <a:t>+     1 kg? </a:t>
            </a:r>
            <a:endParaRPr lang="de-DE" sz="3200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6660232" y="1556792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62674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83568" y="5694347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Beim stöchiometrischen Rechnen geht es um die Teilchenzahl</a:t>
            </a:r>
          </a:p>
          <a:p>
            <a:pPr algn="ctr"/>
            <a:r>
              <a:rPr lang="de-DE" sz="2400" dirty="0" smtClean="0"/>
              <a:t>1 Mol = bestimmte Teilchenzahl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1340768"/>
            <a:ext cx="4832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Die Teilchenebene klärt auf: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9/98/Space_Shuttle_Columbia_launching_croppe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21018"/>
            <a:ext cx="4176464" cy="5792358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563888" y="1268760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bg1"/>
                </a:solidFill>
              </a:rPr>
              <a:t>2 H</a:t>
            </a:r>
            <a:r>
              <a:rPr lang="de-DE" sz="3200" baseline="-25000" dirty="0" smtClean="0">
                <a:solidFill>
                  <a:schemeClr val="bg1"/>
                </a:solidFill>
              </a:rPr>
              <a:t>2</a:t>
            </a:r>
            <a:r>
              <a:rPr lang="de-DE" sz="3200" dirty="0" smtClean="0">
                <a:solidFill>
                  <a:schemeClr val="bg1"/>
                </a:solidFill>
              </a:rPr>
              <a:t>       </a:t>
            </a:r>
            <a:r>
              <a:rPr lang="de-DE" sz="3200" dirty="0" smtClean="0"/>
              <a:t>+     O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                   2 H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O</a:t>
            </a:r>
          </a:p>
          <a:p>
            <a:endParaRPr lang="de-DE" sz="3200" dirty="0" smtClean="0"/>
          </a:p>
          <a:p>
            <a:r>
              <a:rPr lang="de-DE" sz="3200" dirty="0" smtClean="0">
                <a:solidFill>
                  <a:schemeClr val="bg1"/>
                </a:solidFill>
              </a:rPr>
              <a:t>2 RT       </a:t>
            </a:r>
            <a:r>
              <a:rPr lang="de-DE" sz="3200" dirty="0" smtClean="0"/>
              <a:t>+    1 RT</a:t>
            </a:r>
          </a:p>
          <a:p>
            <a:endParaRPr lang="de-DE" sz="3200" dirty="0" smtClean="0"/>
          </a:p>
          <a:p>
            <a:r>
              <a:rPr lang="de-DE" sz="3200" dirty="0" smtClean="0">
                <a:solidFill>
                  <a:schemeClr val="bg1"/>
                </a:solidFill>
              </a:rPr>
              <a:t>2 kg?      </a:t>
            </a:r>
            <a:r>
              <a:rPr lang="de-DE" sz="3200" dirty="0" smtClean="0"/>
              <a:t>+     1 kg?</a:t>
            </a:r>
          </a:p>
          <a:p>
            <a:endParaRPr lang="de-DE" sz="3200" dirty="0" smtClean="0"/>
          </a:p>
          <a:p>
            <a:r>
              <a:rPr lang="de-DE" sz="3200" dirty="0" smtClean="0">
                <a:solidFill>
                  <a:schemeClr val="bg1"/>
                </a:solidFill>
              </a:rPr>
              <a:t>2 Stück   </a:t>
            </a:r>
            <a:r>
              <a:rPr lang="de-DE" sz="3200" dirty="0" smtClean="0"/>
              <a:t>+     1 Stück </a:t>
            </a:r>
            <a:endParaRPr lang="de-DE" sz="3200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6444208" y="1556792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491880" y="3501008"/>
            <a:ext cx="316835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1412776"/>
            <a:ext cx="8162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Wie im richtigen Leben: Pausenbrote schmieren</a:t>
            </a:r>
            <a:endParaRPr lang="de-DE" sz="3200" dirty="0"/>
          </a:p>
        </p:txBody>
      </p:sp>
      <p:sp>
        <p:nvSpPr>
          <p:cNvPr id="3" name="Textfeld 2"/>
          <p:cNvSpPr txBox="1"/>
          <p:nvPr/>
        </p:nvSpPr>
        <p:spPr>
          <a:xfrm>
            <a:off x="1043608" y="2564904"/>
            <a:ext cx="32630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2 halbe Brotscheiben</a:t>
            </a:r>
          </a:p>
          <a:p>
            <a:r>
              <a:rPr lang="de-DE" sz="2800" dirty="0" smtClean="0"/>
              <a:t>1 Scheibe Wurst</a:t>
            </a:r>
          </a:p>
          <a:p>
            <a:r>
              <a:rPr lang="de-DE" sz="2800" dirty="0" smtClean="0"/>
              <a:t>1 Stück Butter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628800"/>
            <a:ext cx="86172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/>
              <a:t>Wie kann man kleine Teilchen, die man noch nicht </a:t>
            </a:r>
          </a:p>
          <a:p>
            <a:r>
              <a:rPr lang="de-DE" sz="3200" dirty="0" smtClean="0"/>
              <a:t>einmal sehen kann, zählen?</a:t>
            </a:r>
          </a:p>
        </p:txBody>
      </p:sp>
      <p:pic>
        <p:nvPicPr>
          <p:cNvPr id="24578" name="Picture 2" descr="http://www.denverinstrument.com/denverusa/media/images/pic_Denver-MAXX-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3096344" cy="2652086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979712" y="5229200"/>
            <a:ext cx="5136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Zählen über die Bestimmung der Masse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Bildschirmpräsentation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Lenovo</dc:creator>
  <cp:lastModifiedBy>Test</cp:lastModifiedBy>
  <cp:revision>41</cp:revision>
  <dcterms:created xsi:type="dcterms:W3CDTF">2016-12-21T07:06:59Z</dcterms:created>
  <dcterms:modified xsi:type="dcterms:W3CDTF">2017-11-26T21:20:43Z</dcterms:modified>
</cp:coreProperties>
</file>