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23"/>
  </p:notesMasterIdLst>
  <p:handoutMasterIdLst>
    <p:handoutMasterId r:id="rId24"/>
  </p:handoutMasterIdLst>
  <p:sldIdLst>
    <p:sldId id="268" r:id="rId3"/>
    <p:sldId id="300" r:id="rId4"/>
    <p:sldId id="306" r:id="rId5"/>
    <p:sldId id="307" r:id="rId6"/>
    <p:sldId id="269" r:id="rId7"/>
    <p:sldId id="271" r:id="rId8"/>
    <p:sldId id="290" r:id="rId9"/>
    <p:sldId id="292" r:id="rId10"/>
    <p:sldId id="281" r:id="rId11"/>
    <p:sldId id="293" r:id="rId12"/>
    <p:sldId id="295" r:id="rId13"/>
    <p:sldId id="296" r:id="rId14"/>
    <p:sldId id="297" r:id="rId15"/>
    <p:sldId id="298" r:id="rId16"/>
    <p:sldId id="301" r:id="rId17"/>
    <p:sldId id="302" r:id="rId18"/>
    <p:sldId id="303" r:id="rId19"/>
    <p:sldId id="304" r:id="rId20"/>
    <p:sldId id="305" r:id="rId21"/>
    <p:sldId id="275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-4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241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F556A-72D8-43AD-81EC-9FF95C9D1A2F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78A6D-F6D3-4822-8DB8-47D9439C8FF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A3B70-1C3C-471D-B4FE-473464566BE6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D989A-784F-4620-A17D-B947ADF498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D989A-784F-4620-A17D-B947ADF49828}" type="slidenum">
              <a:rPr lang="de-DE" smtClean="0"/>
              <a:pPr/>
              <a:t>6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CMR </a:t>
            </a:r>
            <a:r>
              <a:rPr lang="de-DE" dirty="0" err="1" smtClean="0"/>
              <a:t>Canerogen</a:t>
            </a:r>
            <a:r>
              <a:rPr lang="de-DE" dirty="0" smtClean="0"/>
              <a:t>, </a:t>
            </a:r>
            <a:r>
              <a:rPr lang="de-DE" dirty="0" err="1" smtClean="0"/>
              <a:t>Mutatgen</a:t>
            </a:r>
            <a:r>
              <a:rPr lang="de-DE" dirty="0" smtClean="0"/>
              <a:t>, Reproduktionstoxisch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D989A-784F-4620-A17D-B947ADF49828}" type="slidenum">
              <a:rPr lang="de-DE" smtClean="0"/>
              <a:pPr/>
              <a:t>8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Erfahrene Lehrer: Chlor nein, wenn Abzug defekt oder Mikromaßstab </a:t>
            </a:r>
            <a:r>
              <a:rPr lang="de-DE" smtClean="0"/>
              <a:t>nach Obendrauf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D989A-784F-4620-A17D-B947ADF49828}" type="slidenum">
              <a:rPr lang="de-DE" smtClean="0"/>
              <a:pPr/>
              <a:t>11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fik 16" descr="Unbenannt-1.w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65380" y="-428238"/>
            <a:ext cx="2214578" cy="2075740"/>
          </a:xfrm>
          <a:prstGeom prst="rect">
            <a:avLst/>
          </a:prstGeom>
        </p:spPr>
      </p:pic>
      <p:grpSp>
        <p:nvGrpSpPr>
          <p:cNvPr id="2" name="Group 15"/>
          <p:cNvGrpSpPr>
            <a:grpSpLocks/>
          </p:cNvGrpSpPr>
          <p:nvPr userDrawn="1"/>
        </p:nvGrpSpPr>
        <p:grpSpPr bwMode="auto">
          <a:xfrm>
            <a:off x="3419476" y="419101"/>
            <a:ext cx="6156325" cy="366713"/>
            <a:chOff x="1882" y="264"/>
            <a:chExt cx="3878" cy="231"/>
          </a:xfrm>
        </p:grpSpPr>
        <p:grpSp>
          <p:nvGrpSpPr>
            <p:cNvPr id="3" name="Group 14"/>
            <p:cNvGrpSpPr>
              <a:grpSpLocks/>
            </p:cNvGrpSpPr>
            <p:nvPr userDrawn="1"/>
          </p:nvGrpSpPr>
          <p:grpSpPr bwMode="auto">
            <a:xfrm>
              <a:off x="1882" y="264"/>
              <a:ext cx="3878" cy="231"/>
              <a:chOff x="1882" y="372"/>
              <a:chExt cx="3878" cy="231"/>
            </a:xfrm>
          </p:grpSpPr>
          <p:sp>
            <p:nvSpPr>
              <p:cNvPr id="9" name="Text Box 8"/>
              <p:cNvSpPr txBox="1">
                <a:spLocks noChangeArrowheads="1"/>
              </p:cNvSpPr>
              <p:nvPr userDrawn="1"/>
            </p:nvSpPr>
            <p:spPr bwMode="auto">
              <a:xfrm>
                <a:off x="1882" y="372"/>
                <a:ext cx="387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dirty="0"/>
                  <a:t>            </a:t>
                </a:r>
                <a:r>
                  <a:rPr lang="de-DE" baseline="0" dirty="0" smtClean="0"/>
                  <a:t>             </a:t>
                </a:r>
                <a:r>
                  <a:rPr lang="de-DE" baseline="0" dirty="0" err="1" smtClean="0"/>
                  <a:t>Fachbetreuertagung</a:t>
                </a:r>
                <a:r>
                  <a:rPr lang="de-DE" baseline="0" dirty="0" smtClean="0"/>
                  <a:t> Chemie          	     2013	  </a:t>
                </a:r>
                <a:endParaRPr lang="de-DE" dirty="0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 flipV="1">
                <a:off x="2653" y="574"/>
                <a:ext cx="1860" cy="29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de-DE" u="sng"/>
              </a:p>
            </p:txBody>
          </p:sp>
        </p:grpSp>
        <p:sp>
          <p:nvSpPr>
            <p:cNvPr id="7" name="Rectangle 13"/>
            <p:cNvSpPr>
              <a:spLocks noChangeArrowheads="1"/>
            </p:cNvSpPr>
            <p:nvPr userDrawn="1"/>
          </p:nvSpPr>
          <p:spPr bwMode="auto">
            <a:xfrm>
              <a:off x="4946" y="466"/>
              <a:ext cx="383" cy="29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de-DE"/>
            </a:p>
          </p:txBody>
        </p:sp>
      </p:grpSp>
      <p:sp>
        <p:nvSpPr>
          <p:cNvPr id="28" name="Textplatzhalter 27"/>
          <p:cNvSpPr>
            <a:spLocks noGrp="1"/>
          </p:cNvSpPr>
          <p:nvPr>
            <p:ph type="body" sz="quarter" idx="10"/>
          </p:nvPr>
        </p:nvSpPr>
        <p:spPr>
          <a:xfrm>
            <a:off x="1000125" y="1643053"/>
            <a:ext cx="6357938" cy="428625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Nu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>
            <a:grpSpLocks/>
          </p:cNvGrpSpPr>
          <p:nvPr userDrawn="1"/>
        </p:nvGrpSpPr>
        <p:grpSpPr bwMode="auto">
          <a:xfrm>
            <a:off x="3419475" y="-171450"/>
            <a:ext cx="6156325" cy="1619250"/>
            <a:chOff x="1882" y="-108"/>
            <a:chExt cx="3878" cy="1020"/>
          </a:xfrm>
        </p:grpSpPr>
        <p:grpSp>
          <p:nvGrpSpPr>
            <p:cNvPr id="7" name="Group 14"/>
            <p:cNvGrpSpPr>
              <a:grpSpLocks/>
            </p:cNvGrpSpPr>
            <p:nvPr userDrawn="1"/>
          </p:nvGrpSpPr>
          <p:grpSpPr bwMode="auto">
            <a:xfrm>
              <a:off x="1882" y="-108"/>
              <a:ext cx="3878" cy="1020"/>
              <a:chOff x="1882" y="0"/>
              <a:chExt cx="3878" cy="1020"/>
            </a:xfrm>
          </p:grpSpPr>
          <p:pic>
            <p:nvPicPr>
              <p:cNvPr id="9" name="Picture 12" descr="Logo_Fachreferent Kopie"/>
              <p:cNvPicPr>
                <a:picLocks noChangeAspect="1" noChangeArrowheads="1"/>
              </p:cNvPicPr>
              <p:nvPr userDrawn="1"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241" y="0"/>
                <a:ext cx="1020" cy="1020"/>
              </a:xfrm>
              <a:prstGeom prst="rect">
                <a:avLst/>
              </a:prstGeom>
              <a:noFill/>
            </p:spPr>
          </p:pic>
          <p:sp>
            <p:nvSpPr>
              <p:cNvPr id="10" name="Text Box 8"/>
              <p:cNvSpPr txBox="1">
                <a:spLocks noChangeArrowheads="1"/>
              </p:cNvSpPr>
              <p:nvPr userDrawn="1"/>
            </p:nvSpPr>
            <p:spPr bwMode="auto">
              <a:xfrm>
                <a:off x="1882" y="300"/>
                <a:ext cx="387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dirty="0"/>
                  <a:t>                   </a:t>
                </a:r>
                <a:r>
                  <a:rPr lang="de-DE" dirty="0" smtClean="0"/>
                  <a:t>     Metalle</a:t>
                </a:r>
                <a:r>
                  <a:rPr lang="de-DE" baseline="0" dirty="0" smtClean="0"/>
                  <a:t> im Anfangsunterricht</a:t>
                </a:r>
                <a:r>
                  <a:rPr lang="de-DE" dirty="0" smtClean="0"/>
                  <a:t>                  </a:t>
                </a:r>
                <a:r>
                  <a:rPr lang="de-DE" dirty="0" err="1" smtClean="0"/>
                  <a:t>NuT</a:t>
                </a:r>
                <a:endParaRPr lang="de-DE" dirty="0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 flipV="1">
                <a:off x="2706" y="573"/>
                <a:ext cx="1807" cy="45"/>
              </a:xfrm>
              <a:prstGeom prst="rect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de-DE" u="sng"/>
              </a:p>
            </p:txBody>
          </p:sp>
        </p:grpSp>
        <p:sp>
          <p:nvSpPr>
            <p:cNvPr id="8" name="Rectangle 13"/>
            <p:cNvSpPr>
              <a:spLocks noChangeArrowheads="1"/>
            </p:cNvSpPr>
            <p:nvPr userDrawn="1"/>
          </p:nvSpPr>
          <p:spPr bwMode="auto">
            <a:xfrm>
              <a:off x="4946" y="460"/>
              <a:ext cx="383" cy="4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de-DE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C88D3-0DBF-42B3-A5F8-1C1630148E51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E151-2545-4850-B92A-D08AA63AF4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  <p:sldLayoutId id="2147483654" r:id="rId1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216CE-C2F5-4364-8F7C-D52DAEE54229}" type="datetimeFigureOut">
              <a:rPr lang="de-DE" smtClean="0"/>
              <a:pPr/>
              <a:t>06.10.2013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234F0-7B98-4D33-852F-A731100AC77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hreferent-chemie.de/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chreferent-chemie.de/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857356" y="6143644"/>
            <a:ext cx="4643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hlinkClick r:id="rId2"/>
              </a:rPr>
              <a:t>www.fachreferent-chemie.de</a:t>
            </a:r>
            <a:endParaRPr lang="de-DE" dirty="0" smtClean="0"/>
          </a:p>
          <a:p>
            <a:pPr algn="ctr"/>
            <a:endParaRPr lang="de-DE" dirty="0" smtClean="0"/>
          </a:p>
        </p:txBody>
      </p:sp>
      <p:sp>
        <p:nvSpPr>
          <p:cNvPr id="7" name="Textplatzhalter 1"/>
          <p:cNvSpPr txBox="1">
            <a:spLocks/>
          </p:cNvSpPr>
          <p:nvPr/>
        </p:nvSpPr>
        <p:spPr>
          <a:xfrm>
            <a:off x="1071538" y="1643050"/>
            <a:ext cx="6357938" cy="3571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buNone/>
            </a:pPr>
            <a:r>
              <a:rPr lang="de-DE" sz="3200" dirty="0" smtClean="0"/>
              <a:t>Schwerpunktvortrag:</a:t>
            </a:r>
          </a:p>
          <a:p>
            <a:pPr algn="ctr">
              <a:buNone/>
            </a:pPr>
            <a:endParaRPr lang="de-DE" sz="3200" dirty="0" smtClean="0"/>
          </a:p>
          <a:p>
            <a:pPr algn="ctr">
              <a:buNone/>
            </a:pPr>
            <a:r>
              <a:rPr lang="de-DE" sz="3200" b="1" dirty="0" smtClean="0"/>
              <a:t>Richtlinien zur Sicherheit im Unterricht (RISU)</a:t>
            </a:r>
          </a:p>
          <a:p>
            <a:pPr algn="ctr">
              <a:buNone/>
            </a:pPr>
            <a:r>
              <a:rPr lang="de-DE" sz="3200" b="1" dirty="0" smtClean="0"/>
              <a:t>Global Harmonisiertes </a:t>
            </a:r>
            <a:r>
              <a:rPr lang="de-DE" sz="3200" b="1" dirty="0" smtClean="0"/>
              <a:t>System </a:t>
            </a:r>
          </a:p>
          <a:p>
            <a:pPr algn="ctr">
              <a:buNone/>
            </a:pPr>
            <a:r>
              <a:rPr lang="de-DE" sz="3200" b="1" dirty="0" smtClean="0"/>
              <a:t>(GHS)</a:t>
            </a:r>
            <a:endParaRPr lang="de-DE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Richtlinien zur Sicherheit im Unterricht</a:t>
            </a:r>
            <a:endParaRPr lang="de-D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786058"/>
            <a:ext cx="4576763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hteck 5"/>
          <p:cNvSpPr/>
          <p:nvPr/>
        </p:nvSpPr>
        <p:spPr>
          <a:xfrm>
            <a:off x="1142976" y="2416726"/>
            <a:ext cx="3606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III – 2 Tätigkeiten mit Gefahrstoffen 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Richtlinien zur Sicherheit im Unterricht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1142976" y="2428868"/>
            <a:ext cx="7646067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Was ist jetzt wesentlich neu?</a:t>
            </a:r>
          </a:p>
          <a:p>
            <a:endParaRPr lang="de-DE" b="1" dirty="0" smtClean="0"/>
          </a:p>
          <a:p>
            <a:r>
              <a:rPr lang="de-DE" b="1" dirty="0" smtClean="0">
                <a:solidFill>
                  <a:srgbClr val="C00000"/>
                </a:solidFill>
              </a:rPr>
              <a:t>Es ist die Gefährdungsbeurteilung mit dem Maßnahmenkonzept </a:t>
            </a:r>
          </a:p>
          <a:p>
            <a:r>
              <a:rPr lang="de-DE" b="1" dirty="0" smtClean="0">
                <a:solidFill>
                  <a:srgbClr val="C00000"/>
                </a:solidFill>
              </a:rPr>
              <a:t>nach der Gefahrstoffverordnung.</a:t>
            </a:r>
          </a:p>
          <a:p>
            <a:r>
              <a:rPr lang="de-DE" b="1" dirty="0" smtClean="0">
                <a:solidFill>
                  <a:srgbClr val="C00000"/>
                </a:solidFill>
              </a:rPr>
              <a:t>Darin sind Substitution bzw. Schutzmaßnahmen integriert.</a:t>
            </a:r>
          </a:p>
          <a:p>
            <a:endParaRPr lang="de-DE" b="1" dirty="0" smtClean="0">
              <a:solidFill>
                <a:srgbClr val="C00000"/>
              </a:solidFill>
            </a:endParaRPr>
          </a:p>
          <a:p>
            <a:r>
              <a:rPr lang="de-DE" b="1" dirty="0" smtClean="0"/>
              <a:t>Ist das alles neu?</a:t>
            </a:r>
          </a:p>
          <a:p>
            <a:endParaRPr lang="de-DE" b="1" dirty="0" smtClean="0">
              <a:solidFill>
                <a:srgbClr val="C00000"/>
              </a:solidFill>
            </a:endParaRPr>
          </a:p>
          <a:p>
            <a:r>
              <a:rPr lang="de-DE" b="1" dirty="0" smtClean="0">
                <a:solidFill>
                  <a:srgbClr val="C00000"/>
                </a:solidFill>
              </a:rPr>
              <a:t>Nein, erfahrene Lehrer sind schon immer so vorgegangen, dass sie Gefahren </a:t>
            </a:r>
          </a:p>
          <a:p>
            <a:r>
              <a:rPr lang="de-DE" b="1" dirty="0" smtClean="0">
                <a:solidFill>
                  <a:srgbClr val="C00000"/>
                </a:solidFill>
              </a:rPr>
              <a:t>durch präventive Maßnahmen vermindern oder ausschließen. </a:t>
            </a:r>
          </a:p>
          <a:p>
            <a:r>
              <a:rPr lang="de-DE" b="1" dirty="0" smtClean="0">
                <a:solidFill>
                  <a:srgbClr val="C00000"/>
                </a:solidFill>
              </a:rPr>
              <a:t>Jetzt muss das ganze aber vor dem Experimentieren dokumentiert werden.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Richtlinien zur Sicherheit im Unterricht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1142976" y="2428868"/>
            <a:ext cx="712483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Ist das nicht ein riesiger Aufwand, der dazu führt, </a:t>
            </a:r>
          </a:p>
          <a:p>
            <a:r>
              <a:rPr lang="de-DE" b="1" dirty="0" smtClean="0"/>
              <a:t>dass nicht mehr experimentiert wird?</a:t>
            </a:r>
          </a:p>
          <a:p>
            <a:endParaRPr lang="de-DE" b="1" dirty="0" smtClean="0">
              <a:solidFill>
                <a:srgbClr val="C00000"/>
              </a:solidFill>
            </a:endParaRPr>
          </a:p>
          <a:p>
            <a:r>
              <a:rPr lang="de-DE" b="1" dirty="0" smtClean="0">
                <a:solidFill>
                  <a:srgbClr val="C00000"/>
                </a:solidFill>
              </a:rPr>
              <a:t>Nein, für die meisten Versuche gibt es schon Gefährdungsbeurteilungen, </a:t>
            </a:r>
          </a:p>
          <a:p>
            <a:r>
              <a:rPr lang="de-DE" b="1" dirty="0" smtClean="0">
                <a:solidFill>
                  <a:srgbClr val="C00000"/>
                </a:solidFill>
              </a:rPr>
              <a:t>für Neuland ist es auch sinnvoll, diese zu erstellen.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929066"/>
            <a:ext cx="5646420" cy="2697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Global Harmonisiertes System GHS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1142976" y="3755129"/>
            <a:ext cx="77153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Da die Arbeitsschutzmaßnahmen bei Tätigkeiten mit Gefahrstoffen noch nach der alten Einstufung/Kennzeichnung, siehe III 6.1 – 6.3, getroffen werden, </a:t>
            </a:r>
            <a:r>
              <a:rPr lang="de-DE" b="1" dirty="0" smtClean="0"/>
              <a:t>müssen die im Schulbereich vorhandenen Chemikalien nicht nachgekennzeichnet</a:t>
            </a:r>
            <a:r>
              <a:rPr lang="de-DE" dirty="0" smtClean="0"/>
              <a:t> </a:t>
            </a:r>
            <a:r>
              <a:rPr lang="de-DE" b="1" dirty="0" smtClean="0"/>
              <a:t>werden</a:t>
            </a:r>
            <a:r>
              <a:rPr lang="de-DE" dirty="0" smtClean="0"/>
              <a:t>. Entweder ist eine Kennzeichnung nach III 6.1 – 6.3 vorhanden oder bei neuen Gebinden nach GHS abgebildet. Für die Schutzmaßnahmen stehen im Sicherheitsdatenblatt oder der DGUV Regel 2004 noch die alten Einstufungen/Kennzeichnungen2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1142976" y="2428868"/>
            <a:ext cx="597208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KMS 06.09.13 :</a:t>
            </a:r>
          </a:p>
          <a:p>
            <a:r>
              <a:rPr lang="de-DE" b="1" dirty="0" err="1" smtClean="0"/>
              <a:t>Umetikettierung</a:t>
            </a:r>
            <a:r>
              <a:rPr lang="de-DE" b="1" dirty="0" smtClean="0"/>
              <a:t> von Altbeständen auf GHS bis zum 01.06.15</a:t>
            </a:r>
          </a:p>
          <a:p>
            <a:endParaRPr lang="de-DE" b="1" dirty="0" smtClean="0">
              <a:solidFill>
                <a:srgbClr val="C00000"/>
              </a:solidFill>
            </a:endParaRPr>
          </a:p>
          <a:p>
            <a:r>
              <a:rPr lang="de-DE" b="1" dirty="0" smtClean="0">
                <a:solidFill>
                  <a:srgbClr val="C00000"/>
                </a:solidFill>
              </a:rPr>
              <a:t>RISU III – 2.6 Kennzeichnung nach GHS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Global Harmonisiertes System GHS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1142976" y="2428868"/>
            <a:ext cx="7813165" cy="42473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Abstimmung RISU – GHS nicht vorhanden</a:t>
            </a:r>
          </a:p>
          <a:p>
            <a:endParaRPr lang="de-DE" b="1" dirty="0" smtClean="0"/>
          </a:p>
          <a:p>
            <a:r>
              <a:rPr lang="de-DE" b="1" dirty="0" smtClean="0"/>
              <a:t>I – 3.8 Tätigkeiten mit hautresorptiven und sensibilisierenden Stoffen </a:t>
            </a:r>
          </a:p>
          <a:p>
            <a:r>
              <a:rPr lang="de-DE" dirty="0" smtClean="0"/>
              <a:t>Bei Tätigkeiten, bei denen ein direkter Hautkontakt mit hautresorptiven Stoffen/ </a:t>
            </a:r>
          </a:p>
          <a:p>
            <a:r>
              <a:rPr lang="de-DE" dirty="0" smtClean="0"/>
              <a:t>Gemischen möglich ist, muss eine geeignete persönliche Schutzausrüstung </a:t>
            </a:r>
          </a:p>
          <a:p>
            <a:r>
              <a:rPr lang="de-DE" dirty="0" smtClean="0"/>
              <a:t>(z. B. Schutzhandschuhe) verwendet werden. </a:t>
            </a:r>
          </a:p>
          <a:p>
            <a:r>
              <a:rPr lang="de-DE" dirty="0" smtClean="0"/>
              <a:t>Für Stoffe und Gemische, die als sensibilisierend eingestuft und mit den R-Sätzen </a:t>
            </a:r>
          </a:p>
          <a:p>
            <a:r>
              <a:rPr lang="de-DE" b="1" dirty="0" smtClean="0"/>
              <a:t>R 42 „Sensibilisierung durch Einatmen möglich“, </a:t>
            </a:r>
          </a:p>
          <a:p>
            <a:r>
              <a:rPr lang="de-DE" b="1" dirty="0" smtClean="0"/>
              <a:t>R 43 „Sensibilisierung durch Hautkontakt möglich“ </a:t>
            </a:r>
          </a:p>
          <a:p>
            <a:r>
              <a:rPr lang="de-DE" dirty="0" smtClean="0"/>
              <a:t>oder deren Kombination (</a:t>
            </a:r>
            <a:r>
              <a:rPr lang="de-DE" b="1" dirty="0" smtClean="0"/>
              <a:t>R 42/43</a:t>
            </a:r>
            <a:r>
              <a:rPr lang="de-DE" dirty="0" smtClean="0"/>
              <a:t>) gekennzeichnet sind, ist in besonderem Maße </a:t>
            </a:r>
          </a:p>
          <a:p>
            <a:r>
              <a:rPr lang="de-DE" dirty="0" smtClean="0"/>
              <a:t>auf eine Minimierung der Gefährdung zu achten. </a:t>
            </a:r>
          </a:p>
          <a:p>
            <a:r>
              <a:rPr lang="de-DE" dirty="0" smtClean="0"/>
              <a:t>Zu den sensibilisierenden Stoffen gehören gemäß dem Verzeichnis für </a:t>
            </a:r>
          </a:p>
          <a:p>
            <a:r>
              <a:rPr lang="de-DE" dirty="0" smtClean="0"/>
              <a:t>sensibilisierende Stoffe (TRGS 907) z. B. Epoxidharze, </a:t>
            </a:r>
            <a:r>
              <a:rPr lang="de-DE" dirty="0" err="1" smtClean="0"/>
              <a:t>Isocyanate</a:t>
            </a:r>
            <a:r>
              <a:rPr lang="de-DE" dirty="0" smtClean="0"/>
              <a:t>, Terpentinöl, </a:t>
            </a:r>
          </a:p>
          <a:p>
            <a:r>
              <a:rPr lang="de-DE" dirty="0" smtClean="0"/>
              <a:t>Naturgummilatex.</a:t>
            </a:r>
            <a:r>
              <a:rPr lang="de-DE" b="1" dirty="0" smtClean="0"/>
              <a:t> </a:t>
            </a:r>
          </a:p>
          <a:p>
            <a:endParaRPr lang="de-DE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Global Harmonisiertes System GHS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1142976" y="2428868"/>
            <a:ext cx="54280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Stoffliste DGUV SR-2004 noch nicht auf GHS umgestellt</a:t>
            </a:r>
          </a:p>
          <a:p>
            <a:endParaRPr lang="de-DE" b="1" dirty="0" smtClean="0">
              <a:solidFill>
                <a:srgbClr val="C00000"/>
              </a:solidFill>
            </a:endParaRPr>
          </a:p>
          <a:p>
            <a:endParaRPr lang="de-DE" b="1" dirty="0" smtClean="0">
              <a:solidFill>
                <a:srgbClr val="C00000"/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1214414" y="2971806"/>
            <a:ext cx="6886575" cy="2600334"/>
            <a:chOff x="1214414" y="2857496"/>
            <a:chExt cx="6886575" cy="260033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14414" y="2857496"/>
              <a:ext cx="6886575" cy="1295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35208" y="4143380"/>
              <a:ext cx="6858000" cy="1314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Global Harmonisiertes System GHS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1142976" y="2428868"/>
            <a:ext cx="60031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/>
              <a:t>D-GISS liefert bei den meisten Stoffen GHS-Angaben</a:t>
            </a:r>
          </a:p>
          <a:p>
            <a:endParaRPr lang="de-DE" b="1" dirty="0" smtClean="0">
              <a:solidFill>
                <a:srgbClr val="C00000"/>
              </a:solidFill>
            </a:endParaRPr>
          </a:p>
          <a:p>
            <a:endParaRPr lang="de-DE" b="1" dirty="0" smtClean="0">
              <a:solidFill>
                <a:srgbClr val="C0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000372"/>
            <a:ext cx="721995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Global Harmonisiertes System GHS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1142976" y="2428868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/>
              <a:t>Nur die Einstufung nach GefStoffV liefert Informationen für die Schule </a:t>
            </a:r>
          </a:p>
          <a:p>
            <a:endParaRPr lang="de-DE" b="1" dirty="0" smtClean="0">
              <a:solidFill>
                <a:srgbClr val="C00000"/>
              </a:solidFill>
            </a:endParaRPr>
          </a:p>
          <a:p>
            <a:endParaRPr lang="de-DE" b="1" dirty="0" smtClean="0">
              <a:solidFill>
                <a:srgbClr val="C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928934"/>
            <a:ext cx="7570739" cy="3321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Global Harmonisiertes System GHS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1142976" y="2428868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/>
              <a:t>Vergleich D-GISS Etiketten: GefStoffV mit GHS</a:t>
            </a:r>
          </a:p>
          <a:p>
            <a:endParaRPr lang="de-DE" b="1" dirty="0" smtClean="0">
              <a:solidFill>
                <a:srgbClr val="C00000"/>
              </a:solidFill>
            </a:endParaRPr>
          </a:p>
          <a:p>
            <a:endParaRPr lang="de-DE" b="1" dirty="0" smtClean="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143248"/>
            <a:ext cx="28098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286124"/>
            <a:ext cx="3219450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Ziel: Sicherheit erhöhen 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1142976" y="2428868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 smtClean="0"/>
              <a:t>Sammlungscheck: www.schulchemiezentrum.de</a:t>
            </a:r>
          </a:p>
          <a:p>
            <a:endParaRPr lang="de-DE" b="1" dirty="0" smtClean="0">
              <a:solidFill>
                <a:srgbClr val="C00000"/>
              </a:solidFill>
            </a:endParaRPr>
          </a:p>
          <a:p>
            <a:endParaRPr lang="de-DE" b="1" dirty="0" smtClean="0">
              <a:solidFill>
                <a:srgbClr val="C00000"/>
              </a:solidFill>
            </a:endParaRPr>
          </a:p>
        </p:txBody>
      </p:sp>
      <p:pic>
        <p:nvPicPr>
          <p:cNvPr id="10" name="Grafik 9" descr="Wolfgang Proske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928934"/>
            <a:ext cx="5080000" cy="3390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Richtlinien zur Sicherheit im Unterricht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142976" y="2500306"/>
            <a:ext cx="62865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Mit dem Beginn des Schuljahr 2013/14 wurde die RISU in der Fassung vom Februar 2013 in Kraft gesetzt.</a:t>
            </a:r>
          </a:p>
          <a:p>
            <a:endParaRPr lang="de-DE" b="1" dirty="0" smtClean="0"/>
          </a:p>
          <a:p>
            <a:r>
              <a:rPr lang="de-DE" b="1" dirty="0" smtClean="0"/>
              <a:t>Damit ist die Version der RISU in der Fassung vom März 2003</a:t>
            </a:r>
          </a:p>
          <a:p>
            <a:r>
              <a:rPr lang="de-DE" b="1" dirty="0" smtClean="0"/>
              <a:t>Geschichte.</a:t>
            </a:r>
          </a:p>
          <a:p>
            <a:endParaRPr lang="de-DE" b="1" dirty="0" smtClean="0"/>
          </a:p>
          <a:p>
            <a:r>
              <a:rPr lang="de-DE" b="1" dirty="0" smtClean="0"/>
              <a:t>Es wird jetzt einen kurzen Überblick über Neuerungen geben, im Januar finden zwei RLFBs zu diesem Thema statt.</a:t>
            </a:r>
          </a:p>
          <a:p>
            <a:endParaRPr lang="de-DE" b="1" dirty="0" smtClean="0"/>
          </a:p>
          <a:p>
            <a:endParaRPr lang="de-DE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857356" y="2143116"/>
            <a:ext cx="5929354" cy="42862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smtClean="0"/>
              <a:t>Vielen Dank für Ihre Aufmerksamkeit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2786050" y="4214818"/>
            <a:ext cx="1357322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2071670" y="4572008"/>
            <a:ext cx="63264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</a:t>
            </a:r>
            <a:r>
              <a:rPr lang="de-DE" sz="2400" dirty="0" smtClean="0"/>
              <a:t> </a:t>
            </a:r>
            <a:r>
              <a:rPr lang="de-DE" sz="2400" dirty="0" smtClean="0">
                <a:hlinkClick r:id="rId2"/>
              </a:rPr>
              <a:t>www.fachreferent-chemie.de</a:t>
            </a:r>
            <a:endParaRPr lang="de-DE" sz="2400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Richtlinien zur Sicherheit im Unterricht</a:t>
            </a:r>
            <a:endParaRPr lang="de-DE" dirty="0"/>
          </a:p>
        </p:txBody>
      </p:sp>
      <p:pic>
        <p:nvPicPr>
          <p:cNvPr id="7170" name="Picture 2" descr="http://wordpress.fachreferent-chemie.de/wp-content/uploads/RISU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285992"/>
            <a:ext cx="5715000" cy="4000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Richtlinien zur Sicherheit im Unterricht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142976" y="2500306"/>
            <a:ext cx="62865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Alte Struktur übernommen</a:t>
            </a:r>
          </a:p>
          <a:p>
            <a:endParaRPr lang="de-DE" b="1" dirty="0" smtClean="0"/>
          </a:p>
          <a:p>
            <a:pPr>
              <a:buFont typeface="Arial" pitchFamily="34" charset="0"/>
              <a:buChar char="•"/>
            </a:pPr>
            <a:r>
              <a:rPr lang="de-DE" b="1" dirty="0" smtClean="0"/>
              <a:t>Teil I 	Vorschrift</a:t>
            </a:r>
          </a:p>
          <a:p>
            <a:pPr>
              <a:buFont typeface="Arial" pitchFamily="34" charset="0"/>
              <a:buChar char="•"/>
            </a:pPr>
            <a:endParaRPr lang="de-DE" b="1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de-DE" b="1" dirty="0" smtClean="0"/>
              <a:t>Teil II 	Ratschläge für die Schulpraxis</a:t>
            </a:r>
          </a:p>
          <a:p>
            <a:pPr>
              <a:buFont typeface="Arial" pitchFamily="34" charset="0"/>
              <a:buChar char="•"/>
            </a:pPr>
            <a:endParaRPr lang="de-DE" b="1" dirty="0" smtClean="0"/>
          </a:p>
          <a:p>
            <a:pPr>
              <a:buFont typeface="Arial" pitchFamily="34" charset="0"/>
              <a:buChar char="•"/>
            </a:pPr>
            <a:r>
              <a:rPr lang="de-DE" b="1" dirty="0" smtClean="0"/>
              <a:t>Teil III	Anhänge</a:t>
            </a:r>
          </a:p>
          <a:p>
            <a:endParaRPr lang="de-DE" b="1" dirty="0" smtClean="0">
              <a:solidFill>
                <a:srgbClr val="C00000"/>
              </a:solidFill>
            </a:endParaRPr>
          </a:p>
          <a:p>
            <a:endParaRPr lang="de-DE" b="1" dirty="0" smtClean="0">
              <a:solidFill>
                <a:srgbClr val="C00000"/>
              </a:solidFill>
            </a:endParaRPr>
          </a:p>
          <a:p>
            <a:r>
              <a:rPr lang="de-DE" b="1" dirty="0" smtClean="0">
                <a:solidFill>
                  <a:srgbClr val="C00000"/>
                </a:solidFill>
              </a:rPr>
              <a:t>Neu ist, dass die RISU  keine Stoffliste mehr enthält, diese ist ausgelagert in DGUV  SR-2004 </a:t>
            </a:r>
            <a:endParaRPr lang="de-DE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Richtlinien zur Sicherheit im Unterricht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142976" y="2500306"/>
            <a:ext cx="70009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I – 3.2.1 Informationsermittlung 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Pflicht zur Information über Gefahrenpotential.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D-GISS wird als Quelle in der RISU genannt, neben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r>
              <a:rPr lang="de-DE" dirty="0" smtClean="0">
                <a:solidFill>
                  <a:srgbClr val="C00000"/>
                </a:solidFill>
              </a:rPr>
              <a:t>DGUV Regel SR- 2004, Sicherheitsdatenblättern oder GESTIS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b="1" dirty="0" smtClean="0"/>
              <a:t>I – 3.2.2 Gefährdungsbeurteilung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Hat der Lehrer oder Schüler/innen mit Gefahrstoffen zu tun oder entstehen Gefahrstoffe?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Dokumentationspflicht!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285852" y="2071678"/>
            <a:ext cx="7060883" cy="4260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Rechteck 24"/>
          <p:cNvSpPr/>
          <p:nvPr/>
        </p:nvSpPr>
        <p:spPr>
          <a:xfrm>
            <a:off x="1185039" y="1571612"/>
            <a:ext cx="3315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/>
              <a:t>I – 3.2.2 Gefährdungsbeurteilung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Richtlinien zur Sicherheit im Unterricht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142976" y="2500306"/>
            <a:ext cx="62865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chemeClr val="bg1">
                    <a:lumMod val="75000"/>
                  </a:schemeClr>
                </a:solidFill>
              </a:rPr>
              <a:t>I – 3.2.1 Informationsermittlung </a:t>
            </a:r>
          </a:p>
          <a:p>
            <a:endParaRPr lang="de-DE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de-DE" b="1" dirty="0" smtClean="0">
                <a:solidFill>
                  <a:schemeClr val="bg1">
                    <a:lumMod val="75000"/>
                  </a:schemeClr>
                </a:solidFill>
              </a:rPr>
              <a:t>I – 3.2.2 Gefährdungsbeurteilung</a:t>
            </a:r>
          </a:p>
          <a:p>
            <a:endParaRPr lang="de-DE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de-DE" b="1" dirty="0" smtClean="0"/>
              <a:t>I – 3.2.3 Gefahrstoffverzeichnis 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Hoffentlich bereits überall vorhanden!</a:t>
            </a:r>
          </a:p>
          <a:p>
            <a:endParaRPr lang="de-DE" dirty="0" smtClean="0"/>
          </a:p>
          <a:p>
            <a:r>
              <a:rPr lang="de-DE" b="1" dirty="0" smtClean="0"/>
              <a:t>I – 3.2.4 Substitution 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Ist Einsatz von weniger gefährlichen Stoffen möglich?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(entspricht der alten Ersatzstoffprüfung)</a:t>
            </a:r>
          </a:p>
          <a:p>
            <a:endParaRPr lang="de-DE" dirty="0" smtClean="0"/>
          </a:p>
          <a:p>
            <a:r>
              <a:rPr lang="de-DE" b="1" dirty="0" smtClean="0"/>
              <a:t> 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6429388" y="2151354"/>
            <a:ext cx="142876" cy="3214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000124" y="1643053"/>
            <a:ext cx="7215214" cy="7858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Richtlinien zur Sicherheit im Unterricht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142976" y="2500306"/>
            <a:ext cx="78581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I – 3.3 Maßnahmenkonzept nach Gefahrstoffverordnung</a:t>
            </a:r>
          </a:p>
          <a:p>
            <a:r>
              <a:rPr lang="de-DE" dirty="0" smtClean="0"/>
              <a:t>Je höher die Gefährdung, die von Gefahrstoffen ausgehen kann, desto umfangreicher fallen die Schutzmaßnahmen aus</a:t>
            </a:r>
          </a:p>
          <a:p>
            <a:endParaRPr lang="de-DE" b="1" dirty="0" smtClean="0"/>
          </a:p>
          <a:p>
            <a:r>
              <a:rPr lang="de-DE" b="1" dirty="0" smtClean="0"/>
              <a:t>I – 3.4.1 Geringe Gefährdung: Grundsätze für die Verhütung von Gefährdungen </a:t>
            </a:r>
          </a:p>
          <a:p>
            <a:r>
              <a:rPr lang="de-DE" dirty="0" smtClean="0"/>
              <a:t>(§ 6 Abs. 11 und § 8 GefStoffV) 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Nachdenken über „Begrenzung der Anzahl der Schülerinnen und Schüler, die mit Gefahrstoffen arbeiten oder ihnen ausgesetzt sind“</a:t>
            </a:r>
          </a:p>
          <a:p>
            <a:endParaRPr lang="de-DE" dirty="0" smtClean="0"/>
          </a:p>
          <a:p>
            <a:r>
              <a:rPr lang="de-DE" b="1" dirty="0" smtClean="0"/>
              <a:t>I – 3.4.2 Mittlere Gefährdung: Allgemeine Schutzmaßnahmen </a:t>
            </a:r>
          </a:p>
          <a:p>
            <a:endParaRPr lang="de-DE" b="1" dirty="0" smtClean="0"/>
          </a:p>
          <a:p>
            <a:r>
              <a:rPr lang="de-DE" b="1" dirty="0" smtClean="0"/>
              <a:t>I – 3.4.3 Hohe Gefährdung: Zusätzliche Schutzmaßnahmen </a:t>
            </a:r>
          </a:p>
          <a:p>
            <a:endParaRPr lang="de-DE" b="1" dirty="0" smtClean="0"/>
          </a:p>
          <a:p>
            <a:r>
              <a:rPr lang="de-DE" b="1" dirty="0" smtClean="0"/>
              <a:t>I – 3.4.4 Sehr hohe Gefährdung: Besondere Schutzmaßnahmen bei CMR-Stoffen</a:t>
            </a:r>
            <a:endParaRPr lang="de-DE" dirty="0" smtClean="0"/>
          </a:p>
          <a:p>
            <a:endParaRPr lang="de-DE" b="1" dirty="0" smtClean="0"/>
          </a:p>
          <a:p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8287702" cy="5113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662</Words>
  <Application>Microsoft Office PowerPoint</Application>
  <PresentationFormat>Bildschirmpräsentation (4:3)</PresentationFormat>
  <Paragraphs>125</Paragraphs>
  <Slides>20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20</vt:i4>
      </vt:variant>
    </vt:vector>
  </HeadingPairs>
  <TitlesOfParts>
    <vt:vector size="22" baseType="lpstr">
      <vt:lpstr>Benutzerdefiniertes Design</vt:lpstr>
      <vt:lpstr>1_Benutzerdefiniertes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Martin Schwab</dc:creator>
  <cp:lastModifiedBy>Benutzer1</cp:lastModifiedBy>
  <cp:revision>196</cp:revision>
  <dcterms:created xsi:type="dcterms:W3CDTF">2011-04-12T19:23:47Z</dcterms:created>
  <dcterms:modified xsi:type="dcterms:W3CDTF">2013-10-06T17:45:53Z</dcterms:modified>
</cp:coreProperties>
</file>