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6" r:id="rId3"/>
    <p:sldId id="264" r:id="rId4"/>
    <p:sldId id="269" r:id="rId5"/>
    <p:sldId id="271" r:id="rId6"/>
    <p:sldId id="281" r:id="rId7"/>
    <p:sldId id="289" r:id="rId8"/>
    <p:sldId id="273" r:id="rId9"/>
    <p:sldId id="284" r:id="rId10"/>
    <p:sldId id="274" r:id="rId11"/>
    <p:sldId id="275" r:id="rId12"/>
    <p:sldId id="283" r:id="rId13"/>
    <p:sldId id="276" r:id="rId14"/>
    <p:sldId id="272" r:id="rId15"/>
    <p:sldId id="285" r:id="rId16"/>
    <p:sldId id="278" r:id="rId17"/>
    <p:sldId id="279" r:id="rId18"/>
    <p:sldId id="280" r:id="rId19"/>
    <p:sldId id="282" r:id="rId20"/>
    <p:sldId id="287" r:id="rId21"/>
    <p:sldId id="28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Unbenannt-1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5380" y="-428238"/>
            <a:ext cx="2214578" cy="2075740"/>
          </a:xfrm>
          <a:prstGeom prst="rect">
            <a:avLst/>
          </a:prstGeom>
        </p:spPr>
      </p:pic>
      <p:grpSp>
        <p:nvGrpSpPr>
          <p:cNvPr id="2" name="Group 15"/>
          <p:cNvGrpSpPr>
            <a:grpSpLocks/>
          </p:cNvGrpSpPr>
          <p:nvPr userDrawn="1"/>
        </p:nvGrpSpPr>
        <p:grpSpPr bwMode="auto">
          <a:xfrm>
            <a:off x="3419475" y="419100"/>
            <a:ext cx="6156325" cy="384175"/>
            <a:chOff x="1882" y="264"/>
            <a:chExt cx="3878" cy="242"/>
          </a:xfrm>
        </p:grpSpPr>
        <p:grpSp>
          <p:nvGrpSpPr>
            <p:cNvPr id="3" name="Group 14"/>
            <p:cNvGrpSpPr>
              <a:grpSpLocks/>
            </p:cNvGrpSpPr>
            <p:nvPr userDrawn="1"/>
          </p:nvGrpSpPr>
          <p:grpSpPr bwMode="auto">
            <a:xfrm>
              <a:off x="1882" y="264"/>
              <a:ext cx="3878" cy="231"/>
              <a:chOff x="1882" y="372"/>
              <a:chExt cx="3878" cy="231"/>
            </a:xfrm>
          </p:grpSpPr>
          <p:sp>
            <p:nvSpPr>
              <p:cNvPr id="9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1882" y="372"/>
                <a:ext cx="387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dirty="0"/>
                  <a:t>                  </a:t>
                </a:r>
                <a:r>
                  <a:rPr lang="de-DE" baseline="0" dirty="0" smtClean="0"/>
                  <a:t>Zinngießen im  Anfangsunterricht  </a:t>
                </a:r>
                <a:r>
                  <a:rPr lang="de-DE" dirty="0" smtClean="0"/>
                  <a:t>               </a:t>
                </a:r>
                <a:r>
                  <a:rPr lang="de-DE" dirty="0" err="1" smtClean="0"/>
                  <a:t>NuT</a:t>
                </a:r>
                <a:endParaRPr lang="de-DE" dirty="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 flipV="1">
                <a:off x="2473" y="573"/>
                <a:ext cx="2040" cy="3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de-DE" u="sng"/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4946" y="460"/>
              <a:ext cx="383" cy="4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platzhalter 27"/>
          <p:cNvSpPr>
            <a:spLocks noGrp="1"/>
          </p:cNvSpPr>
          <p:nvPr>
            <p:ph type="body" sz="quarter" idx="10"/>
          </p:nvPr>
        </p:nvSpPr>
        <p:spPr>
          <a:xfrm>
            <a:off x="1000125" y="1643053"/>
            <a:ext cx="6357938" cy="42862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3419475" y="-171450"/>
            <a:ext cx="6156325" cy="1619250"/>
            <a:chOff x="1882" y="-108"/>
            <a:chExt cx="3878" cy="1020"/>
          </a:xfrm>
        </p:grpSpPr>
        <p:grpSp>
          <p:nvGrpSpPr>
            <p:cNvPr id="7" name="Group 14"/>
            <p:cNvGrpSpPr>
              <a:grpSpLocks/>
            </p:cNvGrpSpPr>
            <p:nvPr userDrawn="1"/>
          </p:nvGrpSpPr>
          <p:grpSpPr bwMode="auto">
            <a:xfrm>
              <a:off x="1882" y="-108"/>
              <a:ext cx="3878" cy="1020"/>
              <a:chOff x="1882" y="0"/>
              <a:chExt cx="3878" cy="1020"/>
            </a:xfrm>
          </p:grpSpPr>
          <p:pic>
            <p:nvPicPr>
              <p:cNvPr id="9" name="Picture 12" descr="Logo_Fachreferent Kopie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41" y="0"/>
                <a:ext cx="1020" cy="1020"/>
              </a:xfrm>
              <a:prstGeom prst="rect">
                <a:avLst/>
              </a:prstGeom>
              <a:noFill/>
            </p:spPr>
          </p:pic>
          <p:sp>
            <p:nvSpPr>
              <p:cNvPr id="10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1882" y="300"/>
                <a:ext cx="387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dirty="0"/>
                  <a:t>                   </a:t>
                </a:r>
                <a:r>
                  <a:rPr lang="de-DE" dirty="0" smtClean="0"/>
                  <a:t>     Metalle</a:t>
                </a:r>
                <a:r>
                  <a:rPr lang="de-DE" baseline="0" dirty="0" smtClean="0"/>
                  <a:t> im Anfangsunterricht</a:t>
                </a:r>
                <a:r>
                  <a:rPr lang="de-DE" dirty="0" smtClean="0"/>
                  <a:t>                  </a:t>
                </a:r>
                <a:r>
                  <a:rPr lang="de-DE" dirty="0" err="1" smtClean="0"/>
                  <a:t>NuT</a:t>
                </a:r>
                <a:endParaRPr lang="de-DE" dirty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 flipV="1">
                <a:off x="2706" y="573"/>
                <a:ext cx="1807" cy="4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de-DE" u="sng"/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4946" y="460"/>
              <a:ext cx="383" cy="4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88D3-0DBF-42B3-A5F8-1C1630148E51}" type="datetimeFigureOut">
              <a:rPr lang="de-DE" smtClean="0"/>
              <a:pPr/>
              <a:t>09.10.2012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E151-2545-4850-B92A-D08AA63AF4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5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hreferent-chemie.d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ken-in-modellen.d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hreferent-chemie.d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yax.de/zinn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achreferent-chemie.de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inngießen_Gruppenb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3116"/>
            <a:ext cx="5357015" cy="358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785786" y="5857892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Ein Vortrag von Martin Schwab, Kitzingen</a:t>
            </a:r>
          </a:p>
          <a:p>
            <a:pPr algn="ctr"/>
            <a:r>
              <a:rPr lang="de-DE" dirty="0" err="1" smtClean="0"/>
              <a:t>GDChTagung</a:t>
            </a:r>
            <a:r>
              <a:rPr lang="de-DE" dirty="0" smtClean="0"/>
              <a:t> „Chemie macht Schule!“ Freiburg 2012</a:t>
            </a:r>
          </a:p>
          <a:p>
            <a:pPr algn="ctr"/>
            <a:r>
              <a:rPr lang="de-DE" dirty="0" smtClean="0">
                <a:hlinkClick r:id="rId3"/>
              </a:rPr>
              <a:t>www.fachreferent-chemie.de</a:t>
            </a:r>
            <a:endParaRPr lang="de-DE" dirty="0" smtClean="0"/>
          </a:p>
          <a:p>
            <a:pPr algn="ctr"/>
            <a:endParaRPr lang="de-DE" dirty="0" smtClean="0"/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1000125" y="1643053"/>
            <a:ext cx="6357938" cy="428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buNone/>
            </a:pPr>
            <a:r>
              <a:rPr lang="de-DE" sz="3200" b="1" dirty="0" smtClean="0"/>
              <a:t>Zinngießen im Anfangsunterricht in </a:t>
            </a:r>
            <a:r>
              <a:rPr lang="de-DE" sz="3200" b="1" dirty="0" err="1" smtClean="0"/>
              <a:t>NuT</a:t>
            </a:r>
            <a:endParaRPr lang="de-D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Unterrichtsverlauf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42976" y="228599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Praktische Phase: Zinngießen und Bearbeiten einer Figur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42976" y="277391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Festigungsphase:  Eigenschaften der Metalle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857628"/>
            <a:ext cx="63801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1142976" y="327398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Theoriephase: Teilchenmodell zur Erklärung der Aggregatszustände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00562" y="421481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/>
              </a:rPr>
              <a:t>www.denken-in-modellen.de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1142976" y="584575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Praktische Phase: Zinngießen und Bearbeiten einer weiteren Figur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Arbeitsblatt Aggregatszustände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6357982" cy="390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2786050" y="4214818"/>
            <a:ext cx="135732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214810" y="628652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</a:t>
            </a:r>
            <a:r>
              <a:rPr lang="de-DE" dirty="0" smtClean="0">
                <a:hlinkClick r:id="rId3"/>
              </a:rPr>
              <a:t>www.fachreferent-chemie.de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2700" dirty="0" smtClean="0"/>
              <a:t>Dichte, bitte aber nur als Phänomen!</a:t>
            </a:r>
            <a:endParaRPr lang="de-DE" sz="2700" dirty="0"/>
          </a:p>
        </p:txBody>
      </p:sp>
      <p:pic>
        <p:nvPicPr>
          <p:cNvPr id="3" name="Grafik 2" descr="Scherer Zinneimer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285992"/>
            <a:ext cx="5501467" cy="36828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42976" y="614364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Zwei mal 25 kg!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Und die Kosten?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86248" y="600076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</a:t>
            </a:r>
            <a:r>
              <a:rPr lang="de-DE" dirty="0" smtClean="0">
                <a:hlinkClick r:id="rId2"/>
              </a:rPr>
              <a:t>http://www.goyax.de/zinn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7572428" cy="35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Zusammenfassung: Warum Zinngießen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42976" y="228599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/>
              <a:t>Niedriger Schmelzpunkt ermöglicht leichte Verarbeitung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142976" y="342900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/>
              <a:t>Hoher Grad an Eigenaktivität – Nachbearbeitung einfach  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142976" y="285749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/>
              <a:t>Dichte als Phänomen erfahrbar „Das ist ja so schwer wie Blei“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142976" y="591718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/>
              <a:t>Sicherheitserziehung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142976" y="407194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/>
              <a:t>Einsicht: Metalle sind recycelbar und wertvoll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142976" y="470274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/>
              <a:t>Erinnerungsanker - Figur kann mit nach Hause genommen werden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142976" y="534568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/>
              <a:t>Sympathieträger Zinn – Anregung Zinngießen als Hobby</a:t>
            </a:r>
            <a:endParaRPr lang="de-DE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000100" y="1500174"/>
            <a:ext cx="6643734" cy="4286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700" dirty="0" smtClean="0"/>
              <a:t>Zinn gießen = Werbung für die </a:t>
            </a:r>
            <a:r>
              <a:rPr lang="de-DE" sz="2700" dirty="0" err="1" smtClean="0"/>
              <a:t>Gießergruppe</a:t>
            </a:r>
            <a:endParaRPr lang="de-DE" sz="2700" dirty="0"/>
          </a:p>
        </p:txBody>
      </p:sp>
      <p:pic>
        <p:nvPicPr>
          <p:cNvPr id="3" name="Grafik 2" descr="Verkaufstand.jpg"/>
          <p:cNvPicPr>
            <a:picLocks noChangeAspect="1"/>
          </p:cNvPicPr>
          <p:nvPr/>
        </p:nvPicPr>
        <p:blipFill>
          <a:blip r:embed="rId2">
            <a:lum bright="9000" contrast="4000"/>
          </a:blip>
          <a:stretch>
            <a:fillRect/>
          </a:stretch>
        </p:blipFill>
        <p:spPr>
          <a:xfrm>
            <a:off x="1142976" y="2214554"/>
            <a:ext cx="5504932" cy="36828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1538" y="607220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Verkauf von Zinnfiguren am Schulfest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000124" y="1643053"/>
            <a:ext cx="7643842" cy="4286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Anschlussfähig: Anfangsunterricht Chemie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71538" y="6143644"/>
            <a:ext cx="80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Oxidbildung beim Schmelzen, Vergolden von Zinnfiguren – eine chemische Reaktion</a:t>
            </a:r>
            <a:endParaRPr lang="de-DE" dirty="0"/>
          </a:p>
        </p:txBody>
      </p:sp>
      <p:pic>
        <p:nvPicPr>
          <p:cNvPr id="6" name="Grafik 5" descr="Tiegel mit Zinn_dun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4929222" cy="374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000124" y="1643053"/>
            <a:ext cx="6929461" cy="4286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Das Thema ist erweiterbar</a:t>
            </a:r>
            <a:endParaRPr lang="de-DE" dirty="0"/>
          </a:p>
        </p:txBody>
      </p:sp>
      <p:pic>
        <p:nvPicPr>
          <p:cNvPr id="4098" name="Picture 2" descr="G:\Bilder\Tiegelentnahme Kop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5643602" cy="3555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1071538" y="607220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Projektarbeit, Wahlunterricht, …., Beruf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57290" y="2357430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Vielen Dank für Ihre Aufmerksamkeit</a:t>
            </a:r>
          </a:p>
          <a:p>
            <a:endParaRPr lang="de-DE" sz="2800" dirty="0" smtClean="0"/>
          </a:p>
          <a:p>
            <a:pPr algn="ctr"/>
            <a:r>
              <a:rPr lang="de-DE" sz="2800" dirty="0" smtClean="0">
                <a:hlinkClick r:id="rId2"/>
              </a:rPr>
              <a:t>www.fachreferent-chemie.de</a:t>
            </a:r>
            <a:endParaRPr lang="de-DE" sz="2800" dirty="0" smtClean="0"/>
          </a:p>
          <a:p>
            <a:pPr algn="ctr"/>
            <a:endParaRPr lang="de-DE" sz="2800" dirty="0"/>
          </a:p>
        </p:txBody>
      </p:sp>
      <p:pic>
        <p:nvPicPr>
          <p:cNvPr id="5122" name="Picture 2" descr="G:\Bilder\Zinngießen_gegossene_Form Kop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90"/>
            <a:ext cx="3786214" cy="2536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de-DE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7432" y="-433331"/>
            <a:ext cx="10251432" cy="729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7500958" y="5715016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357158" y="421481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42976" y="3786190"/>
            <a:ext cx="5572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6.Klasse 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2 Stunden Biologie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1 Stunde Informationstechnische Grundbildung</a:t>
            </a:r>
          </a:p>
          <a:p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7. Klasse 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2 Stunden Physik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1 Stunde Informatik</a:t>
            </a:r>
          </a:p>
          <a:p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Ab 8. Klasse Fachunterricht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Was ist Natur und Technik in der 5. Klasse?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42976" y="228599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Lehrplan für bayerische Gymnasien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1 ½ Wochenstunden Biologie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42976" y="321468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1 ½ Wochenstunden Naturwissenschaftliches Arbeiten</a:t>
            </a:r>
            <a:endParaRPr lang="de-DE" dirty="0"/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3116"/>
            <a:ext cx="6500858" cy="441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286248" y="59293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 http://www.isb.bayern.de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/>
          </a:p>
        </p:txBody>
      </p:sp>
      <p:pic>
        <p:nvPicPr>
          <p:cNvPr id="4" name="Grafik 3" descr="PSE_Dich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60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29256" y="614364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858148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286248" y="0"/>
            <a:ext cx="4714908" cy="1357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3078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7786710" y="59293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142976" y="2928934"/>
            <a:ext cx="53578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Naturwissenschaftliches Arbeiten als Chance!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008338" y="2035423"/>
            <a:ext cx="5573411" cy="4037243"/>
            <a:chOff x="1008338" y="2035423"/>
            <a:chExt cx="5573411" cy="40372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2035423"/>
              <a:ext cx="5510211" cy="3108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338" y="5143512"/>
              <a:ext cx="5572164" cy="929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feld 4"/>
          <p:cNvSpPr txBox="1"/>
          <p:nvPr/>
        </p:nvSpPr>
        <p:spPr>
          <a:xfrm>
            <a:off x="3428992" y="614364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aus: Lehrplan G8, 5. Klasse (Bayern)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2786058"/>
            <a:ext cx="68580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Die Begeisterung für praktisches Arbeiten sowie der hohe Grad an Eigenaktivität regen die Phantasie der Mädchen und Jungen an und fördern ihre Kreativität.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Wie soll man das ganze erreichen?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3" name="Picture 2" descr="C:\Users\Martin\Pictures\img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5767387" cy="31607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2357422" y="564357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Wollmann: </a:t>
            </a:r>
            <a:r>
              <a:rPr lang="de-DE" dirty="0" err="1" smtClean="0"/>
              <a:t>Werkbuch</a:t>
            </a:r>
            <a:r>
              <a:rPr lang="de-DE" dirty="0" smtClean="0"/>
              <a:t> für Jungen, Otto Maier Verlag, Ravensburg, 22. Auflage, 1965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429388" y="2151354"/>
            <a:ext cx="142876" cy="3214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Faszination flüssiges Metall</a:t>
            </a:r>
            <a:endParaRPr lang="de-DE" dirty="0"/>
          </a:p>
        </p:txBody>
      </p:sp>
      <p:pic>
        <p:nvPicPr>
          <p:cNvPr id="3" name="Grafik 2" descr="Zinngießen_Einguss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3116"/>
            <a:ext cx="5357850" cy="3589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1142976" y="600076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Schülerkommentar: „Das schmilzt ja wie Butter“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Technik des Zinngießens</a:t>
            </a:r>
            <a:endParaRPr lang="de-DE" dirty="0"/>
          </a:p>
        </p:txBody>
      </p:sp>
      <p:pic>
        <p:nvPicPr>
          <p:cNvPr id="3" name="Grafik 2" descr="Zinngießen_Gruppenb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14554"/>
            <a:ext cx="5429288" cy="3637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1071538" y="598862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Zinn, Heizquelle</a:t>
            </a:r>
            <a:r>
              <a:rPr lang="de-DE" dirty="0" smtClean="0"/>
              <a:t>, Gießlöffel, Gießform, Werkzeug, Schutzausrüstung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chneidergussform_Pal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16763" y="1340769"/>
            <a:ext cx="3538838" cy="5286412"/>
          </a:xfrm>
          <a:prstGeom prst="rect">
            <a:avLst/>
          </a:prstGeom>
        </p:spPr>
      </p:pic>
      <p:sp>
        <p:nvSpPr>
          <p:cNvPr id="4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Historische Schneider Zinngießform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42976" y="600076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Typischer zweiteilige Form aus Aluminium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000124" y="1643053"/>
            <a:ext cx="7358089" cy="4286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Sicherheit zum Erstem: Ein Lehrer – ein Gasbrenner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717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38968"/>
            <a:ext cx="4643470" cy="330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428992" y="307181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Schmelzpunkt: 234</a:t>
            </a:r>
            <a:r>
              <a:rPr lang="de-DE" baseline="30000" dirty="0" smtClean="0"/>
              <a:t>o</a:t>
            </a:r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5" name="Textfeld 4">
            <a:hlinkClick r:id="rId2" action="ppaction://hlinksldjump"/>
          </p:cNvPr>
          <p:cNvSpPr txBox="1"/>
          <p:nvPr/>
        </p:nvSpPr>
        <p:spPr>
          <a:xfrm>
            <a:off x="3143240" y="46434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Erstellt mit CASSY-LAB 2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142976" y="578645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 werden Temperaturen deutlich über dem Schmelzpunkt erreicht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Sicherheit zum Zweiten:  Gefahr feuchtes Zinn</a:t>
            </a:r>
            <a:endParaRPr lang="de-DE" dirty="0"/>
          </a:p>
        </p:txBody>
      </p:sp>
      <p:pic>
        <p:nvPicPr>
          <p:cNvPr id="4" name="Grafik 3" descr="IMG_0516.JPG"/>
          <p:cNvPicPr>
            <a:picLocks noChangeAspect="1"/>
          </p:cNvPicPr>
          <p:nvPr/>
        </p:nvPicPr>
        <p:blipFill>
          <a:blip r:embed="rId2" cstate="print">
            <a:lum bright="12000" contrast="8000"/>
          </a:blip>
          <a:stretch>
            <a:fillRect/>
          </a:stretch>
        </p:blipFill>
        <p:spPr>
          <a:xfrm>
            <a:off x="1142976" y="2214554"/>
            <a:ext cx="5429288" cy="361952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1538" y="6072206"/>
            <a:ext cx="543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Zinnexplosion durch schlagartig verdampfendes Wasser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Bildschirmpräsentation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Benutzerdefiniertes 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Schwab</dc:creator>
  <cp:lastModifiedBy>Benutzer1</cp:lastModifiedBy>
  <cp:revision>108</cp:revision>
  <dcterms:created xsi:type="dcterms:W3CDTF">2011-04-12T19:23:47Z</dcterms:created>
  <dcterms:modified xsi:type="dcterms:W3CDTF">2012-10-09T16:07:16Z</dcterms:modified>
</cp:coreProperties>
</file>