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86" r:id="rId3"/>
    <p:sldId id="264" r:id="rId4"/>
    <p:sldId id="269" r:id="rId5"/>
    <p:sldId id="271" r:id="rId6"/>
    <p:sldId id="281" r:id="rId7"/>
    <p:sldId id="289" r:id="rId8"/>
    <p:sldId id="273" r:id="rId9"/>
    <p:sldId id="284" r:id="rId10"/>
    <p:sldId id="274" r:id="rId11"/>
    <p:sldId id="275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9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05.10.2012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05.10.2012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05.10.2012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 descr="Unbenannt-1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65380" y="-428238"/>
            <a:ext cx="2214578" cy="2075740"/>
          </a:xfrm>
          <a:prstGeom prst="rect">
            <a:avLst/>
          </a:prstGeom>
        </p:spPr>
      </p:pic>
      <p:grpSp>
        <p:nvGrpSpPr>
          <p:cNvPr id="2" name="Group 15"/>
          <p:cNvGrpSpPr>
            <a:grpSpLocks/>
          </p:cNvGrpSpPr>
          <p:nvPr userDrawn="1"/>
        </p:nvGrpSpPr>
        <p:grpSpPr bwMode="auto">
          <a:xfrm>
            <a:off x="3419476" y="419101"/>
            <a:ext cx="6156325" cy="366713"/>
            <a:chOff x="1882" y="264"/>
            <a:chExt cx="3878" cy="231"/>
          </a:xfrm>
        </p:grpSpPr>
        <p:grpSp>
          <p:nvGrpSpPr>
            <p:cNvPr id="3" name="Group 14"/>
            <p:cNvGrpSpPr>
              <a:grpSpLocks/>
            </p:cNvGrpSpPr>
            <p:nvPr userDrawn="1"/>
          </p:nvGrpSpPr>
          <p:grpSpPr bwMode="auto">
            <a:xfrm>
              <a:off x="1882" y="264"/>
              <a:ext cx="3878" cy="231"/>
              <a:chOff x="1882" y="372"/>
              <a:chExt cx="3878" cy="231"/>
            </a:xfrm>
          </p:grpSpPr>
          <p:sp>
            <p:nvSpPr>
              <p:cNvPr id="9" name="Text Box 8"/>
              <p:cNvSpPr txBox="1">
                <a:spLocks noChangeArrowheads="1"/>
              </p:cNvSpPr>
              <p:nvPr userDrawn="1"/>
            </p:nvSpPr>
            <p:spPr bwMode="auto">
              <a:xfrm>
                <a:off x="1882" y="372"/>
                <a:ext cx="387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dirty="0"/>
                  <a:t>            </a:t>
                </a:r>
                <a:r>
                  <a:rPr lang="de-DE" baseline="0" dirty="0" smtClean="0"/>
                  <a:t> Einsatz der </a:t>
                </a:r>
                <a:r>
                  <a:rPr lang="de-DE" baseline="0" dirty="0" err="1" smtClean="0"/>
                  <a:t>HydroFlex</a:t>
                </a:r>
                <a:r>
                  <a:rPr lang="de-DE" dirty="0" smtClean="0"/>
                  <a:t> ®</a:t>
                </a:r>
                <a:r>
                  <a:rPr lang="de-DE" baseline="0" dirty="0" smtClean="0"/>
                  <a:t>-Elektrode in	     Q 12	  </a:t>
                </a:r>
                <a:endParaRPr lang="de-DE" dirty="0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 flipV="1">
                <a:off x="2338" y="573"/>
                <a:ext cx="2175" cy="30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de-DE" u="sng"/>
              </a:p>
            </p:txBody>
          </p:sp>
        </p:grpSp>
        <p:sp>
          <p:nvSpPr>
            <p:cNvPr id="7" name="Rectangle 13"/>
            <p:cNvSpPr>
              <a:spLocks noChangeArrowheads="1"/>
            </p:cNvSpPr>
            <p:nvPr userDrawn="1"/>
          </p:nvSpPr>
          <p:spPr bwMode="auto">
            <a:xfrm>
              <a:off x="4946" y="466"/>
              <a:ext cx="383" cy="29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de-DE"/>
            </a:p>
          </p:txBody>
        </p:sp>
      </p:grpSp>
      <p:sp>
        <p:nvSpPr>
          <p:cNvPr id="28" name="Textplatzhalter 27"/>
          <p:cNvSpPr>
            <a:spLocks noGrp="1"/>
          </p:cNvSpPr>
          <p:nvPr>
            <p:ph type="body" sz="quarter" idx="10"/>
          </p:nvPr>
        </p:nvSpPr>
        <p:spPr>
          <a:xfrm>
            <a:off x="1000125" y="1643053"/>
            <a:ext cx="6357938" cy="428625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Nu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>
            <a:grpSpLocks/>
          </p:cNvGrpSpPr>
          <p:nvPr userDrawn="1"/>
        </p:nvGrpSpPr>
        <p:grpSpPr bwMode="auto">
          <a:xfrm>
            <a:off x="3419475" y="-171450"/>
            <a:ext cx="6156325" cy="1619250"/>
            <a:chOff x="1882" y="-108"/>
            <a:chExt cx="3878" cy="1020"/>
          </a:xfrm>
        </p:grpSpPr>
        <p:grpSp>
          <p:nvGrpSpPr>
            <p:cNvPr id="7" name="Group 14"/>
            <p:cNvGrpSpPr>
              <a:grpSpLocks/>
            </p:cNvGrpSpPr>
            <p:nvPr userDrawn="1"/>
          </p:nvGrpSpPr>
          <p:grpSpPr bwMode="auto">
            <a:xfrm>
              <a:off x="1882" y="-108"/>
              <a:ext cx="3878" cy="1020"/>
              <a:chOff x="1882" y="0"/>
              <a:chExt cx="3878" cy="1020"/>
            </a:xfrm>
          </p:grpSpPr>
          <p:pic>
            <p:nvPicPr>
              <p:cNvPr id="9" name="Picture 12" descr="Logo_Fachreferent Kopie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41" y="0"/>
                <a:ext cx="1020" cy="1020"/>
              </a:xfrm>
              <a:prstGeom prst="rect">
                <a:avLst/>
              </a:prstGeom>
              <a:noFill/>
            </p:spPr>
          </p:pic>
          <p:sp>
            <p:nvSpPr>
              <p:cNvPr id="10" name="Text Box 8"/>
              <p:cNvSpPr txBox="1">
                <a:spLocks noChangeArrowheads="1"/>
              </p:cNvSpPr>
              <p:nvPr userDrawn="1"/>
            </p:nvSpPr>
            <p:spPr bwMode="auto">
              <a:xfrm>
                <a:off x="1882" y="300"/>
                <a:ext cx="387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dirty="0"/>
                  <a:t>                   </a:t>
                </a:r>
                <a:r>
                  <a:rPr lang="de-DE" dirty="0" smtClean="0"/>
                  <a:t>     Metalle</a:t>
                </a:r>
                <a:r>
                  <a:rPr lang="de-DE" baseline="0" dirty="0" smtClean="0"/>
                  <a:t> im Anfangsunterricht</a:t>
                </a:r>
                <a:r>
                  <a:rPr lang="de-DE" dirty="0" smtClean="0"/>
                  <a:t>                  </a:t>
                </a:r>
                <a:r>
                  <a:rPr lang="de-DE" dirty="0" err="1" smtClean="0"/>
                  <a:t>NuT</a:t>
                </a:r>
                <a:endParaRPr lang="de-DE" dirty="0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 flipV="1">
                <a:off x="2706" y="573"/>
                <a:ext cx="1807" cy="45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de-DE" u="sng"/>
              </a:p>
            </p:txBody>
          </p:sp>
        </p:grpSp>
        <p:sp>
          <p:nvSpPr>
            <p:cNvPr id="8" name="Rectangle 13"/>
            <p:cNvSpPr>
              <a:spLocks noChangeArrowheads="1"/>
            </p:cNvSpPr>
            <p:nvPr userDrawn="1"/>
          </p:nvSpPr>
          <p:spPr bwMode="auto">
            <a:xfrm>
              <a:off x="4946" y="460"/>
              <a:ext cx="383" cy="4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de-DE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05.10.2012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05.10.2012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05.10.2012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05.10.2012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05.10.2012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05.10.2012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05.10.2012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05.10.2012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C88D3-0DBF-42B3-A5F8-1C1630148E51}" type="datetimeFigureOut">
              <a:rPr lang="de-DE" smtClean="0"/>
              <a:pPr/>
              <a:t>05.10.2012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54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fachreferent-chemie.de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hreferent-chemie.d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571604" y="5429264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Ein Vortrag von Martin Schwab, Kitzingen</a:t>
            </a:r>
          </a:p>
          <a:p>
            <a:pPr algn="ctr"/>
            <a:r>
              <a:rPr lang="de-DE" dirty="0" err="1" smtClean="0"/>
              <a:t>Pelham</a:t>
            </a:r>
            <a:r>
              <a:rPr lang="de-DE" dirty="0" smtClean="0"/>
              <a:t>, </a:t>
            </a:r>
            <a:r>
              <a:rPr lang="de-DE" dirty="0" smtClean="0"/>
              <a:t>Oktober </a:t>
            </a:r>
            <a:r>
              <a:rPr lang="de-DE" dirty="0" smtClean="0"/>
              <a:t>2012</a:t>
            </a:r>
          </a:p>
          <a:p>
            <a:pPr algn="ctr"/>
            <a:r>
              <a:rPr lang="de-DE" dirty="0" smtClean="0">
                <a:hlinkClick r:id="rId2"/>
              </a:rPr>
              <a:t>www.fachreferent-chemie.de</a:t>
            </a:r>
            <a:endParaRPr lang="de-DE" dirty="0" smtClean="0"/>
          </a:p>
          <a:p>
            <a:pPr algn="ctr"/>
            <a:endParaRPr lang="de-DE" dirty="0" smtClean="0"/>
          </a:p>
        </p:txBody>
      </p:sp>
      <p:sp>
        <p:nvSpPr>
          <p:cNvPr id="7" name="Textplatzhalter 1"/>
          <p:cNvSpPr txBox="1">
            <a:spLocks/>
          </p:cNvSpPr>
          <p:nvPr/>
        </p:nvSpPr>
        <p:spPr>
          <a:xfrm>
            <a:off x="1071538" y="1643050"/>
            <a:ext cx="6357938" cy="78581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algn="ctr">
              <a:buNone/>
            </a:pPr>
            <a:r>
              <a:rPr lang="de-DE" sz="3200" b="1" dirty="0" smtClean="0"/>
              <a:t>Endlich eine </a:t>
            </a:r>
          </a:p>
          <a:p>
            <a:pPr algn="ctr">
              <a:buNone/>
            </a:pPr>
            <a:r>
              <a:rPr lang="de-DE" sz="3200" b="1" dirty="0" smtClean="0"/>
              <a:t>f</a:t>
            </a:r>
            <a:r>
              <a:rPr lang="de-DE" sz="3200" b="1" dirty="0" smtClean="0"/>
              <a:t>unktionierende Wasserstoffelektrode</a:t>
            </a:r>
            <a:endParaRPr lang="de-DE" sz="3200" b="1" dirty="0"/>
          </a:p>
        </p:txBody>
      </p:sp>
      <p:pic>
        <p:nvPicPr>
          <p:cNvPr id="22530" name="Picture 2" descr="http://gaskatel.org/pictures/hydroflex_p0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773538">
            <a:off x="3790653" y="2249459"/>
            <a:ext cx="919709" cy="4000528"/>
          </a:xfrm>
          <a:prstGeom prst="rect">
            <a:avLst/>
          </a:prstGeom>
          <a:noFill/>
        </p:spPr>
      </p:pic>
      <p:sp>
        <p:nvSpPr>
          <p:cNvPr id="6" name="Textfeld 5"/>
          <p:cNvSpPr txBox="1"/>
          <p:nvPr/>
        </p:nvSpPr>
        <p:spPr>
          <a:xfrm>
            <a:off x="4429124" y="4714884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HydroFlex</a:t>
            </a:r>
            <a:r>
              <a:rPr lang="de-DE" dirty="0" smtClean="0"/>
              <a:t>®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5" y="1643053"/>
            <a:ext cx="6357938" cy="85725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DE" sz="2700" dirty="0" smtClean="0"/>
              <a:t>Die </a:t>
            </a:r>
            <a:r>
              <a:rPr lang="de-DE" sz="2700" dirty="0" err="1" smtClean="0"/>
              <a:t>HydroFlex</a:t>
            </a:r>
            <a:r>
              <a:rPr lang="de-DE" sz="2700" dirty="0" smtClean="0"/>
              <a:t>-Elektrode war Teil einer Fortbildung zur Elektrochemie</a:t>
            </a:r>
            <a:endParaRPr lang="de-DE" sz="2700" dirty="0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543937"/>
            <a:ext cx="2859024" cy="431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hteck 9"/>
          <p:cNvSpPr/>
          <p:nvPr/>
        </p:nvSpPr>
        <p:spPr>
          <a:xfrm>
            <a:off x="3929058" y="292893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de-DE" i="1" dirty="0" smtClean="0"/>
              <a:t>„A ist der </a:t>
            </a:r>
            <a:r>
              <a:rPr lang="de-DE" i="1" dirty="0" err="1" smtClean="0"/>
              <a:t>Zinkring</a:t>
            </a:r>
            <a:r>
              <a:rPr lang="de-DE" i="1" dirty="0" smtClean="0"/>
              <a:t>. K ist eine mit einem </a:t>
            </a:r>
            <a:r>
              <a:rPr lang="de-DE" i="1" dirty="0" err="1" smtClean="0"/>
              <a:t>Bleistab</a:t>
            </a:r>
            <a:r>
              <a:rPr lang="de-DE" i="1" dirty="0" smtClean="0"/>
              <a:t> versehene Bleiplatte. Man füllt das Gefäß mit </a:t>
            </a:r>
            <a:r>
              <a:rPr lang="de-DE" i="1" dirty="0" smtClean="0"/>
              <a:t> 1 </a:t>
            </a:r>
            <a:r>
              <a:rPr lang="de-DE" i="1" dirty="0" smtClean="0"/>
              <a:t>l Wasser, in welchem ein wenig Zinkvitriol gelöst ist, und bringt auf die Bleiplatte etwa 100 g </a:t>
            </a:r>
            <a:r>
              <a:rPr lang="de-DE" i="1" dirty="0" err="1" smtClean="0"/>
              <a:t>Kupfervitriolkristalle</a:t>
            </a:r>
            <a:r>
              <a:rPr lang="de-DE" i="1" dirty="0" smtClean="0"/>
              <a:t>, die sich langsam lösen. Die Lösung erreicht jedoch wegen ihrer hohen Dichte den </a:t>
            </a:r>
            <a:r>
              <a:rPr lang="de-DE" i="1" dirty="0" err="1" smtClean="0"/>
              <a:t>Zinkring</a:t>
            </a:r>
            <a:r>
              <a:rPr lang="de-DE" i="1" dirty="0" smtClean="0"/>
              <a:t> nicht, falls die Kette ruhig steht.“ 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3929058" y="528638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de-DE" dirty="0" err="1" smtClean="0"/>
              <a:t>Rüdorf</a:t>
            </a:r>
            <a:r>
              <a:rPr lang="de-DE" dirty="0" smtClean="0"/>
              <a:t>, Fr., R. </a:t>
            </a:r>
            <a:r>
              <a:rPr lang="de-DE" dirty="0" err="1" smtClean="0"/>
              <a:t>Lüpke</a:t>
            </a:r>
            <a:r>
              <a:rPr lang="de-DE" dirty="0" smtClean="0"/>
              <a:t>: Grundriss der Chemie für den Unterricht an höheren Lehranstalten. 1. Teil . Verlag von H.W. Müller, 15. verbesserte Auflage., Berlin 1909, S. 354.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285852" y="2143116"/>
            <a:ext cx="6357938" cy="42862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dirty="0" smtClean="0"/>
              <a:t>Vielen Dank für Ihre Aufmerksamkeit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2786050" y="4214818"/>
            <a:ext cx="135732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Picture 2" descr="http://gaskatel.org/pictures/hydroflex_p0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773538">
            <a:off x="2887512" y="1892270"/>
            <a:ext cx="919709" cy="4000528"/>
          </a:xfrm>
          <a:prstGeom prst="rect">
            <a:avLst/>
          </a:prstGeom>
          <a:noFill/>
        </p:spPr>
      </p:pic>
      <p:sp>
        <p:nvSpPr>
          <p:cNvPr id="6" name="Textfeld 5"/>
          <p:cNvSpPr txBox="1"/>
          <p:nvPr/>
        </p:nvSpPr>
        <p:spPr>
          <a:xfrm>
            <a:off x="2071670" y="4572008"/>
            <a:ext cx="63264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</a:t>
            </a:r>
            <a:r>
              <a:rPr lang="de-DE" sz="2400" dirty="0" smtClean="0"/>
              <a:t> </a:t>
            </a:r>
            <a:r>
              <a:rPr lang="de-DE" sz="2400" dirty="0" smtClean="0">
                <a:hlinkClick r:id="rId3"/>
              </a:rPr>
              <a:t>www.fachreferent-chemie.de</a:t>
            </a:r>
            <a:endParaRPr lang="de-DE" sz="2400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6715147" cy="107156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sz="3500" dirty="0" smtClean="0"/>
              <a:t>Normalwasserstoffelektrode – </a:t>
            </a:r>
          </a:p>
          <a:p>
            <a:pPr>
              <a:buNone/>
            </a:pPr>
            <a:r>
              <a:rPr lang="de-DE" sz="3500" dirty="0" smtClean="0"/>
              <a:t>                Wasserstoff aus der Druckgasflasche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21508" name="Picture 4" descr="http://www.chemgapedia.de/vsengine/media/vsc/de/ch/4/cm/redox/bilder/stwz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786058"/>
            <a:ext cx="3914775" cy="2505076"/>
          </a:xfrm>
          <a:prstGeom prst="rect">
            <a:avLst/>
          </a:prstGeom>
          <a:noFill/>
        </p:spPr>
      </p:pic>
      <p:sp>
        <p:nvSpPr>
          <p:cNvPr id="10" name="Textfeld 9"/>
          <p:cNvSpPr txBox="1"/>
          <p:nvPr/>
        </p:nvSpPr>
        <p:spPr>
          <a:xfrm>
            <a:off x="2500298" y="5429264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Quelle: http://www.chemgapedia.de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715280" cy="4286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DE" sz="2700" dirty="0" smtClean="0"/>
              <a:t>Chemie in der Petrischale: </a:t>
            </a:r>
          </a:p>
          <a:p>
            <a:pPr>
              <a:buNone/>
            </a:pPr>
            <a:r>
              <a:rPr lang="de-DE" sz="2700" dirty="0" smtClean="0"/>
              <a:t>            Wasserstoff durch Elektrolyse</a:t>
            </a:r>
            <a:endParaRPr lang="de-DE" sz="2700" dirty="0"/>
          </a:p>
        </p:txBody>
      </p:sp>
      <p:sp>
        <p:nvSpPr>
          <p:cNvPr id="5" name="Textfeld 4"/>
          <p:cNvSpPr txBox="1"/>
          <p:nvPr/>
        </p:nvSpPr>
        <p:spPr>
          <a:xfrm>
            <a:off x="1785918" y="5774312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Quelle:  CHEMKON </a:t>
            </a:r>
            <a:r>
              <a:rPr lang="de-DE" b="1" dirty="0" smtClean="0"/>
              <a:t>5</a:t>
            </a:r>
            <a:r>
              <a:rPr lang="de-DE" dirty="0" smtClean="0"/>
              <a:t>/4 (1998)</a:t>
            </a:r>
            <a:endParaRPr lang="de-DE" b="1" dirty="0"/>
          </a:p>
        </p:txBody>
      </p:sp>
      <p:pic>
        <p:nvPicPr>
          <p:cNvPr id="9" name="Grafik 8" descr="img0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214686"/>
            <a:ext cx="3337560" cy="2462784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1928794" y="2786058"/>
            <a:ext cx="2458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Ruf, W. und </a:t>
            </a:r>
            <a:r>
              <a:rPr lang="de-DE" dirty="0" err="1" smtClean="0"/>
              <a:t>Full</a:t>
            </a:r>
            <a:r>
              <a:rPr lang="de-DE" dirty="0" smtClean="0"/>
              <a:t>, R. 1998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143775" cy="85725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dirty="0" err="1" smtClean="0"/>
              <a:t>HydroFlex</a:t>
            </a:r>
            <a:r>
              <a:rPr lang="de-DE" dirty="0" smtClean="0"/>
              <a:t>®-</a:t>
            </a:r>
            <a:r>
              <a:rPr lang="de-DE" dirty="0" smtClean="0"/>
              <a:t>Elektrode:</a:t>
            </a:r>
          </a:p>
          <a:p>
            <a:pPr>
              <a:buNone/>
            </a:pPr>
            <a:r>
              <a:rPr lang="de-DE" dirty="0" smtClean="0"/>
              <a:t> </a:t>
            </a:r>
            <a:r>
              <a:rPr lang="de-DE" dirty="0" smtClean="0"/>
              <a:t> </a:t>
            </a:r>
            <a:r>
              <a:rPr lang="de-DE" dirty="0" smtClean="0"/>
              <a:t>            I</a:t>
            </a:r>
            <a:r>
              <a:rPr lang="de-DE" dirty="0" smtClean="0"/>
              <a:t>nterne </a:t>
            </a:r>
            <a:r>
              <a:rPr lang="de-DE" dirty="0" smtClean="0"/>
              <a:t>Wasserstoffquelle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6143636" y="6000768"/>
            <a:ext cx="2465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Bildmaterial © </a:t>
            </a:r>
            <a:r>
              <a:rPr lang="de-DE" dirty="0" err="1" smtClean="0"/>
              <a:t>Gaskatel</a:t>
            </a:r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571744"/>
            <a:ext cx="4957096" cy="403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dirty="0" smtClean="0"/>
              <a:t>Aktivierung der Elektrode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4071934" y="6357958"/>
            <a:ext cx="2465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Bildmaterial © </a:t>
            </a:r>
            <a:r>
              <a:rPr lang="de-DE" dirty="0" err="1" smtClean="0"/>
              <a:t>Gaskatel</a:t>
            </a:r>
            <a:r>
              <a:rPr lang="de-DE" dirty="0" smtClean="0"/>
              <a:t> </a:t>
            </a:r>
            <a:endParaRPr lang="de-DE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1188000" y="2071678"/>
            <a:ext cx="5027074" cy="2089360"/>
            <a:chOff x="1188000" y="2071678"/>
            <a:chExt cx="5027074" cy="2089360"/>
          </a:xfrm>
        </p:grpSpPr>
        <p:grpSp>
          <p:nvGrpSpPr>
            <p:cNvPr id="8" name="Gruppieren 7"/>
            <p:cNvGrpSpPr/>
            <p:nvPr/>
          </p:nvGrpSpPr>
          <p:grpSpPr>
            <a:xfrm>
              <a:off x="1500166" y="2071678"/>
              <a:ext cx="4714908" cy="2043113"/>
              <a:chOff x="1500166" y="2071678"/>
              <a:chExt cx="4714908" cy="2043113"/>
            </a:xfrm>
          </p:grpSpPr>
          <p:pic>
            <p:nvPicPr>
              <p:cNvPr id="18434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500166" y="2143116"/>
                <a:ext cx="4676775" cy="1971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6" name="Rechteck 5"/>
              <p:cNvSpPr/>
              <p:nvPr/>
            </p:nvSpPr>
            <p:spPr>
              <a:xfrm>
                <a:off x="1500166" y="2071678"/>
                <a:ext cx="4714908" cy="7143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5" name="Rechteck 14"/>
            <p:cNvSpPr/>
            <p:nvPr/>
          </p:nvSpPr>
          <p:spPr>
            <a:xfrm>
              <a:off x="1188000" y="4089600"/>
              <a:ext cx="5000660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3000364" y="4214818"/>
            <a:ext cx="4857784" cy="2143140"/>
            <a:chOff x="3000364" y="4214818"/>
            <a:chExt cx="4857784" cy="2143140"/>
          </a:xfrm>
        </p:grpSpPr>
        <p:grpSp>
          <p:nvGrpSpPr>
            <p:cNvPr id="18" name="Gruppieren 17"/>
            <p:cNvGrpSpPr/>
            <p:nvPr/>
          </p:nvGrpSpPr>
          <p:grpSpPr>
            <a:xfrm>
              <a:off x="3000364" y="4214818"/>
              <a:ext cx="4857784" cy="2012871"/>
              <a:chOff x="3000364" y="4214818"/>
              <a:chExt cx="4857784" cy="2012871"/>
            </a:xfrm>
          </p:grpSpPr>
          <p:pic>
            <p:nvPicPr>
              <p:cNvPr id="18435" name="Picture 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000364" y="4286256"/>
                <a:ext cx="4714908" cy="1941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7" name="Rechteck 16"/>
              <p:cNvSpPr/>
              <p:nvPr/>
            </p:nvSpPr>
            <p:spPr>
              <a:xfrm>
                <a:off x="3000364" y="4214818"/>
                <a:ext cx="4857784" cy="7143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9" name="Rechteck 18"/>
            <p:cNvSpPr/>
            <p:nvPr/>
          </p:nvSpPr>
          <p:spPr>
            <a:xfrm>
              <a:off x="3000364" y="6215082"/>
              <a:ext cx="4786346" cy="1428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22" name="Gerade Verbindung mit Pfeil 21"/>
          <p:cNvCxnSpPr/>
          <p:nvPr/>
        </p:nvCxnSpPr>
        <p:spPr>
          <a:xfrm>
            <a:off x="6357950" y="3143248"/>
            <a:ext cx="1357322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6572264" y="27024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 Stunde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6357950" y="3214686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in Wasser stellen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dirty="0" err="1" smtClean="0"/>
              <a:t>Messanordnung</a:t>
            </a:r>
            <a:endParaRPr lang="de-DE" dirty="0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14554"/>
            <a:ext cx="7303770" cy="379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dirty="0" err="1" smtClean="0"/>
              <a:t>Messdiagramm</a:t>
            </a:r>
            <a:endParaRPr lang="de-DE" dirty="0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285992"/>
            <a:ext cx="5452110" cy="412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358089" cy="42862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dirty="0" smtClean="0"/>
              <a:t>Konzentrationsabhängigkeit des </a:t>
            </a:r>
            <a:r>
              <a:rPr lang="de-DE" dirty="0" err="1" smtClean="0"/>
              <a:t>Redoxpotentials</a:t>
            </a:r>
            <a:endParaRPr lang="de-DE" dirty="0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214554"/>
            <a:ext cx="6260306" cy="3976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dirty="0" smtClean="0"/>
              <a:t>Bezugsquelle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1000100" y="235743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smtClean="0"/>
              <a:t>Die </a:t>
            </a:r>
            <a:r>
              <a:rPr lang="de-DE" dirty="0" err="1" smtClean="0"/>
              <a:t>HydroFlex</a:t>
            </a:r>
            <a:r>
              <a:rPr lang="de-DE" dirty="0" smtClean="0"/>
              <a:t>®- Elektrode erhält man bei der </a:t>
            </a:r>
            <a:r>
              <a:rPr lang="de-DE" dirty="0" err="1" smtClean="0"/>
              <a:t>Gaskatel</a:t>
            </a:r>
            <a:r>
              <a:rPr lang="de-DE" dirty="0" smtClean="0"/>
              <a:t> GmbH Holländische Straße 195 Gebäude M 11, </a:t>
            </a:r>
          </a:p>
          <a:p>
            <a:r>
              <a:rPr lang="de-DE" dirty="0" smtClean="0"/>
              <a:t>D - 34127 Kassel, Tel.: +49 (0)561 / 5 91 90, www.gaskatel.de. 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000100" y="4143380"/>
            <a:ext cx="5000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Eine </a:t>
            </a:r>
            <a:r>
              <a:rPr lang="de-DE" dirty="0" err="1" smtClean="0"/>
              <a:t>HydroFlex</a:t>
            </a:r>
            <a:r>
              <a:rPr lang="de-DE" dirty="0" smtClean="0"/>
              <a:t>®-Elektrode kostet 159,00 € , eine Ersatz-</a:t>
            </a:r>
            <a:r>
              <a:rPr lang="de-DE" dirty="0" err="1" smtClean="0"/>
              <a:t>Cartrige</a:t>
            </a:r>
            <a:r>
              <a:rPr lang="de-DE" dirty="0" smtClean="0"/>
              <a:t> 13,20 € (jeweils plus MwSt.). Es gibt einen Online-Shop unter </a:t>
            </a:r>
            <a:r>
              <a:rPr lang="de-DE" dirty="0" err="1" smtClean="0"/>
              <a:t>www</a:t>
            </a:r>
            <a:r>
              <a:rPr lang="de-DE" dirty="0" smtClean="0"/>
              <a:t>. shop.gaskatel.de.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265</Words>
  <Application>Microsoft Office PowerPoint</Application>
  <PresentationFormat>Bildschirmpräsentation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Benutzerdefiniertes 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Martin Schwab</dc:creator>
  <cp:lastModifiedBy>Benutzer1</cp:lastModifiedBy>
  <cp:revision>133</cp:revision>
  <dcterms:created xsi:type="dcterms:W3CDTF">2011-04-12T19:23:47Z</dcterms:created>
  <dcterms:modified xsi:type="dcterms:W3CDTF">2012-10-05T07:17:16Z</dcterms:modified>
</cp:coreProperties>
</file>