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74" r:id="rId6"/>
    <p:sldId id="275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6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6" autoAdjust="0"/>
    <p:restoredTop sz="94660"/>
  </p:normalViewPr>
  <p:slideViewPr>
    <p:cSldViewPr>
      <p:cViewPr>
        <p:scale>
          <a:sx n="85" d="100"/>
          <a:sy n="85" d="100"/>
        </p:scale>
        <p:origin x="-6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9129-F761-48A8-BCC5-73273FCD0190}" type="datetimeFigureOut">
              <a:rPr lang="de-DE" smtClean="0"/>
              <a:pPr/>
              <a:t>22.10.2016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cschwab@web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Aktivierungsenergie</a:t>
            </a:r>
            <a:endParaRPr lang="de-DE" dirty="0"/>
          </a:p>
        </p:txBody>
      </p:sp>
      <p:pic>
        <p:nvPicPr>
          <p:cNvPr id="7170" name="Picture 2" descr="http://static.cosmiq.de/data/de/289/e8/289e816f3bcf74a4e607f58d7c6afc8c_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256584" cy="3352534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267744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http://static.cosmiq.de/data/de/289/e8/289e816f3bcf74a4e607f58d7c6afc8c_1_orig.jpg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716016" y="4725144"/>
            <a:ext cx="144016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580112" y="4437112"/>
            <a:ext cx="309634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Aktivierung durch Wärme</a:t>
            </a:r>
            <a:br>
              <a:rPr lang="de-DE" dirty="0" smtClean="0"/>
            </a:br>
            <a:r>
              <a:rPr lang="de-DE" sz="3600" dirty="0" smtClean="0"/>
              <a:t>Zinkpulver ist nicht gleich Zinkpulver</a:t>
            </a:r>
            <a:br>
              <a:rPr lang="de-DE" sz="3600" dirty="0" smtClean="0"/>
            </a:b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79512" y="1340768"/>
            <a:ext cx="8892479" cy="5109091"/>
            <a:chOff x="179512" y="1700808"/>
            <a:chExt cx="8892479" cy="5109091"/>
          </a:xfrm>
        </p:grpSpPr>
        <p:sp>
          <p:nvSpPr>
            <p:cNvPr id="4" name="Rechteck 3"/>
            <p:cNvSpPr/>
            <p:nvPr/>
          </p:nvSpPr>
          <p:spPr>
            <a:xfrm>
              <a:off x="4644008" y="1700808"/>
              <a:ext cx="4427983" cy="5109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 smtClean="0"/>
                <a:t>Zink, Pulver, nicht stabilisiert</a:t>
              </a:r>
            </a:p>
            <a:p>
              <a:endParaRPr lang="de-DE" dirty="0" smtClean="0"/>
            </a:p>
            <a:p>
              <a:r>
                <a:rPr lang="de-DE" dirty="0" smtClean="0"/>
                <a:t>GEFAHR </a:t>
              </a:r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/>
            </a:p>
            <a:p>
              <a:endParaRPr lang="de-DE" dirty="0" smtClean="0"/>
            </a:p>
            <a:p>
              <a:endParaRPr lang="de-DE" dirty="0" smtClean="0"/>
            </a:p>
            <a:p>
              <a:r>
                <a:rPr lang="de-DE" dirty="0" smtClean="0"/>
                <a:t>H260 H250 H410             </a:t>
              </a:r>
            </a:p>
            <a:p>
              <a:r>
                <a:rPr lang="de-DE" dirty="0" smtClean="0"/>
                <a:t>In Berührung mit Wasser entstehen </a:t>
              </a:r>
              <a:r>
                <a:rPr lang="de-DE" dirty="0" err="1" smtClean="0"/>
                <a:t>ent-zündbare</a:t>
              </a:r>
              <a:r>
                <a:rPr lang="de-DE" dirty="0" smtClean="0"/>
                <a:t> Gase, die sich spontan entzünden können. Entzündet sich in Berührung mit </a:t>
              </a:r>
            </a:p>
            <a:p>
              <a:r>
                <a:rPr lang="de-DE" dirty="0" smtClean="0"/>
                <a:t>Luft von selbst. Sehr giftig für Wasser-</a:t>
              </a:r>
              <a:r>
                <a:rPr lang="de-DE" dirty="0" err="1" smtClean="0"/>
                <a:t>organismen</a:t>
              </a:r>
              <a:r>
                <a:rPr lang="de-DE" dirty="0" smtClean="0"/>
                <a:t> mit langfristiger Wirkung.             </a:t>
              </a:r>
            </a:p>
            <a:p>
              <a:endParaRPr lang="de-DE" dirty="0" smtClean="0"/>
            </a:p>
            <a:p>
              <a:r>
                <a:rPr lang="de-DE" dirty="0" smtClean="0"/>
                <a:t>Entsorgung: Gefäß 4: Anorganische Abfälle (sauer und alkalisch) mit Schwermetallen. </a:t>
              </a:r>
            </a:p>
            <a:p>
              <a:r>
                <a:rPr lang="de-DE" dirty="0" smtClean="0"/>
                <a:t>Auf alkalischen pH-Wert achten.</a:t>
              </a:r>
              <a:endParaRPr lang="de-DE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179512" y="1700808"/>
              <a:ext cx="4572000" cy="51090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2000" b="1" dirty="0" smtClean="0"/>
                <a:t>Zink, </a:t>
              </a:r>
              <a:r>
                <a:rPr lang="de-DE" sz="2000" b="1" dirty="0" err="1" smtClean="0"/>
                <a:t>phlegmatisiert</a:t>
              </a:r>
              <a:r>
                <a:rPr lang="de-DE" sz="2000" b="1" dirty="0" smtClean="0"/>
                <a:t>, Pulver</a:t>
              </a:r>
            </a:p>
            <a:p>
              <a:endParaRPr lang="de-DE" dirty="0" smtClean="0"/>
            </a:p>
            <a:p>
              <a:r>
                <a:rPr lang="de-DE" dirty="0" smtClean="0"/>
                <a:t>ACHTUNG </a:t>
              </a:r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/>
            </a:p>
            <a:p>
              <a:r>
                <a:rPr lang="de-DE" dirty="0" smtClean="0"/>
                <a:t>H410               </a:t>
              </a:r>
            </a:p>
            <a:p>
              <a:r>
                <a:rPr lang="de-DE" dirty="0" smtClean="0"/>
                <a:t>Sehr giftig für Wasserorganismen mit langfristiger Wirkung. </a:t>
              </a:r>
              <a:endParaRPr lang="de-DE" dirty="0"/>
            </a:p>
            <a:p>
              <a:endParaRPr lang="de-DE" dirty="0" smtClean="0"/>
            </a:p>
            <a:p>
              <a:endParaRPr lang="de-DE" dirty="0"/>
            </a:p>
            <a:p>
              <a:endParaRPr lang="de-DE" dirty="0" smtClean="0"/>
            </a:p>
            <a:p>
              <a:endParaRPr lang="de-DE" dirty="0" smtClean="0"/>
            </a:p>
            <a:p>
              <a:r>
                <a:rPr lang="de-DE" dirty="0" smtClean="0"/>
                <a:t>Entsorgung: Feste Stoffe können zum Rest-</a:t>
              </a:r>
              <a:r>
                <a:rPr lang="de-DE" dirty="0" err="1" smtClean="0"/>
                <a:t>müll</a:t>
              </a:r>
              <a:r>
                <a:rPr lang="de-DE" dirty="0" smtClean="0"/>
                <a:t>, in Wasser gelöste Stoffe können mit viel Wasser in den Abfluss gegeben werden.</a:t>
              </a:r>
              <a:endParaRPr lang="de-DE" dirty="0"/>
            </a:p>
          </p:txBody>
        </p:sp>
        <p:pic>
          <p:nvPicPr>
            <p:cNvPr id="21506" name="Picture 2" descr="https://upload.wikimedia.org/wikipedia/commons/thumb/b/b9/GHS-pictogram-pollu.svg/724px-GHS-pictogram-pollu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708920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7" name="Picture 2" descr="https://upload.wikimedia.org/wikipedia/commons/thumb/b/b9/GHS-pictogram-pollu.svg/724px-GHS-pictogram-pollu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2780928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21510" name="Picture 6" descr="http://cdn-6.seton.de/ProduktImages/400px/10/05/DMNE_5099__100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2780928"/>
              <a:ext cx="1224136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Wärme</a:t>
            </a:r>
            <a:br>
              <a:rPr lang="de-DE" dirty="0" smtClean="0"/>
            </a:br>
            <a:r>
              <a:rPr lang="de-DE" sz="3600" dirty="0" err="1" smtClean="0"/>
              <a:t>Ebay</a:t>
            </a:r>
            <a:r>
              <a:rPr lang="de-DE" sz="3600" dirty="0" smtClean="0"/>
              <a:t>:</a:t>
            </a:r>
            <a:r>
              <a:rPr lang="de-DE" dirty="0" smtClean="0"/>
              <a:t> </a:t>
            </a:r>
            <a:r>
              <a:rPr lang="de-DE" sz="3600" dirty="0" smtClean="0"/>
              <a:t>100 g 2,79 Euro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395993" cy="34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877272"/>
            <a:ext cx="762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Nur für den Versuch: Zink und Schwefel zu verwenden, sonst zu reaktiv!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Licht</a:t>
            </a:r>
            <a:br>
              <a:rPr lang="de-DE" dirty="0" smtClean="0"/>
            </a:br>
            <a:r>
              <a:rPr lang="de-DE" sz="3600" dirty="0" smtClean="0"/>
              <a:t>Chlor-Knallgasreaktion</a:t>
            </a:r>
            <a:endParaRPr lang="de-DE" dirty="0"/>
          </a:p>
        </p:txBody>
      </p:sp>
      <p:pic>
        <p:nvPicPr>
          <p:cNvPr id="24580" name="Picture 4" descr="https://lp.uni-goettingen.de/get/image/2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5616624" cy="4058011"/>
          </a:xfrm>
          <a:prstGeom prst="rect">
            <a:avLst/>
          </a:prstGeom>
          <a:noFill/>
        </p:spPr>
      </p:pic>
      <p:pic>
        <p:nvPicPr>
          <p:cNvPr id="24582" name="Picture 6" descr="http://i.ebayimg.com/images/g/Q94AAOxymspSFi7G/s-l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153128" cy="225271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1714480" y="6072206"/>
            <a:ext cx="4210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https://lp.uni-goettingen.de/get/text/1951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Licht</a:t>
            </a:r>
            <a:br>
              <a:rPr lang="de-DE" dirty="0" smtClean="0"/>
            </a:br>
            <a:r>
              <a:rPr lang="de-DE" sz="3600" dirty="0" smtClean="0"/>
              <a:t>Herstellung vom reinem Chlorgas</a:t>
            </a:r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2132856"/>
            <a:ext cx="48196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lp.uni-goettingen.de/get/image/2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771900" cy="381000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179512" y="5805264"/>
            <a:ext cx="441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https://lp.uni-goettingen.de/get/image/2717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43042" y="1500174"/>
            <a:ext cx="60007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3200" dirty="0" smtClean="0"/>
          </a:p>
          <a:p>
            <a:pPr algn="ctr"/>
            <a:r>
              <a:rPr lang="de-DE" sz="5400" dirty="0" smtClean="0"/>
              <a:t>Noch Fragen?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3200" dirty="0" err="1" smtClean="0"/>
              <a:t>StD</a:t>
            </a:r>
            <a:r>
              <a:rPr lang="de-DE" sz="3200" dirty="0" smtClean="0"/>
              <a:t> </a:t>
            </a:r>
            <a:r>
              <a:rPr lang="de-DE" sz="3200" dirty="0" smtClean="0"/>
              <a:t>Martin Schwab</a:t>
            </a:r>
          </a:p>
          <a:p>
            <a:pPr algn="ctr"/>
            <a:r>
              <a:rPr lang="de-DE" sz="3200" dirty="0" smtClean="0"/>
              <a:t>Fachreferent für Chemie</a:t>
            </a:r>
          </a:p>
          <a:p>
            <a:pPr algn="ctr"/>
            <a:r>
              <a:rPr lang="de-DE" sz="3200" dirty="0" smtClean="0"/>
              <a:t>MB-DienststelleUnterfranken</a:t>
            </a:r>
            <a:endParaRPr lang="de-DE" sz="3200" dirty="0" smtClean="0"/>
          </a:p>
          <a:p>
            <a:pPr algn="ctr"/>
            <a:r>
              <a:rPr lang="de-DE" sz="3200" dirty="0" smtClean="0">
                <a:hlinkClick r:id="rId2"/>
              </a:rPr>
              <a:t>bcschwab@web.de</a:t>
            </a:r>
            <a:endParaRPr lang="de-DE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Reibung</a:t>
            </a:r>
            <a:br>
              <a:rPr lang="de-DE" dirty="0" smtClean="0"/>
            </a:br>
            <a:r>
              <a:rPr lang="de-DE" sz="3600" dirty="0" smtClean="0"/>
              <a:t>Streichhölzer</a:t>
            </a:r>
            <a:endParaRPr lang="de-DE" dirty="0"/>
          </a:p>
        </p:txBody>
      </p:sp>
      <p:pic>
        <p:nvPicPr>
          <p:cNvPr id="8194" name="Picture 2" descr="https://upload.wikimedia.org/wikipedia/commons/thumb/d/d9/Welthoelzer_DZMG.jpg/1024px-Welthoelzer_DZ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4392488" cy="335442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436096" y="1556792"/>
            <a:ext cx="242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Kopf: KClO</a:t>
            </a:r>
            <a:r>
              <a:rPr lang="de-DE" sz="3200" baseline="-25000" dirty="0" smtClean="0"/>
              <a:t>3</a:t>
            </a:r>
            <a:r>
              <a:rPr lang="de-DE" sz="3200" dirty="0" smtClean="0"/>
              <a:t>/S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80112" y="2852936"/>
            <a:ext cx="284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Reibfläche: P</a:t>
            </a:r>
            <a:r>
              <a:rPr lang="de-DE" sz="3200" baseline="-25000" dirty="0" smtClean="0"/>
              <a:t>(rot)</a:t>
            </a:r>
            <a:endParaRPr lang="de-DE" sz="3200" dirty="0"/>
          </a:p>
        </p:txBody>
      </p:sp>
      <p:sp>
        <p:nvSpPr>
          <p:cNvPr id="8" name="Rechteck 7"/>
          <p:cNvSpPr/>
          <p:nvPr/>
        </p:nvSpPr>
        <p:spPr>
          <a:xfrm>
            <a:off x="5436096" y="3573016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Benutzer:Niemayer</a:t>
            </a:r>
            <a:r>
              <a:rPr lang="de-DE" dirty="0" smtClean="0"/>
              <a:t> - German </a:t>
            </a:r>
            <a:r>
              <a:rPr lang="de-DE" dirty="0" err="1" smtClean="0"/>
              <a:t>Wikipedia</a:t>
            </a:r>
            <a:r>
              <a:rPr lang="de-DE" dirty="0" smtClean="0"/>
              <a:t>, CC BY-SA 3.0, https://commons.wikimedia.org/w/index.php?curid=542059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600" y="515719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KClO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</a:t>
            </a:r>
            <a:r>
              <a:rPr lang="de-DE" sz="2800" dirty="0"/>
              <a:t>+ P</a:t>
            </a:r>
            <a:r>
              <a:rPr lang="de-DE" sz="2800" baseline="-25000" dirty="0"/>
              <a:t>(rot)</a:t>
            </a:r>
            <a:r>
              <a:rPr lang="de-DE" sz="2800" dirty="0"/>
              <a:t> ———&gt; </a:t>
            </a:r>
            <a:r>
              <a:rPr lang="de-DE" sz="2800" dirty="0" err="1" smtClean="0"/>
              <a:t>KCl</a:t>
            </a:r>
            <a:r>
              <a:rPr lang="de-DE" sz="2800" dirty="0" smtClean="0"/>
              <a:t> </a:t>
            </a:r>
            <a:r>
              <a:rPr lang="de-DE" sz="2800" dirty="0"/>
              <a:t>+ P-Oxide + Energie</a:t>
            </a:r>
          </a:p>
        </p:txBody>
      </p:sp>
      <p:sp>
        <p:nvSpPr>
          <p:cNvPr id="11" name="Rechteck 10"/>
          <p:cNvSpPr/>
          <p:nvPr/>
        </p:nvSpPr>
        <p:spPr>
          <a:xfrm>
            <a:off x="971600" y="5877272"/>
            <a:ext cx="6642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KClO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+ S       ———&gt; </a:t>
            </a:r>
            <a:r>
              <a:rPr lang="de-DE" sz="2800" dirty="0" err="1" smtClean="0"/>
              <a:t>KCl</a:t>
            </a:r>
            <a:r>
              <a:rPr lang="de-DE" sz="2800" dirty="0" smtClean="0"/>
              <a:t> + S-Oxide + Energie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Schlag</a:t>
            </a:r>
            <a:br>
              <a:rPr lang="de-DE" dirty="0" smtClean="0"/>
            </a:br>
            <a:r>
              <a:rPr lang="de-DE" sz="3600" dirty="0" smtClean="0"/>
              <a:t>Amorces (Zündplättchen)</a:t>
            </a:r>
            <a:endParaRPr lang="de-DE" dirty="0"/>
          </a:p>
        </p:txBody>
      </p:sp>
      <p:pic>
        <p:nvPicPr>
          <p:cNvPr id="1026" name="Picture 2" descr="http://schnellepostmaus.de/media/images/popup/41zJ-ivMh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810000" cy="1190625"/>
          </a:xfrm>
          <a:prstGeom prst="rect">
            <a:avLst/>
          </a:prstGeom>
          <a:noFill/>
        </p:spPr>
      </p:pic>
      <p:pic>
        <p:nvPicPr>
          <p:cNvPr id="1028" name="Picture 4" descr="https://lh3.googleusercontent.com/-uP-zUaAL5Zk/VGC_pd8rCeI/AAAAAAABLys/Bi5GUZLIq6w/w506-h338/10329283_656864084362894_195552158736895403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19862" cy="2685206"/>
          </a:xfrm>
          <a:prstGeom prst="rect">
            <a:avLst/>
          </a:prstGeom>
          <a:noFill/>
        </p:spPr>
      </p:pic>
      <p:pic>
        <p:nvPicPr>
          <p:cNvPr id="1030" name="Picture 6" descr="https://images-na.ssl-images-amazon.com/images/I/712JRqXR2qL._SL130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2880320" cy="285375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755576" y="5229200"/>
            <a:ext cx="5909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Reaktion von Kaliumchlorat und Phosphor, rot</a:t>
            </a:r>
          </a:p>
          <a:p>
            <a:pPr algn="ctr"/>
            <a:r>
              <a:rPr lang="de-DE" sz="2400" dirty="0" smtClean="0"/>
              <a:t>Etwa 5 mg Reaktionsgemisch pro Ansatz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827584" y="6237312"/>
            <a:ext cx="4300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10 KClO</a:t>
            </a:r>
            <a:r>
              <a:rPr lang="de-DE" sz="2400" baseline="-25000" dirty="0" smtClean="0"/>
              <a:t>3</a:t>
            </a:r>
            <a:r>
              <a:rPr lang="pt-BR" sz="2400" dirty="0" smtClean="0"/>
              <a:t> + 3 P</a:t>
            </a:r>
            <a:r>
              <a:rPr lang="de-DE" sz="2400" baseline="-25000" dirty="0" smtClean="0"/>
              <a:t>4</a:t>
            </a:r>
            <a:r>
              <a:rPr lang="pt-BR" sz="2400" dirty="0" smtClean="0"/>
              <a:t> → 10 KCl + 6 P</a:t>
            </a:r>
            <a:r>
              <a:rPr lang="de-DE" sz="2400" baseline="-25000" dirty="0"/>
              <a:t>2</a:t>
            </a:r>
            <a:r>
              <a:rPr lang="pt-BR" sz="2400" dirty="0" smtClean="0"/>
              <a:t>O</a:t>
            </a:r>
            <a:r>
              <a:rPr lang="de-DE" sz="2400" baseline="-25000" dirty="0" smtClean="0"/>
              <a:t>5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Aktiverung</a:t>
            </a:r>
            <a:r>
              <a:rPr lang="de-DE" dirty="0" smtClean="0"/>
              <a:t> durch Schlag</a:t>
            </a:r>
            <a:br>
              <a:rPr lang="de-DE" dirty="0" smtClean="0"/>
            </a:br>
            <a:r>
              <a:rPr lang="de-DE" sz="3600" dirty="0" err="1" smtClean="0"/>
              <a:t>Schulversuch:Chloratmischung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dirty="0"/>
          </a:p>
        </p:txBody>
      </p:sp>
      <p:pic>
        <p:nvPicPr>
          <p:cNvPr id="6146" name="Picture 2" descr="https://i.ytimg.com/vi/ps5Zengz1W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375374" cy="3023648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123728" y="450912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https://www.youtube.com/watch?v=ps5Zengz1Wg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31332" y="5517232"/>
            <a:ext cx="2772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Live gegen Konserve</a:t>
            </a:r>
          </a:p>
          <a:p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87016" y="5931277"/>
            <a:ext cx="846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Wirkung schon mit kleiner Menge -  Wirkung nur durch große Menge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195736" y="5013176"/>
            <a:ext cx="4712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Schulversuch gegen Galileo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Showchemie</a:t>
            </a:r>
            <a:br>
              <a:rPr lang="de-DE" dirty="0" smtClean="0"/>
            </a:br>
            <a:r>
              <a:rPr lang="de-DE" sz="3600" dirty="0" smtClean="0"/>
              <a:t>Countdown steuert Elektromagnet</a:t>
            </a:r>
            <a:endParaRPr lang="de-D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64536" cy="47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491880" y="1556792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Myriad Pro" pitchFamily="34" charset="0"/>
              </a:rPr>
              <a:t>Spannungsquelle</a:t>
            </a:r>
          </a:p>
          <a:p>
            <a:pPr algn="ctr"/>
            <a:r>
              <a:rPr lang="de-DE" sz="1400" dirty="0" smtClean="0">
                <a:latin typeface="Myriad Pro" pitchFamily="34" charset="0"/>
              </a:rPr>
              <a:t>Sensor CASSY</a:t>
            </a:r>
            <a:endParaRPr lang="de-DE" sz="14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Showchemie</a:t>
            </a:r>
            <a:br>
              <a:rPr lang="de-DE" dirty="0" smtClean="0"/>
            </a:br>
            <a:r>
              <a:rPr lang="de-DE" sz="3600" dirty="0" smtClean="0"/>
              <a:t>CASSY Lab 2 – Das Multitalent</a:t>
            </a:r>
            <a:endParaRPr lang="de-DE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789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http://www.klingereducational.com/images/Leybold%20Chemistry/524013%20(Copy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922" y="1844824"/>
            <a:ext cx="295007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Dr. Wolfgang Seidel, Sprengmeister, und die Zündmaschine, mit der bei Bad Klosterlausnitz zwei Fliegerbomben elektrisch gesprengt wurden. Foto: Jens He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4886325" cy="48863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Elektrische Energie</a:t>
            </a:r>
            <a:br>
              <a:rPr lang="de-DE" dirty="0" smtClean="0"/>
            </a:br>
            <a:r>
              <a:rPr lang="de-DE" sz="3600" dirty="0" smtClean="0"/>
              <a:t>Glühdraht - Brückenzünder</a:t>
            </a:r>
            <a:endParaRPr lang="de-DE" dirty="0"/>
          </a:p>
        </p:txBody>
      </p:sp>
      <p:sp>
        <p:nvSpPr>
          <p:cNvPr id="18434" name="AutoShape 2" descr="Bildergebnis für blasting machine co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36" name="AutoShape 4" descr="Bildergebnis für blasting machine co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38" name="AutoShape 6" descr="Bildergebnis für blasting machine co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8440" name="Picture 8" descr="http://static.tvtropes.org/pmwiki/pub/images/ca6edbbd3c6d674762db996b3ab3d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333750" cy="250507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067944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Dr. Wolfgang Seidel, Sprengmeister, und die Zündmaschine, mit der bei Bad Klosterlausnitz zwei Fliegerbomben elektrisch gesprengt wurden. Foto: Jens Henning</a:t>
            </a:r>
          </a:p>
        </p:txBody>
      </p:sp>
      <p:sp>
        <p:nvSpPr>
          <p:cNvPr id="10" name="Rechteck 9"/>
          <p:cNvSpPr/>
          <p:nvPr/>
        </p:nvSpPr>
        <p:spPr>
          <a:xfrm>
            <a:off x="3995936" y="1916832"/>
            <a:ext cx="387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Thüringer Allgemeine Zeitung</a:t>
            </a:r>
          </a:p>
          <a:p>
            <a:r>
              <a:rPr lang="de-DE" sz="2400" dirty="0" smtClean="0"/>
              <a:t>24.11.2009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3568" y="4221088"/>
            <a:ext cx="269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Schule:</a:t>
            </a:r>
          </a:p>
          <a:p>
            <a:r>
              <a:rPr lang="de-DE" sz="2400" dirty="0" smtClean="0"/>
              <a:t>Brückenzünder statt</a:t>
            </a:r>
          </a:p>
          <a:p>
            <a:r>
              <a:rPr lang="de-DE" sz="2400" dirty="0" smtClean="0"/>
              <a:t>Sprengkapsel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Aktivierung durch elektrische Energie</a:t>
            </a:r>
            <a:br>
              <a:rPr lang="de-DE" dirty="0" smtClean="0"/>
            </a:br>
            <a:r>
              <a:rPr lang="de-DE" sz="3600" dirty="0" smtClean="0"/>
              <a:t>Schulversuch: Knallgasrakete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482" name="Picture 2" descr="http://www.fachreferent-chemie.de/wp-content/uploads/Knallgasrakete_Outdoorversion_Kop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17151"/>
            <a:ext cx="6003032" cy="4292169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22340"/>
            <a:ext cx="4451680" cy="46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Wärme</a:t>
            </a:r>
            <a:br>
              <a:rPr lang="de-DE" dirty="0" smtClean="0"/>
            </a:br>
            <a:r>
              <a:rPr lang="de-DE" sz="3600" dirty="0" smtClean="0"/>
              <a:t>Ein Schulversuch funktioniert nicht mehr</a:t>
            </a:r>
            <a:endParaRPr lang="de-DE" dirty="0"/>
          </a:p>
        </p:txBody>
      </p:sp>
      <p:pic>
        <p:nvPicPr>
          <p:cNvPr id="3" name="Grafik 2" descr="img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14488"/>
            <a:ext cx="5378430" cy="40005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0034" y="5657671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Bildquelle</a:t>
            </a:r>
            <a:r>
              <a:rPr lang="de-DE" dirty="0" smtClean="0"/>
              <a:t>:</a:t>
            </a:r>
          </a:p>
          <a:p>
            <a:pPr algn="ctr"/>
            <a:r>
              <a:rPr lang="de-DE" dirty="0" smtClean="0"/>
              <a:t> </a:t>
            </a:r>
            <a:r>
              <a:rPr lang="de-DE" dirty="0" smtClean="0"/>
              <a:t>Grunwald B. , K-H. Scharf: Elemente Chemie, Unterrichtswerk für Gymnasien, </a:t>
            </a:r>
            <a:r>
              <a:rPr lang="de-DE" dirty="0" smtClean="0"/>
              <a:t>Ausgabe Bayern</a:t>
            </a:r>
            <a:r>
              <a:rPr lang="de-DE" dirty="0" smtClean="0"/>
              <a:t>, 9. Klasse . Klett, 1992, S. 34.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Bildschirmpräsentation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Aktivierungsenergie</vt:lpstr>
      <vt:lpstr>Aktivierung durch Reibung Streichhölzer</vt:lpstr>
      <vt:lpstr>Aktivierung durch Schlag Amorces (Zündplättchen)</vt:lpstr>
      <vt:lpstr> Aktiverung durch Schlag Schulversuch:Chloratmischung </vt:lpstr>
      <vt:lpstr>Showchemie Countdown steuert Elektromagnet</vt:lpstr>
      <vt:lpstr>Showchemie CASSY Lab 2 – Das Multitalent</vt:lpstr>
      <vt:lpstr>Aktivierung durch Elektrische Energie Glühdraht - Brückenzünder</vt:lpstr>
      <vt:lpstr> Aktivierung durch elektrische Energie Schulversuch: Knallgasrakete </vt:lpstr>
      <vt:lpstr>Aktivierung durch Wärme Ein Schulversuch funktioniert nicht mehr</vt:lpstr>
      <vt:lpstr> Aktivierung durch Wärme Zinkpulver ist nicht gleich Zinkpulver </vt:lpstr>
      <vt:lpstr>Aktivierung durch Wärme Ebay: 100 g 2,79 Euro</vt:lpstr>
      <vt:lpstr>Aktivierung durch Licht Chlor-Knallgasreaktion</vt:lpstr>
      <vt:lpstr>Aktivierung durch Licht Herstellung vom reinem Chlorgas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Lenovo</dc:creator>
  <cp:lastModifiedBy>Test</cp:lastModifiedBy>
  <cp:revision>9</cp:revision>
  <dcterms:created xsi:type="dcterms:W3CDTF">2016-10-15T15:09:25Z</dcterms:created>
  <dcterms:modified xsi:type="dcterms:W3CDTF">2016-10-22T11:36:04Z</dcterms:modified>
</cp:coreProperties>
</file>