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7" r:id="rId2"/>
    <p:sldId id="268" r:id="rId3"/>
    <p:sldId id="276" r:id="rId4"/>
    <p:sldId id="269" r:id="rId5"/>
    <p:sldId id="270" r:id="rId6"/>
    <p:sldId id="272" r:id="rId7"/>
    <p:sldId id="271" r:id="rId8"/>
    <p:sldId id="284" r:id="rId9"/>
    <p:sldId id="273" r:id="rId10"/>
    <p:sldId id="274" r:id="rId11"/>
    <p:sldId id="275" r:id="rId12"/>
    <p:sldId id="277" r:id="rId13"/>
    <p:sldId id="278" r:id="rId14"/>
    <p:sldId id="279" r:id="rId15"/>
    <p:sldId id="281" r:id="rId16"/>
    <p:sldId id="282" r:id="rId17"/>
    <p:sldId id="280" r:id="rId18"/>
    <p:sldId id="283" r:id="rId1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656" y="-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B612D-3E01-46E5-8A75-050420B7DEE4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27974-6D8D-4BC3-95EC-F922A0E4531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27974-6D8D-4BC3-95EC-F922A0E4531D}" type="slidenum">
              <a:rPr lang="de-DE" smtClean="0"/>
              <a:pPr/>
              <a:t>7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27974-6D8D-4BC3-95EC-F922A0E4531D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27974-6D8D-4BC3-95EC-F922A0E4531D}" type="slidenum">
              <a:rPr lang="de-DE" smtClean="0"/>
              <a:pPr/>
              <a:t>15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202A3-06DD-4433-9D01-6D5FE85ABA5D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202A3-06DD-4433-9D01-6D5FE85ABA5D}" type="datetimeFigureOut">
              <a:rPr lang="de-DE" smtClean="0"/>
              <a:pPr/>
              <a:t>17.11.2014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41B87-D9B2-401F-BEDE-781E135F8A7F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de-DE" sz="3600" dirty="0" smtClean="0"/>
          </a:p>
          <a:p>
            <a:pPr algn="ctr">
              <a:buNone/>
            </a:pPr>
            <a:r>
              <a:rPr lang="de-DE" sz="3600" dirty="0" smtClean="0"/>
              <a:t>So geht es auch</a:t>
            </a:r>
          </a:p>
          <a:p>
            <a:pPr algn="ctr">
              <a:buNone/>
            </a:pPr>
            <a:r>
              <a:rPr lang="de-DE" sz="3600" dirty="0" smtClean="0"/>
              <a:t>Alternativen zum Experimentieren mit Gefahrenstoffen</a:t>
            </a:r>
          </a:p>
          <a:p>
            <a:pPr algn="ctr">
              <a:buNone/>
            </a:pPr>
            <a:endParaRPr lang="de-DE" sz="3600" dirty="0" smtClean="0"/>
          </a:p>
          <a:p>
            <a:pPr algn="ctr">
              <a:buNone/>
            </a:pPr>
            <a:r>
              <a:rPr lang="de-DE" sz="3600" dirty="0" smtClean="0"/>
              <a:t>Ein Experimentalvortrag von </a:t>
            </a:r>
          </a:p>
          <a:p>
            <a:pPr algn="ctr">
              <a:buNone/>
            </a:pPr>
            <a:r>
              <a:rPr lang="de-DE" sz="3600" dirty="0" smtClean="0"/>
              <a:t>Wolfang Proske und Martin Schwab</a:t>
            </a:r>
          </a:p>
          <a:p>
            <a:pPr algn="ctr">
              <a:buNone/>
            </a:pPr>
            <a:endParaRPr lang="de-DE" sz="3600" dirty="0" smtClean="0"/>
          </a:p>
          <a:p>
            <a:pPr algn="ctr">
              <a:buNone/>
            </a:pPr>
            <a:r>
              <a:rPr lang="de-DE" sz="3600" dirty="0" smtClean="0"/>
              <a:t>MNU Bremerhaven 2014</a:t>
            </a:r>
            <a:endParaRPr lang="de-DE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Bor - Verbindungen - Alternativen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de-DE" b="1" dirty="0" smtClean="0"/>
              <a:t>Unterscheidung von Methanol und Ethanol durch die </a:t>
            </a:r>
            <a:r>
              <a:rPr lang="de-DE" b="1" dirty="0" err="1" smtClean="0"/>
              <a:t>Iodoformprobe</a:t>
            </a:r>
            <a:endParaRPr lang="de-DE" b="1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Durchführung: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Die zu prüfende Substanz wird mit Kaliumhydroxid und </a:t>
            </a:r>
            <a:r>
              <a:rPr lang="de-DE" dirty="0" err="1" smtClean="0"/>
              <a:t>Lugolscher</a:t>
            </a:r>
            <a:r>
              <a:rPr lang="de-DE" dirty="0" smtClean="0"/>
              <a:t> Lösung versetzt und kurz erwärmt, worauf sich das gelbe und wasserunlösliche </a:t>
            </a:r>
            <a:r>
              <a:rPr lang="de-DE" u="sng" dirty="0" err="1" smtClean="0"/>
              <a:t>Iodoform</a:t>
            </a:r>
            <a:r>
              <a:rPr lang="de-DE" dirty="0" smtClean="0"/>
              <a:t> bildet.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CH</a:t>
            </a:r>
            <a:r>
              <a:rPr lang="de-DE" baseline="-25000" dirty="0" smtClean="0"/>
              <a:t>3</a:t>
            </a:r>
            <a:r>
              <a:rPr lang="de-DE" dirty="0" smtClean="0"/>
              <a:t>-CH</a:t>
            </a:r>
            <a:r>
              <a:rPr lang="de-DE" baseline="-25000" dirty="0" smtClean="0"/>
              <a:t>2</a:t>
            </a:r>
            <a:r>
              <a:rPr lang="de-DE" dirty="0" smtClean="0"/>
              <a:t>OH + 4 I</a:t>
            </a:r>
            <a:r>
              <a:rPr lang="de-DE" baseline="-25000" dirty="0" smtClean="0"/>
              <a:t>2</a:t>
            </a:r>
            <a:r>
              <a:rPr lang="de-DE" dirty="0" smtClean="0"/>
              <a:t> + 6 KOH ———&gt; </a:t>
            </a:r>
            <a:r>
              <a:rPr lang="de-DE" b="1" dirty="0" smtClean="0"/>
              <a:t>CHI</a:t>
            </a:r>
            <a:r>
              <a:rPr lang="de-DE" b="1" baseline="-25000" dirty="0" smtClean="0"/>
              <a:t>3</a:t>
            </a:r>
            <a:r>
              <a:rPr lang="de-DE" dirty="0" smtClean="0"/>
              <a:t> + HCOO</a:t>
            </a:r>
            <a:r>
              <a:rPr lang="de-DE" baseline="30000" dirty="0" smtClean="0"/>
              <a:t>-</a:t>
            </a:r>
            <a:r>
              <a:rPr lang="de-DE" dirty="0" smtClean="0"/>
              <a:t>K</a:t>
            </a:r>
            <a:r>
              <a:rPr lang="de-DE" baseline="30000" dirty="0" smtClean="0"/>
              <a:t>+</a:t>
            </a:r>
            <a:r>
              <a:rPr lang="de-DE" dirty="0" smtClean="0"/>
              <a:t> + 5 KI + 5 H</a:t>
            </a:r>
            <a:r>
              <a:rPr lang="de-DE" baseline="-25000" dirty="0" smtClean="0"/>
              <a:t>2</a:t>
            </a:r>
            <a:r>
              <a:rPr lang="de-DE" dirty="0" smtClean="0"/>
              <a:t>O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Der Versuch verläuft mit Methanol negativ.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Der Versuch ist nicht eindeutig, da auch Aceton oder Essigsäure eine positive Reaktion ergeben.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Iodoform</a:t>
            </a:r>
            <a:r>
              <a:rPr lang="de-DE" dirty="0" smtClean="0"/>
              <a:t> - Einstufung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142976" y="1500174"/>
            <a:ext cx="685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Natürlich </a:t>
            </a:r>
            <a:r>
              <a:rPr lang="de-DE" dirty="0" smtClean="0"/>
              <a:t>muss </a:t>
            </a:r>
            <a:r>
              <a:rPr lang="de-DE" dirty="0" smtClean="0"/>
              <a:t>die Toxizität des Produktes in die Überlegung mit einbezogen werden. </a:t>
            </a:r>
            <a:endParaRPr lang="de-DE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292703"/>
            <a:ext cx="6786578" cy="4279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Alternativen zu Phenolphthalein</a:t>
            </a:r>
            <a:endParaRPr lang="de-DE" dirty="0"/>
          </a:p>
        </p:txBody>
      </p:sp>
      <p:pic>
        <p:nvPicPr>
          <p:cNvPr id="48130" name="Picture 2" descr="http://upload.wikimedia.org/wikipedia/commons/thumb/6/6a/M-Kresolphthalein.svg/324px-M-Kresolphthalein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2357430"/>
            <a:ext cx="3086100" cy="1771651"/>
          </a:xfrm>
          <a:prstGeom prst="rect">
            <a:avLst/>
          </a:prstGeom>
          <a:noFill/>
        </p:spPr>
      </p:pic>
      <p:pic>
        <p:nvPicPr>
          <p:cNvPr id="48132" name="Picture 4" descr="http://upload.wikimedia.org/wikipedia/commons/thumb/9/93/Phenolphthalein2.svg/324px-Phenolphthalein2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2357430"/>
            <a:ext cx="3086100" cy="1771651"/>
          </a:xfrm>
          <a:prstGeom prst="rect">
            <a:avLst/>
          </a:prstGeom>
          <a:noFill/>
        </p:spPr>
      </p:pic>
      <p:sp>
        <p:nvSpPr>
          <p:cNvPr id="6" name="Textfeld 5"/>
          <p:cNvSpPr txBox="1"/>
          <p:nvPr/>
        </p:nvSpPr>
        <p:spPr>
          <a:xfrm>
            <a:off x="571472" y="1643050"/>
            <a:ext cx="7643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                  Phenolphtalein                                                 o - Kresolphthalein                                                                  </a:t>
            </a:r>
            <a:endParaRPr lang="de-DE" dirty="0"/>
          </a:p>
        </p:txBody>
      </p:sp>
      <p:sp>
        <p:nvSpPr>
          <p:cNvPr id="7" name="Rechteck 6"/>
          <p:cNvSpPr/>
          <p:nvPr/>
        </p:nvSpPr>
        <p:spPr>
          <a:xfrm>
            <a:off x="5063873" y="4429132"/>
            <a:ext cx="2937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8,2  –  9,8 farblos – rotviolett 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071538" y="4429132"/>
            <a:ext cx="2724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8,4 – 10,0 farblos – </a:t>
            </a:r>
            <a:r>
              <a:rPr lang="de-DE" dirty="0" err="1" smtClean="0"/>
              <a:t>purpur</a:t>
            </a:r>
            <a:r>
              <a:rPr lang="de-DE" dirty="0" smtClean="0"/>
              <a:t>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Diazotierung</a:t>
            </a:r>
            <a:r>
              <a:rPr lang="de-DE" dirty="0" smtClean="0"/>
              <a:t> - Ersatzstoffe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859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dirty="0" smtClean="0"/>
              <a:t>Histidin und Tyrosin als toxikologisch </a:t>
            </a:r>
            <a:r>
              <a:rPr lang="de-DE" dirty="0" smtClean="0"/>
              <a:t>unproblematische </a:t>
            </a:r>
            <a:r>
              <a:rPr lang="de-DE" dirty="0" smtClean="0"/>
              <a:t>Kupplungskomponenten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           Tyrosin			    Histidin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56322" name="Picture 2" descr="http://upload.wikimedia.org/wikipedia/commons/thumb/4/40/L-Tyrosin_-_L-Tyrosine.svg/290px-L-Tyrosin_-_L-Tyrosin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429000"/>
            <a:ext cx="2762250" cy="1304926"/>
          </a:xfrm>
          <a:prstGeom prst="rect">
            <a:avLst/>
          </a:prstGeom>
          <a:noFill/>
        </p:spPr>
      </p:pic>
      <p:pic>
        <p:nvPicPr>
          <p:cNvPr id="56324" name="Picture 4" descr="http://upload.wikimedia.org/wikipedia/commons/thumb/1/18/L-Histidin_-_L-Histidine.svg/229px-L-Histidin_-_L-Histidin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500438"/>
            <a:ext cx="2181225" cy="1190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Bariumchlorid</a:t>
            </a:r>
            <a:r>
              <a:rPr lang="de-DE" dirty="0" smtClean="0"/>
              <a:t> - Verdünnung</a:t>
            </a:r>
            <a:endParaRPr lang="de-DE" dirty="0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2643182"/>
            <a:ext cx="6150529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feld 4"/>
          <p:cNvSpPr txBox="1"/>
          <p:nvPr/>
        </p:nvSpPr>
        <p:spPr>
          <a:xfrm>
            <a:off x="1357290" y="1285860"/>
            <a:ext cx="73545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Durch verdünnen wird die </a:t>
            </a:r>
            <a:r>
              <a:rPr lang="de-DE" sz="2400" dirty="0" err="1" smtClean="0"/>
              <a:t>Gefahstoffeinstufung</a:t>
            </a:r>
            <a:r>
              <a:rPr lang="de-DE" sz="2400" dirty="0" smtClean="0"/>
              <a:t> reduziert. Diese Information findet man bisher noch nicht unter </a:t>
            </a:r>
            <a:r>
              <a:rPr lang="de-DE" sz="2400" i="1" dirty="0" smtClean="0"/>
              <a:t>Einstufung nach GHS.</a:t>
            </a:r>
            <a:endParaRPr lang="de-DE" sz="2400" i="1" dirty="0"/>
          </a:p>
        </p:txBody>
      </p:sp>
      <p:sp>
        <p:nvSpPr>
          <p:cNvPr id="6" name="Textfeld 5"/>
          <p:cNvSpPr txBox="1"/>
          <p:nvPr/>
        </p:nvSpPr>
        <p:spPr>
          <a:xfrm>
            <a:off x="2285984" y="4786322"/>
            <a:ext cx="1182631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T: w &gt; 25%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Natriumnitroprussid</a:t>
            </a:r>
            <a:r>
              <a:rPr lang="de-DE" dirty="0" smtClean="0"/>
              <a:t> </a:t>
            </a:r>
            <a:r>
              <a:rPr lang="de-DE" dirty="0" smtClean="0"/>
              <a:t>- Verdünnung</a:t>
            </a:r>
            <a:endParaRPr lang="de-DE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428868"/>
            <a:ext cx="6572296" cy="4145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feld 5"/>
          <p:cNvSpPr txBox="1"/>
          <p:nvPr/>
        </p:nvSpPr>
        <p:spPr>
          <a:xfrm>
            <a:off x="785786" y="1214422"/>
            <a:ext cx="71774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Unter 3% ist ein Gemenge mit </a:t>
            </a:r>
            <a:r>
              <a:rPr lang="de-DE" sz="2400" dirty="0" err="1" smtClean="0"/>
              <a:t>Natriumnitroprussid</a:t>
            </a:r>
            <a:r>
              <a:rPr lang="de-DE" sz="2400" dirty="0" smtClean="0"/>
              <a:t> kein </a:t>
            </a:r>
          </a:p>
          <a:p>
            <a:r>
              <a:rPr lang="de-DE" sz="2400" dirty="0" smtClean="0"/>
              <a:t>Gefahrenstoff. Dies wird durch eine </a:t>
            </a:r>
            <a:r>
              <a:rPr lang="de-DE" sz="2400" dirty="0" err="1" smtClean="0"/>
              <a:t>Verreibung</a:t>
            </a:r>
            <a:r>
              <a:rPr lang="de-DE" sz="2400" dirty="0" smtClean="0"/>
              <a:t> erreicht </a:t>
            </a:r>
          </a:p>
          <a:p>
            <a:r>
              <a:rPr lang="de-DE" sz="2400" dirty="0" smtClean="0"/>
              <a:t>(Verdünnung in fester Form).</a:t>
            </a:r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785918" y="4643446"/>
            <a:ext cx="183095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err="1" smtClean="0"/>
              <a:t>Xn</a:t>
            </a:r>
            <a:r>
              <a:rPr lang="de-DE" dirty="0" smtClean="0"/>
              <a:t>: 3% &lt; w &lt; 25%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Natiumnitroprussid</a:t>
            </a:r>
            <a:r>
              <a:rPr lang="de-DE" dirty="0" smtClean="0"/>
              <a:t> - Verdünnung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1442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de-DE" dirty="0" err="1" smtClean="0"/>
              <a:t>Acetonnachweis</a:t>
            </a:r>
            <a:r>
              <a:rPr lang="de-DE" dirty="0" smtClean="0"/>
              <a:t> mit </a:t>
            </a:r>
            <a:r>
              <a:rPr lang="de-DE" dirty="0" err="1" smtClean="0"/>
              <a:t>Natriumnitroprussid-Verreibung</a:t>
            </a:r>
            <a:r>
              <a:rPr lang="de-DE" dirty="0" smtClean="0"/>
              <a:t>. In der </a:t>
            </a:r>
            <a:r>
              <a:rPr lang="de-DE" dirty="0" err="1" smtClean="0"/>
              <a:t>Verreibung</a:t>
            </a:r>
            <a:r>
              <a:rPr lang="de-DE" dirty="0" smtClean="0"/>
              <a:t> ist der Gehalt 0,24%.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pic>
        <p:nvPicPr>
          <p:cNvPr id="59394" name="Picture 2" descr="http://upload.wikimedia.org/wikipedia/commons/0/0c/Sodium-nitroprusside-2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143248"/>
            <a:ext cx="3771900" cy="2643759"/>
          </a:xfrm>
          <a:prstGeom prst="rect">
            <a:avLst/>
          </a:prstGeom>
          <a:noFill/>
        </p:spPr>
      </p:pic>
      <p:sp>
        <p:nvSpPr>
          <p:cNvPr id="5" name="Textfeld 4"/>
          <p:cNvSpPr txBox="1"/>
          <p:nvPr/>
        </p:nvSpPr>
        <p:spPr>
          <a:xfrm>
            <a:off x="4357686" y="3214686"/>
            <a:ext cx="40719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Untersuchungsmethode zum Nachweis von Aceton im Urin (Urin wird mit frisch bereiteter Natrium-</a:t>
            </a:r>
            <a:r>
              <a:rPr lang="de-DE" dirty="0" err="1" smtClean="0"/>
              <a:t>Nitroprussid</a:t>
            </a:r>
            <a:r>
              <a:rPr lang="de-DE" dirty="0" smtClean="0"/>
              <a:t>-Lösung und Natronlauge versetzt, wonach eine deutliche Rotfärbung des Urins </a:t>
            </a:r>
            <a:r>
              <a:rPr lang="de-DE" dirty="0" err="1" smtClean="0"/>
              <a:t>ensteht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357686" y="4809192"/>
            <a:ext cx="40719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Verbesserung:</a:t>
            </a:r>
          </a:p>
          <a:p>
            <a:r>
              <a:rPr lang="de-DE" dirty="0" err="1" smtClean="0"/>
              <a:t>Verreibung</a:t>
            </a:r>
            <a:r>
              <a:rPr lang="de-DE" dirty="0" smtClean="0"/>
              <a:t> ist beständig als Reagenz, kommt mit Natriumcarbonat und Ammoniumsulfat </a:t>
            </a:r>
            <a:r>
              <a:rPr lang="de-DE" smtClean="0"/>
              <a:t>aus.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Fehling - Durchführung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de-DE" b="1" dirty="0" smtClean="0"/>
              <a:t>Mikro – Fehling – Vermeidung von Siedeverzügen</a:t>
            </a:r>
          </a:p>
          <a:p>
            <a:pPr>
              <a:buNone/>
            </a:pPr>
            <a:endParaRPr lang="de-DE" u="sng" dirty="0" smtClean="0"/>
          </a:p>
          <a:p>
            <a:pPr>
              <a:buNone/>
            </a:pPr>
            <a:r>
              <a:rPr lang="de-DE" u="sng" dirty="0" smtClean="0"/>
              <a:t>Durchführung:</a:t>
            </a:r>
            <a:endParaRPr lang="de-DE" dirty="0" smtClean="0"/>
          </a:p>
          <a:p>
            <a:pPr hangingPunct="0">
              <a:buNone/>
            </a:pPr>
            <a:r>
              <a:rPr lang="de-DE" i="1" u="sng" dirty="0" smtClean="0"/>
              <a:t>Tüpfelplatte, kein Tüpfelraster!, weiß oder Zellkulturplatte</a:t>
            </a:r>
            <a:endParaRPr lang="de-DE" dirty="0" smtClean="0"/>
          </a:p>
          <a:p>
            <a:pPr hangingPunct="0">
              <a:buNone/>
            </a:pPr>
            <a:r>
              <a:rPr lang="de-DE" dirty="0" smtClean="0"/>
              <a:t>• 3 – 5 Tropfen Glucose-Lösung </a:t>
            </a:r>
          </a:p>
          <a:p>
            <a:pPr hangingPunct="0">
              <a:buNone/>
            </a:pPr>
            <a:r>
              <a:rPr lang="de-DE" dirty="0" smtClean="0"/>
              <a:t>• 3 - 5 Tropfen Wasser (Blindprobe)</a:t>
            </a:r>
          </a:p>
          <a:p>
            <a:pPr hangingPunct="0">
              <a:buNone/>
            </a:pPr>
            <a:r>
              <a:rPr lang="de-DE" dirty="0" smtClean="0"/>
              <a:t>• 1 Spatel-Spitze Kupfersulfat-Zitronensäure-</a:t>
            </a:r>
            <a:r>
              <a:rPr lang="de-DE" dirty="0" err="1" smtClean="0"/>
              <a:t>Verreibung</a:t>
            </a:r>
            <a:endParaRPr lang="de-DE" dirty="0" smtClean="0"/>
          </a:p>
          <a:p>
            <a:pPr hangingPunct="0">
              <a:buNone/>
            </a:pPr>
            <a:r>
              <a:rPr lang="de-DE" dirty="0" smtClean="0"/>
              <a:t>• mischen</a:t>
            </a:r>
          </a:p>
          <a:p>
            <a:pPr hangingPunct="0">
              <a:buNone/>
            </a:pPr>
            <a:r>
              <a:rPr lang="de-DE" dirty="0" smtClean="0"/>
              <a:t>• 1 Spatel-Spitze frisch gepulvertes Natriumhydroxid</a:t>
            </a:r>
          </a:p>
          <a:p>
            <a:pPr hangingPunct="0">
              <a:buNone/>
            </a:pPr>
            <a:r>
              <a:rPr lang="de-DE" dirty="0" smtClean="0"/>
              <a:t>• mischen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1393825"/>
            <a:ext cx="8667750" cy="407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D-GISS als Informationsquelle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RISU gibt vor: </a:t>
            </a:r>
          </a:p>
          <a:p>
            <a:pPr>
              <a:buNone/>
            </a:pPr>
            <a:r>
              <a:rPr lang="de-DE" b="1" dirty="0" smtClean="0"/>
              <a:t>I – 3.2.1 Informationsermittlung 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Pflicht zur Information über Gefahrenpotential.</a:t>
            </a:r>
          </a:p>
          <a:p>
            <a:r>
              <a:rPr lang="de-DE" dirty="0" smtClean="0">
                <a:solidFill>
                  <a:srgbClr val="C00000"/>
                </a:solidFill>
              </a:rPr>
              <a:t>D-GISS wird als Quelle in der RISU genannt, neben</a:t>
            </a:r>
            <a:r>
              <a:rPr lang="de-DE" b="1" dirty="0" smtClean="0">
                <a:solidFill>
                  <a:srgbClr val="C00000"/>
                </a:solidFill>
              </a:rPr>
              <a:t> </a:t>
            </a:r>
            <a:r>
              <a:rPr lang="de-DE" dirty="0" smtClean="0">
                <a:solidFill>
                  <a:srgbClr val="C00000"/>
                </a:solidFill>
              </a:rPr>
              <a:t>DGUV Regel SR- 2004, Sicherheitsdatenblättern oder GESTIS</a:t>
            </a:r>
            <a:r>
              <a:rPr lang="de-DE" dirty="0" smtClean="0"/>
              <a:t>.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Toxikologie kennt keinen Stillstand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de-DE" b="1" dirty="0" smtClean="0"/>
              <a:t> </a:t>
            </a:r>
            <a:endParaRPr lang="de-DE" dirty="0" smtClean="0"/>
          </a:p>
          <a:p>
            <a:r>
              <a:rPr lang="de-DE" sz="7200" b="1" dirty="0" smtClean="0"/>
              <a:t>Aktuelle Ergebnisse zeigen, das von vielen Chemikalien ein größeres Gefahrenpotenzial ausgeht, als bisher vermutet  </a:t>
            </a:r>
            <a:endParaRPr lang="de-DE" sz="7200" dirty="0" smtClean="0"/>
          </a:p>
          <a:p>
            <a:pPr>
              <a:buNone/>
            </a:pPr>
            <a:r>
              <a:rPr lang="de-DE" sz="7200" b="1" dirty="0" smtClean="0"/>
              <a:t> </a:t>
            </a:r>
            <a:endParaRPr lang="de-DE" sz="7200" dirty="0" smtClean="0"/>
          </a:p>
          <a:p>
            <a:r>
              <a:rPr lang="de-DE" sz="7200" b="1" dirty="0" smtClean="0"/>
              <a:t>Bei vorliegenden Ergebnissen muss über Verwendung nachgedacht werden (SVHC-Liste)</a:t>
            </a:r>
            <a:endParaRPr lang="de-DE" sz="7200" dirty="0" smtClean="0"/>
          </a:p>
          <a:p>
            <a:pPr>
              <a:buNone/>
            </a:pPr>
            <a:r>
              <a:rPr lang="de-DE" sz="7200" b="1" dirty="0" smtClean="0"/>
              <a:t> </a:t>
            </a:r>
            <a:endParaRPr lang="de-DE" sz="7200" dirty="0" smtClean="0"/>
          </a:p>
          <a:p>
            <a:r>
              <a:rPr lang="de-DE" sz="7200" b="1" dirty="0" smtClean="0"/>
              <a:t>Extremfall = Verwendungsverbot (Weißer Phosphor)</a:t>
            </a:r>
            <a:endParaRPr lang="de-DE" sz="7200" dirty="0" smtClean="0"/>
          </a:p>
          <a:p>
            <a:pPr>
              <a:buNone/>
            </a:pPr>
            <a:r>
              <a:rPr lang="de-DE" sz="7200" b="1" dirty="0" smtClean="0"/>
              <a:t> </a:t>
            </a:r>
            <a:endParaRPr lang="de-DE" sz="7200" dirty="0" smtClean="0"/>
          </a:p>
          <a:p>
            <a:r>
              <a:rPr lang="de-DE" sz="7200" b="1" dirty="0" smtClean="0"/>
              <a:t>Politisches Ziel: Schutz der Menschen und der Umwelt</a:t>
            </a:r>
            <a:endParaRPr lang="de-DE" sz="7200" dirty="0" smtClean="0"/>
          </a:p>
          <a:p>
            <a:pPr>
              <a:buNone/>
            </a:pPr>
            <a:r>
              <a:rPr lang="de-DE" sz="7200" b="1" dirty="0" smtClean="0"/>
              <a:t> </a:t>
            </a:r>
            <a:endParaRPr lang="de-DE" sz="7200" dirty="0" smtClean="0"/>
          </a:p>
          <a:p>
            <a:r>
              <a:rPr lang="de-DE" sz="7200" b="1" dirty="0" smtClean="0"/>
              <a:t>Verzicht auf CMR-Stoffe im Chemieunterricht </a:t>
            </a:r>
            <a:endParaRPr lang="de-DE" sz="7200" dirty="0" smtClean="0"/>
          </a:p>
          <a:p>
            <a:pPr>
              <a:buNone/>
            </a:pPr>
            <a:r>
              <a:rPr lang="de-DE" sz="7200" b="1" dirty="0" smtClean="0"/>
              <a:t> </a:t>
            </a:r>
            <a:endParaRPr lang="de-DE" sz="7200" dirty="0" smtClean="0"/>
          </a:p>
          <a:p>
            <a:r>
              <a:rPr lang="de-DE" sz="7200" b="1" dirty="0" smtClean="0"/>
              <a:t>Vorbildwirkung</a:t>
            </a:r>
            <a:endParaRPr lang="de-DE" sz="7200" dirty="0" smtClean="0"/>
          </a:p>
          <a:p>
            <a:pPr>
              <a:buNone/>
            </a:pPr>
            <a:r>
              <a:rPr lang="de-DE" sz="7200" b="1" dirty="0" smtClean="0"/>
              <a:t> </a:t>
            </a:r>
            <a:endParaRPr lang="de-DE" sz="7200" dirty="0" smtClean="0"/>
          </a:p>
          <a:p>
            <a:r>
              <a:rPr lang="de-DE" sz="7200" b="1" dirty="0" smtClean="0"/>
              <a:t>Ziel der Veranstaltung: </a:t>
            </a:r>
            <a:endParaRPr lang="de-DE" sz="7200" dirty="0" smtClean="0"/>
          </a:p>
          <a:p>
            <a:pPr>
              <a:buNone/>
            </a:pPr>
            <a:r>
              <a:rPr lang="de-DE" sz="7200" b="1" dirty="0" smtClean="0"/>
              <a:t>	Vorstellung von ausgewählten Alternativen derzeit aktuell in „Verruf“ gekommener Stoffe</a:t>
            </a:r>
            <a:endParaRPr lang="de-DE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Wie kann man Gefahrstoffe vermeiden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Ersatzstoffe</a:t>
            </a:r>
          </a:p>
          <a:p>
            <a:pPr>
              <a:buNone/>
            </a:pPr>
            <a:r>
              <a:rPr lang="de-DE" dirty="0" smtClean="0"/>
              <a:t>Herabsetzen der Konzentration</a:t>
            </a:r>
          </a:p>
          <a:p>
            <a:pPr>
              <a:buNone/>
            </a:pPr>
            <a:r>
              <a:rPr lang="de-DE" dirty="0" smtClean="0"/>
              <a:t>Versuchsdurchführung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Blei - Verbindungen</a:t>
            </a:r>
            <a:endParaRPr lang="de-DE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000240"/>
            <a:ext cx="6786578" cy="4238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feld 4"/>
          <p:cNvSpPr txBox="1"/>
          <p:nvPr/>
        </p:nvSpPr>
        <p:spPr>
          <a:xfrm>
            <a:off x="1142976" y="1500174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Blei(II)-</a:t>
            </a:r>
            <a:r>
              <a:rPr lang="de-DE" dirty="0" err="1" smtClean="0"/>
              <a:t>nitrat</a:t>
            </a:r>
            <a:r>
              <a:rPr lang="de-DE" dirty="0" smtClean="0"/>
              <a:t> nach GefStoffV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Blei - Verbindungen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142976" y="1500174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Blei(II)-</a:t>
            </a:r>
            <a:r>
              <a:rPr lang="de-DE" dirty="0" err="1" smtClean="0"/>
              <a:t>nitrat</a:t>
            </a:r>
            <a:r>
              <a:rPr lang="de-DE" dirty="0" smtClean="0"/>
              <a:t> nach GHS</a:t>
            </a:r>
            <a:endParaRPr lang="de-DE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000240"/>
            <a:ext cx="680306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Blei - Verbindungen - Alternativen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b="1" dirty="0" smtClean="0"/>
              <a:t>Nachweis von Schwefel im Eiweiß als Silbersulfid</a:t>
            </a:r>
          </a:p>
          <a:p>
            <a:pPr>
              <a:buNone/>
            </a:pPr>
            <a:r>
              <a:rPr lang="de-DE" i="1" dirty="0" smtClean="0"/>
              <a:t>Vorbereitung:</a:t>
            </a:r>
          </a:p>
          <a:p>
            <a:pPr>
              <a:buNone/>
            </a:pPr>
            <a:r>
              <a:rPr lang="de-DE" dirty="0" smtClean="0"/>
              <a:t>Aufschluss von gekochtem Hühnereiweiß mit Natronlauge durch Kochen (Vorsicht</a:t>
            </a:r>
            <a:r>
              <a:rPr lang="de-DE" dirty="0" smtClean="0"/>
              <a:t>!).</a:t>
            </a:r>
          </a:p>
          <a:p>
            <a:pPr>
              <a:buNone/>
            </a:pPr>
            <a:r>
              <a:rPr lang="de-DE" dirty="0" smtClean="0"/>
              <a:t>Neutralisation notwendig.</a:t>
            </a:r>
            <a:endParaRPr lang="de-DE" dirty="0" smtClean="0"/>
          </a:p>
          <a:p>
            <a:pPr>
              <a:buNone/>
            </a:pPr>
            <a:r>
              <a:rPr lang="de-DE" i="1" dirty="0" smtClean="0"/>
              <a:t>Nachweis:</a:t>
            </a:r>
          </a:p>
          <a:p>
            <a:pPr>
              <a:buNone/>
            </a:pPr>
            <a:r>
              <a:rPr lang="de-DE" dirty="0" smtClean="0"/>
              <a:t>Zugabe von Silbernitrat, es fällt schwarzes Silbersulfid </a:t>
            </a:r>
            <a:r>
              <a:rPr lang="de-DE" dirty="0" smtClean="0"/>
              <a:t>aus.</a:t>
            </a:r>
          </a:p>
          <a:p>
            <a:pPr>
              <a:buNone/>
            </a:pPr>
            <a:r>
              <a:rPr lang="de-DE" dirty="0" smtClean="0"/>
              <a:t>Analog Nachweis als Kupfer (II)- Sulfid.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Blei–Verbindung - Alternativen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Fraktionierte Fällung: Silber- statt Bleinitrat</a:t>
            </a:r>
          </a:p>
          <a:p>
            <a:pPr>
              <a:buNone/>
            </a:pPr>
            <a:r>
              <a:rPr lang="de-DE" dirty="0" smtClean="0"/>
              <a:t>Zugabe von </a:t>
            </a:r>
            <a:r>
              <a:rPr lang="de-DE" dirty="0" err="1" smtClean="0"/>
              <a:t>Silbernitratlösung</a:t>
            </a:r>
            <a:r>
              <a:rPr lang="de-DE" dirty="0" smtClean="0"/>
              <a:t> </a:t>
            </a:r>
            <a:r>
              <a:rPr lang="de-DE" dirty="0" smtClean="0"/>
              <a:t>z</a:t>
            </a:r>
            <a:r>
              <a:rPr lang="de-DE" dirty="0" smtClean="0"/>
              <a:t>u </a:t>
            </a:r>
            <a:r>
              <a:rPr lang="de-DE" dirty="0" smtClean="0"/>
              <a:t>Lösung aus Chlorid- und </a:t>
            </a:r>
            <a:r>
              <a:rPr lang="de-DE" dirty="0" err="1" smtClean="0"/>
              <a:t>Sulfidionen</a:t>
            </a:r>
            <a:r>
              <a:rPr lang="de-DE" dirty="0" smtClean="0"/>
              <a:t> ergibt schwarzes Silbersulfid.</a:t>
            </a:r>
          </a:p>
          <a:p>
            <a:pPr>
              <a:buNone/>
            </a:pPr>
            <a:r>
              <a:rPr lang="de-DE" dirty="0" smtClean="0"/>
              <a:t>Nach dem </a:t>
            </a:r>
            <a:r>
              <a:rPr lang="de-DE" dirty="0" err="1" smtClean="0"/>
              <a:t>Abfiltrieren</a:t>
            </a:r>
            <a:r>
              <a:rPr lang="de-DE" dirty="0" smtClean="0"/>
              <a:t> ergibt erneute Zugabe von </a:t>
            </a:r>
            <a:r>
              <a:rPr lang="de-DE" dirty="0" err="1" smtClean="0"/>
              <a:t>Silbernitratlösung</a:t>
            </a:r>
            <a:r>
              <a:rPr lang="de-DE" dirty="0" smtClean="0"/>
              <a:t> weißen Niederschlag von Silberchlorid</a:t>
            </a:r>
          </a:p>
          <a:p>
            <a:pPr>
              <a:buNone/>
            </a:pPr>
            <a:r>
              <a:rPr lang="de-DE" dirty="0" smtClean="0"/>
              <a:t>Erklärung über das Löslichkeitsprodukt.</a:t>
            </a:r>
            <a:endParaRPr lang="de-DE" dirty="0" smtClean="0"/>
          </a:p>
          <a:p>
            <a:pPr>
              <a:buNone/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Bor - Verbindungen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142976" y="1500174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Borsäure nach GefStoffV</a:t>
            </a:r>
            <a:endParaRPr lang="de-DE" dirty="0"/>
          </a:p>
        </p:txBody>
      </p:sp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928802"/>
            <a:ext cx="677896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420</Words>
  <Application>Microsoft Office PowerPoint</Application>
  <PresentationFormat>Bildschirmpräsentation (4:3)</PresentationFormat>
  <Paragraphs>102</Paragraphs>
  <Slides>18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19" baseType="lpstr">
      <vt:lpstr>Larissa-Design</vt:lpstr>
      <vt:lpstr>Folie 1</vt:lpstr>
      <vt:lpstr>D-GISS als Informationsquelle</vt:lpstr>
      <vt:lpstr>Toxikologie kennt keinen Stillstand</vt:lpstr>
      <vt:lpstr>Wie kann man Gefahrstoffe vermeiden</vt:lpstr>
      <vt:lpstr>Blei - Verbindungen</vt:lpstr>
      <vt:lpstr>Blei - Verbindungen</vt:lpstr>
      <vt:lpstr>Blei - Verbindungen - Alternativen</vt:lpstr>
      <vt:lpstr>Blei–Verbindung - Alternativen</vt:lpstr>
      <vt:lpstr>Bor - Verbindungen</vt:lpstr>
      <vt:lpstr>Bor - Verbindungen - Alternativen</vt:lpstr>
      <vt:lpstr>Iodoform - Einstufung</vt:lpstr>
      <vt:lpstr>Alternativen zu Phenolphthalein</vt:lpstr>
      <vt:lpstr>Diazotierung - Ersatzstoffe</vt:lpstr>
      <vt:lpstr>Bariumchlorid - Verdünnung</vt:lpstr>
      <vt:lpstr>Natriumnitroprussid - Verdünnung</vt:lpstr>
      <vt:lpstr>Natiumnitroprussid - Verdünnung</vt:lpstr>
      <vt:lpstr>Fehling - Durchführung</vt:lpstr>
      <vt:lpstr>Folie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Benutzer1</dc:creator>
  <cp:lastModifiedBy>Lenovo</cp:lastModifiedBy>
  <cp:revision>100</cp:revision>
  <dcterms:created xsi:type="dcterms:W3CDTF">2013-11-15T19:21:11Z</dcterms:created>
  <dcterms:modified xsi:type="dcterms:W3CDTF">2014-11-17T22:33:57Z</dcterms:modified>
</cp:coreProperties>
</file>