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263" r:id="rId3"/>
    <p:sldId id="268" r:id="rId4"/>
    <p:sldId id="266" r:id="rId5"/>
    <p:sldId id="257" r:id="rId6"/>
    <p:sldId id="258" r:id="rId7"/>
    <p:sldId id="260" r:id="rId8"/>
    <p:sldId id="264" r:id="rId9"/>
    <p:sldId id="265" r:id="rId10"/>
    <p:sldId id="262" r:id="rId11"/>
    <p:sldId id="261" r:id="rId12"/>
    <p:sldId id="256" r:id="rId13"/>
    <p:sldId id="269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B612D-3E01-46E5-8A75-050420B7DEE4}" type="datetimeFigureOut">
              <a:rPr lang="de-DE" smtClean="0"/>
              <a:pPr/>
              <a:t>18.11.2013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27974-6D8D-4BC3-95EC-F922A0E4531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7974-6D8D-4BC3-95EC-F922A0E4531D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02A3-06DD-4433-9D01-6D5FE85ABA5D}" type="datetimeFigureOut">
              <a:rPr lang="de-DE" smtClean="0"/>
              <a:pPr/>
              <a:t>18.11.2013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1B87-D9B2-401F-BEDE-781E135F8A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02A3-06DD-4433-9D01-6D5FE85ABA5D}" type="datetimeFigureOut">
              <a:rPr lang="de-DE" smtClean="0"/>
              <a:pPr/>
              <a:t>18.11.2013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1B87-D9B2-401F-BEDE-781E135F8A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02A3-06DD-4433-9D01-6D5FE85ABA5D}" type="datetimeFigureOut">
              <a:rPr lang="de-DE" smtClean="0"/>
              <a:pPr/>
              <a:t>18.11.2013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1B87-D9B2-401F-BEDE-781E135F8A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02A3-06DD-4433-9D01-6D5FE85ABA5D}" type="datetimeFigureOut">
              <a:rPr lang="de-DE" smtClean="0"/>
              <a:pPr/>
              <a:t>18.11.2013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1B87-D9B2-401F-BEDE-781E135F8A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02A3-06DD-4433-9D01-6D5FE85ABA5D}" type="datetimeFigureOut">
              <a:rPr lang="de-DE" smtClean="0"/>
              <a:pPr/>
              <a:t>18.11.2013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1B87-D9B2-401F-BEDE-781E135F8A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02A3-06DD-4433-9D01-6D5FE85ABA5D}" type="datetimeFigureOut">
              <a:rPr lang="de-DE" smtClean="0"/>
              <a:pPr/>
              <a:t>18.11.2013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1B87-D9B2-401F-BEDE-781E135F8A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02A3-06DD-4433-9D01-6D5FE85ABA5D}" type="datetimeFigureOut">
              <a:rPr lang="de-DE" smtClean="0"/>
              <a:pPr/>
              <a:t>18.11.2013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1B87-D9B2-401F-BEDE-781E135F8A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02A3-06DD-4433-9D01-6D5FE85ABA5D}" type="datetimeFigureOut">
              <a:rPr lang="de-DE" smtClean="0"/>
              <a:pPr/>
              <a:t>18.11.2013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1B87-D9B2-401F-BEDE-781E135F8A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02A3-06DD-4433-9D01-6D5FE85ABA5D}" type="datetimeFigureOut">
              <a:rPr lang="de-DE" smtClean="0"/>
              <a:pPr/>
              <a:t>18.11.2013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1B87-D9B2-401F-BEDE-781E135F8A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02A3-06DD-4433-9D01-6D5FE85ABA5D}" type="datetimeFigureOut">
              <a:rPr lang="de-DE" smtClean="0"/>
              <a:pPr/>
              <a:t>18.11.2013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1B87-D9B2-401F-BEDE-781E135F8A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02A3-06DD-4433-9D01-6D5FE85ABA5D}" type="datetimeFigureOut">
              <a:rPr lang="de-DE" smtClean="0"/>
              <a:pPr/>
              <a:t>18.11.2013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1B87-D9B2-401F-BEDE-781E135F8A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202A3-06DD-4433-9D01-6D5FE85ABA5D}" type="datetimeFigureOut">
              <a:rPr lang="de-DE" smtClean="0"/>
              <a:pPr/>
              <a:t>18.11.2013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41B87-D9B2-401F-BEDE-781E135F8A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hreferent-chemie.de/" TargetMode="External"/><Relationship Id="rId2" Type="http://schemas.openxmlformats.org/officeDocument/2006/relationships/hyperlink" Target="http://www.schulchemiezentrum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71504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de-DE" sz="3600" dirty="0" smtClean="0"/>
              <a:t>Qualitative Analyse von</a:t>
            </a:r>
            <a:endParaRPr lang="de-DE" sz="8000" dirty="0" smtClean="0"/>
          </a:p>
          <a:p>
            <a:pPr algn="ctr">
              <a:buNone/>
            </a:pPr>
            <a:r>
              <a:rPr lang="de-DE" sz="8000" b="1" dirty="0" smtClean="0"/>
              <a:t>Düngemittel</a:t>
            </a:r>
          </a:p>
          <a:p>
            <a:pPr algn="ctr">
              <a:buNone/>
            </a:pPr>
            <a:r>
              <a:rPr lang="de-DE" sz="3600" dirty="0" smtClean="0"/>
              <a:t>mittels Tüpfeltechnik</a:t>
            </a:r>
          </a:p>
          <a:p>
            <a:pPr algn="ctr">
              <a:buNone/>
            </a:pPr>
            <a:endParaRPr lang="de-DE" sz="3600" dirty="0" smtClean="0"/>
          </a:p>
          <a:p>
            <a:pPr algn="ctr">
              <a:buNone/>
            </a:pPr>
            <a:endParaRPr lang="de-DE" sz="3600" dirty="0" smtClean="0"/>
          </a:p>
          <a:p>
            <a:pPr algn="ctr">
              <a:buNone/>
            </a:pPr>
            <a:r>
              <a:rPr lang="de-DE" sz="3600" dirty="0" smtClean="0"/>
              <a:t>Ein Experimentalvortrag von </a:t>
            </a:r>
          </a:p>
          <a:p>
            <a:pPr algn="ctr">
              <a:buNone/>
            </a:pPr>
            <a:r>
              <a:rPr lang="de-DE" sz="3600" dirty="0" smtClean="0"/>
              <a:t>Wolfang Proske und Martin Schwab</a:t>
            </a:r>
          </a:p>
          <a:p>
            <a:pPr algn="ctr">
              <a:buNone/>
            </a:pPr>
            <a:endParaRPr lang="de-DE" sz="3600" dirty="0" smtClean="0"/>
          </a:p>
          <a:p>
            <a:pPr algn="ctr">
              <a:buNone/>
            </a:pPr>
            <a:r>
              <a:rPr lang="de-DE" sz="3600" dirty="0" smtClean="0"/>
              <a:t>MNU </a:t>
            </a:r>
            <a:r>
              <a:rPr lang="de-DE" sz="3600" dirty="0" smtClean="0"/>
              <a:t>Bremerhaven </a:t>
            </a:r>
            <a:r>
              <a:rPr lang="de-DE" sz="3600" dirty="0" smtClean="0"/>
              <a:t>2013</a:t>
            </a:r>
            <a:endParaRPr lang="de-DE" sz="3600" dirty="0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6725" y="3143250"/>
            <a:ext cx="5905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7070" y="3143250"/>
            <a:ext cx="5905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5896" y="3143250"/>
            <a:ext cx="5905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Nitratnachweis</a:t>
            </a:r>
            <a:endParaRPr lang="de-DE" b="1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2000232" y="2790847"/>
          <a:ext cx="4822049" cy="3709987"/>
        </p:xfrm>
        <a:graphic>
          <a:graphicData uri="http://schemas.openxmlformats.org/presentationml/2006/ole">
            <p:oleObj spid="_x0000_s19457" r:id="rId3" imgW="4914900" imgH="3781425" progId="">
              <p:embed/>
            </p:oleObj>
          </a:graphicData>
        </a:graphic>
      </p:graphicFrame>
      <p:sp>
        <p:nvSpPr>
          <p:cNvPr id="6" name="Titel 1"/>
          <p:cNvSpPr txBox="1">
            <a:spLocks/>
          </p:cNvSpPr>
          <p:nvPr/>
        </p:nvSpPr>
        <p:spPr>
          <a:xfrm>
            <a:off x="176463" y="1142984"/>
            <a:ext cx="8662737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 algn="ctr">
              <a:lnSpc>
                <a:spcPct val="160000"/>
              </a:lnSpc>
              <a:spcBef>
                <a:spcPct val="0"/>
              </a:spcBef>
            </a:pP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Naphthylamin</a:t>
            </a:r>
            <a:r>
              <a:rPr lang="de-DE" sz="2400" dirty="0" smtClean="0">
                <a:latin typeface="+mj-lt"/>
                <a:ea typeface="+mj-ea"/>
                <a:cs typeface="+mj-cs"/>
              </a:rPr>
              <a:t> wird ersetzt durch N-(1-Naphthyl)-</a:t>
            </a:r>
            <a:r>
              <a:rPr lang="de-DE" sz="2400" dirty="0" err="1" smtClean="0">
                <a:latin typeface="+mj-lt"/>
                <a:ea typeface="+mj-ea"/>
                <a:cs typeface="+mj-cs"/>
              </a:rPr>
              <a:t>ethylen-diammoniumchlorid</a:t>
            </a:r>
            <a:endParaRPr lang="de-DE" sz="2400" dirty="0" smtClean="0">
              <a:latin typeface="+mj-lt"/>
              <a:ea typeface="+mj-ea"/>
              <a:cs typeface="+mj-cs"/>
            </a:endParaRPr>
          </a:p>
          <a:p>
            <a:pPr lvl="0" algn="ctr">
              <a:lnSpc>
                <a:spcPct val="160000"/>
              </a:lnSpc>
              <a:spcBef>
                <a:spcPct val="0"/>
              </a:spcBef>
            </a:pPr>
            <a:r>
              <a:rPr lang="de-DE" sz="2400" dirty="0" smtClean="0">
                <a:latin typeface="+mj-lt"/>
                <a:ea typeface="+mj-ea"/>
                <a:cs typeface="+mj-cs"/>
              </a:rPr>
              <a:t> </a:t>
            </a:r>
            <a:r>
              <a:rPr lang="de-DE" sz="2400" dirty="0" err="1" smtClean="0">
                <a:latin typeface="+mj-lt"/>
                <a:ea typeface="+mj-ea"/>
                <a:cs typeface="+mj-cs"/>
              </a:rPr>
              <a:t>Nitritreagenz</a:t>
            </a:r>
            <a:r>
              <a:rPr lang="de-DE" sz="2400" dirty="0" smtClean="0">
                <a:latin typeface="+mj-lt"/>
                <a:ea typeface="+mj-ea"/>
                <a:cs typeface="+mj-cs"/>
              </a:rPr>
              <a:t> dadurch im festen Zustand haltbar (Zinkstaub noch zufügen)</a:t>
            </a:r>
          </a:p>
          <a:p>
            <a:pPr lvl="0" algn="ctr">
              <a:lnSpc>
                <a:spcPct val="160000"/>
              </a:lnSpc>
              <a:spcBef>
                <a:spcPct val="0"/>
              </a:spcBef>
            </a:pPr>
            <a:r>
              <a:rPr lang="de-DE" sz="2400" dirty="0" smtClean="0">
                <a:latin typeface="+mj-lt"/>
                <a:ea typeface="+mj-ea"/>
                <a:cs typeface="+mj-cs"/>
              </a:rPr>
              <a:t> Kein unangenehmer Geruch wie durch </a:t>
            </a:r>
            <a:r>
              <a:rPr lang="el-GR" sz="2400" dirty="0"/>
              <a:t>α</a:t>
            </a:r>
            <a:r>
              <a:rPr lang="de-DE" sz="2400" dirty="0" smtClean="0">
                <a:latin typeface="+mj-lt"/>
                <a:ea typeface="+mj-ea"/>
                <a:cs typeface="+mj-cs"/>
              </a:rPr>
              <a:t> </a:t>
            </a:r>
            <a:r>
              <a:rPr lang="de-DE" sz="2400" dirty="0"/>
              <a:t>-</a:t>
            </a:r>
            <a:r>
              <a:rPr lang="de-DE" sz="2400" dirty="0" err="1" smtClean="0"/>
              <a:t>Naphthylamin</a:t>
            </a:r>
            <a:endParaRPr lang="de-DE" sz="2400" dirty="0" smtClea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de-DE" b="1" dirty="0" smtClean="0"/>
              <a:t>Harnstoffnachweis</a:t>
            </a:r>
            <a:br>
              <a:rPr lang="de-DE" b="1" dirty="0" smtClean="0"/>
            </a:br>
            <a:r>
              <a:rPr lang="de-DE" dirty="0" smtClean="0"/>
              <a:t> </a:t>
            </a:r>
            <a:r>
              <a:rPr lang="de-DE" sz="3200" dirty="0" err="1" smtClean="0"/>
              <a:t>Dimethylaminobenzaldehyd</a:t>
            </a:r>
            <a:endParaRPr lang="de-DE" b="1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714620"/>
            <a:ext cx="1344611" cy="216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009791"/>
            <a:ext cx="33909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hteck 9"/>
          <p:cNvSpPr/>
          <p:nvPr/>
        </p:nvSpPr>
        <p:spPr>
          <a:xfrm>
            <a:off x="571472" y="52149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 smtClean="0"/>
              <a:t>Ehrlich-Reagenz:</a:t>
            </a:r>
            <a:endParaRPr lang="de-DE" dirty="0" smtClean="0"/>
          </a:p>
          <a:p>
            <a:r>
              <a:rPr lang="de-DE" dirty="0" smtClean="0"/>
              <a:t>2</a:t>
            </a:r>
            <a:r>
              <a:rPr lang="de-DE" dirty="0"/>
              <a:t> % </a:t>
            </a:r>
            <a:r>
              <a:rPr lang="de-DE" dirty="0" err="1"/>
              <a:t>Dimethylaminobenzaldehyd</a:t>
            </a:r>
            <a:r>
              <a:rPr lang="de-DE" dirty="0"/>
              <a:t> in 20 %</a:t>
            </a:r>
            <a:r>
              <a:rPr lang="de-DE" dirty="0" err="1"/>
              <a:t>iger</a:t>
            </a:r>
            <a:r>
              <a:rPr lang="de-DE" dirty="0"/>
              <a:t> </a:t>
            </a:r>
            <a:r>
              <a:rPr lang="de-DE" dirty="0" smtClean="0"/>
              <a:t>Salzsäure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638738" y="5835867"/>
            <a:ext cx="2114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Bildquelle: www.wikipedia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>
            <a:normAutofit/>
          </a:bodyPr>
          <a:lstStyle/>
          <a:p>
            <a:r>
              <a:rPr lang="de-DE" b="1" dirty="0" smtClean="0"/>
              <a:t>Kaliumionen - Nachweis</a:t>
            </a:r>
            <a:br>
              <a:rPr lang="de-DE" b="1" dirty="0" smtClean="0"/>
            </a:br>
            <a:r>
              <a:rPr lang="de-DE" sz="3200" dirty="0" err="1" smtClean="0"/>
              <a:t>Natriumtetraphenylborat</a:t>
            </a:r>
            <a:r>
              <a:rPr lang="de-DE" sz="3200" dirty="0"/>
              <a:t> </a:t>
            </a:r>
            <a:r>
              <a:rPr lang="de-DE" sz="3200" dirty="0" smtClean="0"/>
              <a:t>-</a:t>
            </a:r>
            <a:r>
              <a:rPr lang="de-DE" sz="3200" b="1" dirty="0" smtClean="0"/>
              <a:t> </a:t>
            </a:r>
            <a:r>
              <a:rPr lang="de-DE" sz="3200" dirty="0" err="1"/>
              <a:t>Kalignost</a:t>
            </a:r>
            <a:r>
              <a:rPr lang="de-DE" sz="3200" baseline="30000" dirty="0"/>
              <a:t>®</a:t>
            </a:r>
            <a:endParaRPr lang="de-DE" sz="3600" dirty="0"/>
          </a:p>
        </p:txBody>
      </p:sp>
      <p:pic>
        <p:nvPicPr>
          <p:cNvPr id="1026" name="Picture 2" descr="File:Tetraphenylbora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033195"/>
            <a:ext cx="2857520" cy="289613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971696"/>
            <a:ext cx="34004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\mathrm{K^+_{(aq)} + [B(C_6H_5)_4]^-_{(aq)} \ \rightleftharpoons \ K[B(C_6H_5)_4]_{(s)} \downarrow}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357432"/>
            <a:ext cx="3571875" cy="285750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1428728" y="6193057"/>
            <a:ext cx="2114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Bildquelle: www.wikipedia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642918"/>
            <a:ext cx="8686800" cy="5561649"/>
          </a:xfrm>
        </p:spPr>
        <p:txBody>
          <a:bodyPr>
            <a:normAutofit/>
          </a:bodyPr>
          <a:lstStyle/>
          <a:p>
            <a:pPr>
              <a:buNone/>
            </a:pPr>
            <a:endParaRPr lang="de-DE" sz="4300" dirty="0" smtClean="0"/>
          </a:p>
          <a:p>
            <a:pPr algn="ctr">
              <a:buNone/>
            </a:pPr>
            <a:r>
              <a:rPr lang="de-DE" sz="4300" dirty="0" smtClean="0"/>
              <a:t>Wir danken für Ihre Aufmerksamkeit</a:t>
            </a:r>
          </a:p>
          <a:p>
            <a:pPr algn="ctr">
              <a:buNone/>
            </a:pPr>
            <a:endParaRPr lang="de-DE" sz="4400" dirty="0" smtClean="0"/>
          </a:p>
          <a:p>
            <a:pPr algn="ctr">
              <a:buNone/>
            </a:pPr>
            <a:endParaRPr lang="de-DE" sz="4400" b="1" dirty="0" smtClean="0">
              <a:hlinkClick r:id="rId2"/>
            </a:endParaRPr>
          </a:p>
          <a:p>
            <a:pPr algn="ctr">
              <a:buNone/>
            </a:pPr>
            <a:r>
              <a:rPr lang="de-DE" sz="4400" b="1" dirty="0" smtClean="0">
                <a:hlinkClick r:id="rId2"/>
              </a:rPr>
              <a:t>www.schulchemiezentrum.de</a:t>
            </a:r>
            <a:endParaRPr lang="de-DE" sz="4400" b="1" dirty="0" smtClean="0"/>
          </a:p>
          <a:p>
            <a:pPr algn="ctr">
              <a:buNone/>
            </a:pPr>
            <a:r>
              <a:rPr lang="de-DE" sz="4400" b="1" dirty="0" smtClean="0">
                <a:hlinkClick r:id="rId3"/>
              </a:rPr>
              <a:t>www.fachreferent-chemie.de</a:t>
            </a:r>
            <a:endParaRPr lang="de-DE" sz="4400" b="1" dirty="0" smtClean="0"/>
          </a:p>
          <a:p>
            <a:pPr algn="ctr">
              <a:buNone/>
            </a:pPr>
            <a:endParaRPr lang="de-DE" sz="44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6725" y="2357430"/>
            <a:ext cx="5905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7070" y="2357430"/>
            <a:ext cx="5905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5896" y="2357430"/>
            <a:ext cx="5905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de-DE" b="1" dirty="0" smtClean="0"/>
              <a:t>Alltagsbezug</a:t>
            </a:r>
            <a:br>
              <a:rPr lang="de-DE" b="1" dirty="0" smtClean="0"/>
            </a:br>
            <a:r>
              <a:rPr lang="de-DE" sz="3200" dirty="0" smtClean="0"/>
              <a:t>Bezugsquelle Supermarkt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pic>
        <p:nvPicPr>
          <p:cNvPr id="20482" name="Picture 2" descr="D:\Eigene Bilder\img1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85992"/>
            <a:ext cx="3954667" cy="2714644"/>
          </a:xfrm>
          <a:prstGeom prst="rect">
            <a:avLst/>
          </a:prstGeom>
          <a:noFill/>
        </p:spPr>
      </p:pic>
      <p:pic>
        <p:nvPicPr>
          <p:cNvPr id="20483" name="Picture 3" descr="D:\Eigene Bilder\img1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286124"/>
            <a:ext cx="2479101" cy="2928958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857224" y="5429264"/>
            <a:ext cx="371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Sprache: Eisen, Nitrat-Stickstoff</a:t>
            </a:r>
            <a:endParaRPr lang="de-DE" sz="3200" dirty="0"/>
          </a:p>
        </p:txBody>
      </p:sp>
      <p:pic>
        <p:nvPicPr>
          <p:cNvPr id="20484" name="Picture 4" descr="D:\Eigene Bilder\img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428868"/>
            <a:ext cx="2852737" cy="71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Eigene Bilder\img1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52"/>
            <a:ext cx="5357850" cy="6330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900" b="1" dirty="0" smtClean="0"/>
              <a:t>Justus von Liebig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3600" dirty="0" smtClean="0"/>
              <a:t>Begründer der Agrochemie</a:t>
            </a:r>
            <a:endParaRPr lang="de-DE" sz="3100" dirty="0"/>
          </a:p>
        </p:txBody>
      </p:sp>
      <p:pic>
        <p:nvPicPr>
          <p:cNvPr id="21506" name="Picture 2" descr="http://www.hauert.com/typo3temp/pics/f7cfa3e4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6286544" cy="4086254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4714876" y="5643578"/>
            <a:ext cx="2991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Bildquelle: </a:t>
            </a:r>
            <a:r>
              <a:rPr lang="de-DE" dirty="0" err="1" smtClean="0"/>
              <a:t>www</a:t>
            </a:r>
            <a:r>
              <a:rPr lang="de-DE" dirty="0" smtClean="0"/>
              <a:t>.</a:t>
            </a:r>
            <a:r>
              <a:rPr lang="de-DE" dirty="0"/>
              <a:t> hauert.com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Lehrplanbezug - Düngemittel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de-DE" dirty="0" smtClean="0"/>
              <a:t>Düngemittel sind kein Thema im (bayerischen) Chemie-Lehrplan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Einsatz aber möglich bei</a:t>
            </a:r>
          </a:p>
          <a:p>
            <a:pPr>
              <a:buFontTx/>
              <a:buChar char="-"/>
            </a:pPr>
            <a:r>
              <a:rPr lang="de-DE" dirty="0" smtClean="0"/>
              <a:t>Projektarbeit</a:t>
            </a:r>
          </a:p>
          <a:p>
            <a:pPr>
              <a:buFontTx/>
              <a:buChar char="-"/>
            </a:pPr>
            <a:r>
              <a:rPr lang="de-DE" dirty="0" smtClean="0"/>
              <a:t>Ionennachweise </a:t>
            </a:r>
          </a:p>
          <a:p>
            <a:pPr>
              <a:buFontTx/>
              <a:buChar char="-"/>
            </a:pPr>
            <a:r>
              <a:rPr lang="de-DE" dirty="0" smtClean="0"/>
              <a:t>Spezielle Themen z.B. Farbstoffchemie </a:t>
            </a:r>
          </a:p>
          <a:p>
            <a:pPr>
              <a:buFontTx/>
              <a:buChar char="-"/>
            </a:pPr>
            <a:r>
              <a:rPr lang="de-DE" dirty="0" smtClean="0"/>
              <a:t>Fächerübergreifendes Arbeiten</a:t>
            </a:r>
            <a:endParaRPr lang="de-DE" dirty="0"/>
          </a:p>
        </p:txBody>
      </p:sp>
      <p:sp>
        <p:nvSpPr>
          <p:cNvPr id="4" name="Smiley 3"/>
          <p:cNvSpPr/>
          <p:nvPr/>
        </p:nvSpPr>
        <p:spPr>
          <a:xfrm>
            <a:off x="4036215" y="2143116"/>
            <a:ext cx="914400" cy="914400"/>
          </a:xfrm>
          <a:prstGeom prst="smileyFace">
            <a:avLst>
              <a:gd name="adj" fmla="val -465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Smiley 4"/>
          <p:cNvSpPr/>
          <p:nvPr/>
        </p:nvSpPr>
        <p:spPr>
          <a:xfrm>
            <a:off x="4036215" y="3714752"/>
            <a:ext cx="914400" cy="914400"/>
          </a:xfrm>
          <a:prstGeom prst="smileyFace">
            <a:avLst>
              <a:gd name="adj" fmla="val 4653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b="1" dirty="0" smtClean="0"/>
              <a:t>Tüpfelanalytik </a:t>
            </a:r>
            <a:br>
              <a:rPr lang="de-DE" b="1" dirty="0" smtClean="0"/>
            </a:br>
            <a:r>
              <a:rPr lang="de-DE" sz="3200" dirty="0" smtClean="0"/>
              <a:t>Schönheit im kleinen Maßstab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596" y="5429264"/>
            <a:ext cx="8229600" cy="12144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DE" dirty="0" smtClean="0"/>
              <a:t>Reaktionen werden schnell und mit minimalem Chemikalienverbrauch durchgeführt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4100" name="Picture 4" descr="http://www.fachreferent-chemie.de/wp-content/uploads/t%C3%BCpfelanalyt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7" y="1618857"/>
            <a:ext cx="5495800" cy="3667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6076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de-DE" sz="4900" b="1" dirty="0" smtClean="0"/>
              <a:t>Experimente planen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sz="3600" dirty="0" smtClean="0"/>
              <a:t>Kompetenzbereich Erkenntnisgewinnung</a:t>
            </a:r>
            <a:r>
              <a:rPr lang="de-DE" b="1" dirty="0" smtClean="0"/>
              <a:t/>
            </a:r>
            <a:br>
              <a:rPr lang="de-DE" b="1" dirty="0" smtClean="0"/>
            </a:br>
            <a:endParaRPr lang="de-DE" b="1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14488"/>
            <a:ext cx="6072198" cy="301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5303869"/>
            <a:ext cx="8229600" cy="112552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de-DE" sz="2800" dirty="0" smtClean="0"/>
              <a:t>„Plane eine Versuchsreihe, mit der Silbernitrat als Reagenz auf folgende Salze verwendet werden kann. Variiere dabei den pH-Wert.“</a:t>
            </a:r>
            <a:endParaRPr lang="de-DE" sz="2800" dirty="0"/>
          </a:p>
        </p:txBody>
      </p:sp>
      <p:sp>
        <p:nvSpPr>
          <p:cNvPr id="7" name="Textfeld 6"/>
          <p:cNvSpPr txBox="1"/>
          <p:nvPr/>
        </p:nvSpPr>
        <p:spPr>
          <a:xfrm>
            <a:off x="3601389" y="4786322"/>
            <a:ext cx="4113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Bildquelle: Chemie? Aber Sicher!, Dillingen, 3. Auflage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Vorbereitung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b="1" dirty="0"/>
              <a:t>Herstellung der Probelösungen</a:t>
            </a:r>
            <a:endParaRPr lang="de-DE" dirty="0"/>
          </a:p>
          <a:p>
            <a:pPr algn="just">
              <a:buNone/>
            </a:pPr>
            <a:r>
              <a:rPr lang="de-DE" dirty="0" smtClean="0"/>
              <a:t>	Zur </a:t>
            </a:r>
            <a:r>
              <a:rPr lang="de-DE" dirty="0"/>
              <a:t>Herstellung der Probelösung werden etwa 0,5 g (ein gehäufter Spatel) mit 5 ml destilliertem Wasser kräftig durchgeschüttelt und filtriert. Dieser Vorgang kann in einem Reagenzglas mit Stopfen oder auch in einem Schnappdeckelglas erfolgen</a:t>
            </a:r>
          </a:p>
          <a:p>
            <a:pPr>
              <a:buNone/>
            </a:pPr>
            <a:r>
              <a:rPr lang="de-DE" dirty="0"/>
              <a:t> </a:t>
            </a:r>
          </a:p>
          <a:p>
            <a:r>
              <a:rPr lang="de-DE" b="1" dirty="0" smtClean="0"/>
              <a:t> </a:t>
            </a:r>
            <a:r>
              <a:rPr lang="de-DE" b="1" dirty="0"/>
              <a:t>Filtration der Probelösung</a:t>
            </a:r>
            <a:endParaRPr lang="de-DE" dirty="0"/>
          </a:p>
          <a:p>
            <a:pPr algn="just">
              <a:buNone/>
            </a:pPr>
            <a:r>
              <a:rPr lang="de-DE" dirty="0" smtClean="0"/>
              <a:t>	Die </a:t>
            </a:r>
            <a:r>
              <a:rPr lang="de-DE" dirty="0"/>
              <a:t>Filtration kann über ein Rund- oder Faltenfilter, welches in einen passenden Trichter eingelegt ist, erfolgen. Eine Alternative wäre eine Apparatur zur Schnellfiltration aus Medizintechnik- Bauteilen.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Nachweisreaktionen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hangingPunct="0"/>
            <a:r>
              <a:rPr lang="de-DE" b="1" dirty="0" smtClean="0"/>
              <a:t>Stickstoff-Verbindungen </a:t>
            </a:r>
          </a:p>
          <a:p>
            <a:pPr hangingPunct="0">
              <a:buNone/>
            </a:pPr>
            <a:r>
              <a:rPr lang="de-DE" b="1" dirty="0" smtClean="0"/>
              <a:t>	</a:t>
            </a:r>
            <a:r>
              <a:rPr lang="de-DE" dirty="0" smtClean="0"/>
              <a:t>(Nitrat, Ammonium, Harnstoff)</a:t>
            </a:r>
          </a:p>
          <a:p>
            <a:pPr hangingPunct="0"/>
            <a:r>
              <a:rPr lang="de-DE" b="1" dirty="0" smtClean="0"/>
              <a:t>Phosphat</a:t>
            </a:r>
            <a:endParaRPr lang="de-DE" dirty="0"/>
          </a:p>
          <a:p>
            <a:pPr hangingPunct="0"/>
            <a:r>
              <a:rPr lang="de-DE" b="1" dirty="0" smtClean="0"/>
              <a:t>Kaliumsalze</a:t>
            </a:r>
            <a:r>
              <a:rPr lang="de-DE" dirty="0"/>
              <a:t> </a:t>
            </a:r>
          </a:p>
          <a:p>
            <a:r>
              <a:rPr lang="de-DE" b="1" dirty="0" smtClean="0"/>
              <a:t>Magnesiumsalze</a:t>
            </a:r>
            <a:endParaRPr lang="de-DE" dirty="0"/>
          </a:p>
          <a:p>
            <a:r>
              <a:rPr lang="de-DE" b="1" dirty="0" err="1" smtClean="0"/>
              <a:t>Calciumsalze</a:t>
            </a:r>
            <a:endParaRPr lang="de-DE" dirty="0"/>
          </a:p>
          <a:p>
            <a:r>
              <a:rPr lang="de-DE" b="1" dirty="0" smtClean="0"/>
              <a:t>Sulfat </a:t>
            </a:r>
          </a:p>
          <a:p>
            <a:r>
              <a:rPr lang="de-DE" b="1" dirty="0" smtClean="0"/>
              <a:t>Chlorid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Office PowerPoint</Application>
  <PresentationFormat>Bildschirmpräsentation (4:3)</PresentationFormat>
  <Paragraphs>58</Paragraphs>
  <Slides>13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Larissa-Design</vt:lpstr>
      <vt:lpstr>Folie 1</vt:lpstr>
      <vt:lpstr>Alltagsbezug Bezugsquelle Supermarkt</vt:lpstr>
      <vt:lpstr>Folie 3</vt:lpstr>
      <vt:lpstr>Justus von Liebig  Begründer der Agrochemie</vt:lpstr>
      <vt:lpstr>Lehrplanbezug - Düngemittel</vt:lpstr>
      <vt:lpstr>Tüpfelanalytik  Schönheit im kleinen Maßstab</vt:lpstr>
      <vt:lpstr>Experimente planen Kompetenzbereich Erkenntnisgewinnung </vt:lpstr>
      <vt:lpstr>Vorbereitung</vt:lpstr>
      <vt:lpstr>Nachweisreaktionen</vt:lpstr>
      <vt:lpstr>Nitratnachweis</vt:lpstr>
      <vt:lpstr>Harnstoffnachweis  Dimethylaminobenzaldehyd</vt:lpstr>
      <vt:lpstr>Kaliumionen - Nachweis Natriumtetraphenylborat - Kalignost®</vt:lpstr>
      <vt:lpstr>Folie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Benutzer1</dc:creator>
  <cp:lastModifiedBy>Lenovo</cp:lastModifiedBy>
  <cp:revision>76</cp:revision>
  <dcterms:created xsi:type="dcterms:W3CDTF">2013-11-15T19:21:11Z</dcterms:created>
  <dcterms:modified xsi:type="dcterms:W3CDTF">2013-11-18T14:44:18Z</dcterms:modified>
</cp:coreProperties>
</file>