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3" r:id="rId2"/>
    <p:sldId id="370" r:id="rId3"/>
    <p:sldId id="354" r:id="rId4"/>
    <p:sldId id="346" r:id="rId5"/>
    <p:sldId id="347" r:id="rId6"/>
    <p:sldId id="358" r:id="rId7"/>
    <p:sldId id="371" r:id="rId8"/>
    <p:sldId id="372" r:id="rId9"/>
    <p:sldId id="373" r:id="rId10"/>
    <p:sldId id="374" r:id="rId11"/>
    <p:sldId id="375" r:id="rId12"/>
    <p:sldId id="357" r:id="rId13"/>
    <p:sldId id="376" r:id="rId14"/>
    <p:sldId id="381" r:id="rId15"/>
    <p:sldId id="379" r:id="rId16"/>
    <p:sldId id="382" r:id="rId17"/>
    <p:sldId id="385" r:id="rId18"/>
    <p:sldId id="378" r:id="rId19"/>
    <p:sldId id="361" r:id="rId20"/>
    <p:sldId id="377" r:id="rId21"/>
    <p:sldId id="362" r:id="rId22"/>
    <p:sldId id="359" r:id="rId23"/>
    <p:sldId id="365" r:id="rId24"/>
    <p:sldId id="367" r:id="rId25"/>
    <p:sldId id="366" r:id="rId26"/>
    <p:sldId id="364" r:id="rId27"/>
    <p:sldId id="383" r:id="rId28"/>
    <p:sldId id="350" r:id="rId29"/>
  </p:sldIdLst>
  <p:sldSz cx="9144000" cy="6858000" type="screen4x3"/>
  <p:notesSz cx="7099300" cy="10236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66"/>
    <a:srgbClr val="29C4E3"/>
    <a:srgbClr val="22228B"/>
    <a:srgbClr val="063D79"/>
    <a:srgbClr val="D8DA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42" autoAdjust="0"/>
    <p:restoredTop sz="93656" autoAdjust="0"/>
  </p:normalViewPr>
  <p:slideViewPr>
    <p:cSldViewPr>
      <p:cViewPr varScale="1">
        <p:scale>
          <a:sx n="54" d="100"/>
          <a:sy n="54" d="100"/>
        </p:scale>
        <p:origin x="-78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FBDA716-219B-46DB-87B9-EE8C28867A24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31BCD02-0DA6-46DA-9D00-B8004F40EA9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6874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BDCD6C-A9E2-4196-80B2-EF385C0B0756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2195"/>
            <a:ext cx="5679440" cy="460629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2614"/>
            <a:ext cx="3076363" cy="51181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4AE11A9-93B8-47AA-81E8-D798A23F31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1372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11A9-93B8-47AA-81E8-D798A23F315F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11A9-93B8-47AA-81E8-D798A23F315F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E11A9-93B8-47AA-81E8-D798A23F315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43930-31C6-42C6-AB41-27424D617A29}" type="datetimeFigureOut">
              <a:rPr lang="de-DE" smtClean="0"/>
              <a:pPr/>
              <a:t>12.07.2012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D2D3-7FCA-445C-8C28-ADB02C8DD2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hteck 14"/>
          <p:cNvSpPr/>
          <p:nvPr/>
        </p:nvSpPr>
        <p:spPr>
          <a:xfrm>
            <a:off x="4876301" y="13647"/>
            <a:ext cx="408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 smtClean="0">
                <a:solidFill>
                  <a:srgbClr val="191966"/>
                </a:solidFill>
                <a:latin typeface="Times New Roman"/>
                <a:cs typeface="Arial" pitchFamily="34" charset="0"/>
              </a:rPr>
              <a:t>Prof. Dr. Ekkehard </a:t>
            </a:r>
            <a:r>
              <a:rPr lang="de-DE" b="1" dirty="0" err="1" smtClean="0">
                <a:solidFill>
                  <a:srgbClr val="191966"/>
                </a:solidFill>
                <a:latin typeface="Times New Roman"/>
                <a:cs typeface="Arial" pitchFamily="34" charset="0"/>
              </a:rPr>
              <a:t>Geidel</a:t>
            </a:r>
            <a:endParaRPr lang="de-DE" b="1" dirty="0" smtClean="0">
              <a:solidFill>
                <a:srgbClr val="191966"/>
              </a:solidFill>
              <a:latin typeface="Times New Roman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b="1" dirty="0" smtClean="0">
                <a:solidFill>
                  <a:srgbClr val="191966"/>
                </a:solidFill>
                <a:latin typeface="Times New Roman"/>
                <a:cs typeface="Arial" pitchFamily="34" charset="0"/>
              </a:rPr>
              <a:t>Didaktik der Chemie</a:t>
            </a:r>
            <a:endParaRPr lang="de-DE" b="1" dirty="0">
              <a:solidFill>
                <a:srgbClr val="191966"/>
              </a:solidFill>
              <a:latin typeface="Times New Roman"/>
              <a:cs typeface="Arial" pitchFamily="34" charset="0"/>
            </a:endParaRP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162354" y="2110499"/>
            <a:ext cx="68002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4000" b="1" dirty="0" err="1" smtClean="0">
                <a:solidFill>
                  <a:srgbClr val="191966"/>
                </a:solidFill>
                <a:latin typeface="Lucida Calligraphy" pitchFamily="66" charset="0"/>
                <a:cs typeface="Arial" pitchFamily="34" charset="0"/>
              </a:rPr>
              <a:t>Redoxgleichgewichte</a:t>
            </a:r>
            <a:endParaRPr lang="de-DE" sz="4000" b="1" dirty="0" smtClean="0">
              <a:solidFill>
                <a:srgbClr val="191966"/>
              </a:solidFill>
              <a:latin typeface="Lucida Calligraphy" pitchFamily="66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 smtClean="0">
                <a:solidFill>
                  <a:srgbClr val="191966"/>
                </a:solidFill>
                <a:latin typeface="Lucida Calligraphy" pitchFamily="66" charset="0"/>
                <a:cs typeface="Arial" pitchFamily="34" charset="0"/>
              </a:rPr>
              <a:t>(Elektrochemie)</a:t>
            </a:r>
          </a:p>
          <a:p>
            <a:pPr algn="ctr">
              <a:spcAft>
                <a:spcPts val="1200"/>
              </a:spcAft>
            </a:pPr>
            <a:endParaRPr lang="de-DE" sz="2800" b="1" dirty="0">
              <a:solidFill>
                <a:srgbClr val="191966"/>
              </a:solidFill>
              <a:latin typeface="Castellar" pitchFamily="18" charset="0"/>
              <a:cs typeface="Arial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de-DE" sz="2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2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Themenschwerpunkt in Jahrgangsstufe 12 -</a:t>
            </a:r>
            <a:endParaRPr lang="de-DE" sz="2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feld 2"/>
          <p:cNvSpPr txBox="1">
            <a:spLocks noChangeArrowheads="1"/>
          </p:cNvSpPr>
          <p:nvPr/>
        </p:nvSpPr>
        <p:spPr bwMode="auto">
          <a:xfrm>
            <a:off x="2114962" y="156500"/>
            <a:ext cx="6865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Das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Daniell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-Element in verschiedenen Anordnungen</a:t>
            </a:r>
            <a:endParaRPr kumimoji="0" lang="de-DE" sz="160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5705410" y="4096038"/>
            <a:ext cx="24481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verwertbarer Stromfluss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" y="710305"/>
            <a:ext cx="9024202" cy="2800614"/>
            <a:chOff x="51559" y="1462806"/>
            <a:chExt cx="9024202" cy="2800614"/>
          </a:xfrm>
        </p:grpSpPr>
        <p:pic>
          <p:nvPicPr>
            <p:cNvPr id="13" name="Grafik 12" descr="Daniell_Exp.tif"/>
            <p:cNvPicPr>
              <a:picLocks noChangeAspect="1"/>
            </p:cNvPicPr>
            <p:nvPr/>
          </p:nvPicPr>
          <p:blipFill>
            <a:blip r:embed="rId4"/>
            <a:srcRect l="690" t="3187" r="6227" b="3415"/>
            <a:stretch>
              <a:fillRect/>
            </a:stretch>
          </p:blipFill>
          <p:spPr>
            <a:xfrm>
              <a:off x="51559" y="1462806"/>
              <a:ext cx="9024202" cy="2800614"/>
            </a:xfrm>
            <a:prstGeom prst="rect">
              <a:avLst/>
            </a:prstGeom>
          </p:spPr>
        </p:pic>
        <p:sp>
          <p:nvSpPr>
            <p:cNvPr id="84" name="Text Box 49"/>
            <p:cNvSpPr txBox="1">
              <a:spLocks noChangeArrowheads="1"/>
            </p:cNvSpPr>
            <p:nvPr/>
          </p:nvSpPr>
          <p:spPr bwMode="auto">
            <a:xfrm>
              <a:off x="4307146" y="2047786"/>
              <a:ext cx="96968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U = 1,1 V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5705410" y="4527867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auch als </a:t>
            </a:r>
            <a:r>
              <a:rPr lang="de-DE" sz="14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microscale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-Variante</a:t>
            </a:r>
          </a:p>
          <a:p>
            <a:pPr lvl="0">
              <a:spcAft>
                <a:spcPts val="1200"/>
              </a:spcAft>
            </a:pPr>
            <a:r>
              <a:rPr lang="de-DE" sz="1400" i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www.youtube.com</a:t>
            </a:r>
            <a:endParaRPr lang="de-DE" sz="1400" b="1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705410" y="5125814"/>
            <a:ext cx="33503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4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oder als Animation für die Deutung</a:t>
            </a:r>
          </a:p>
          <a:p>
            <a:pPr lvl="0"/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(Bergische-Universität Wuppertal)</a:t>
            </a:r>
          </a:p>
          <a:p>
            <a:pPr lvl="0"/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400" i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www.chemie-interaktiv.net</a:t>
            </a:r>
          </a:p>
        </p:txBody>
      </p:sp>
      <p:grpSp>
        <p:nvGrpSpPr>
          <p:cNvPr id="41" name="Gruppieren 40"/>
          <p:cNvGrpSpPr/>
          <p:nvPr/>
        </p:nvGrpSpPr>
        <p:grpSpPr>
          <a:xfrm>
            <a:off x="142844" y="3643314"/>
            <a:ext cx="5427656" cy="2928958"/>
            <a:chOff x="284120" y="3643314"/>
            <a:chExt cx="5143536" cy="2786082"/>
          </a:xfrm>
        </p:grpSpPr>
        <p:grpSp>
          <p:nvGrpSpPr>
            <p:cNvPr id="39" name="Gruppieren 38"/>
            <p:cNvGrpSpPr/>
            <p:nvPr/>
          </p:nvGrpSpPr>
          <p:grpSpPr>
            <a:xfrm>
              <a:off x="318240" y="3760004"/>
              <a:ext cx="5075296" cy="2552703"/>
              <a:chOff x="282521" y="3786190"/>
              <a:chExt cx="5075296" cy="2552703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282521" y="4654737"/>
                <a:ext cx="1703205" cy="775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de-DE" sz="1400" b="1" dirty="0" err="1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Elementarisierung</a:t>
                </a:r>
                <a:r>
                  <a:rPr lang="de-DE" sz="1400" b="1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Aft>
                    <a:spcPts val="300"/>
                  </a:spcAft>
                </a:pPr>
                <a:r>
                  <a:rPr lang="de-DE" sz="1400" b="1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durch Analogie </a:t>
                </a:r>
              </a:p>
              <a:p>
                <a:pPr>
                  <a:spcAft>
                    <a:spcPts val="300"/>
                  </a:spcAft>
                </a:pPr>
                <a:r>
                  <a:rPr lang="de-DE" sz="1400" b="1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Wasser/Strom</a:t>
                </a:r>
                <a:endParaRPr lang="de-DE" sz="1400" dirty="0"/>
              </a:p>
            </p:txBody>
          </p:sp>
          <p:grpSp>
            <p:nvGrpSpPr>
              <p:cNvPr id="30" name="Group 18"/>
              <p:cNvGrpSpPr>
                <a:grpSpLocks/>
              </p:cNvGrpSpPr>
              <p:nvPr/>
            </p:nvGrpSpPr>
            <p:grpSpPr bwMode="auto">
              <a:xfrm>
                <a:off x="1940071" y="3786190"/>
                <a:ext cx="3417746" cy="2552703"/>
                <a:chOff x="779" y="567"/>
                <a:chExt cx="1792" cy="1293"/>
              </a:xfrm>
            </p:grpSpPr>
            <p:pic>
              <p:nvPicPr>
                <p:cNvPr id="31" name="Picture 4" descr="wasserfall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79" y="567"/>
                  <a:ext cx="1792" cy="1293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>
                  <a:off x="1842" y="839"/>
                  <a:ext cx="0" cy="72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851" y="1104"/>
                  <a:ext cx="153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>
                      <a:solidFill>
                        <a:srgbClr val="FF0000"/>
                      </a:solidFill>
                      <a:latin typeface="Times New Roman" pitchFamily="18" charset="0"/>
                    </a:rPr>
                    <a:t>I</a:t>
                  </a:r>
                </a:p>
              </p:txBody>
            </p:sp>
            <p:sp>
              <p:nvSpPr>
                <p:cNvPr id="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00" y="1115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de-DE" sz="1200" b="1">
                      <a:latin typeface="Times New Roman" pitchFamily="18" charset="0"/>
                    </a:rPr>
                    <a:t>U</a:t>
                  </a:r>
                </a:p>
              </p:txBody>
            </p:sp>
            <p:grpSp>
              <p:nvGrpSpPr>
                <p:cNvPr id="35" name="Group 14"/>
                <p:cNvGrpSpPr>
                  <a:grpSpLocks/>
                </p:cNvGrpSpPr>
                <p:nvPr/>
              </p:nvGrpSpPr>
              <p:grpSpPr bwMode="auto">
                <a:xfrm>
                  <a:off x="1616" y="839"/>
                  <a:ext cx="181" cy="723"/>
                  <a:chOff x="1616" y="839"/>
                  <a:chExt cx="181" cy="723"/>
                </a:xfrm>
              </p:grpSpPr>
              <p:sp>
                <p:nvSpPr>
                  <p:cNvPr id="3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616" y="839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616" y="1562"/>
                    <a:ext cx="18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6" name="Line 12"/>
                <p:cNvSpPr>
                  <a:spLocks noChangeShapeType="1"/>
                </p:cNvSpPr>
                <p:nvPr/>
              </p:nvSpPr>
              <p:spPr bwMode="auto">
                <a:xfrm>
                  <a:off x="1706" y="839"/>
                  <a:ext cx="0" cy="7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0" name="Rechteck 39"/>
            <p:cNvSpPr/>
            <p:nvPr/>
          </p:nvSpPr>
          <p:spPr>
            <a:xfrm>
              <a:off x="284120" y="3643314"/>
              <a:ext cx="5143536" cy="2786082"/>
            </a:xfrm>
            <a:prstGeom prst="rect">
              <a:avLst/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2266848" y="127460"/>
            <a:ext cx="639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Der Weg zur elektrochemischen Spannungsreihe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2910" y="1142984"/>
            <a:ext cx="770704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Galvanispannungen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(Potenziale) sind einzeln durch Messungen nicht zugänglich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(die Verbindung der Phasen mit Messgeräten führt zu neuen Phasengrenzen).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Deshalb wird unter Standardbedingungen gegen die Normalwasserstoffelektrode </a:t>
            </a:r>
          </a:p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als Bezugselektrode gemessen. Ihr Potenzial ist definitionsgemäß gleich 0 V.</a:t>
            </a:r>
            <a:endParaRPr lang="de-DE" sz="160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14348" y="2462562"/>
            <a:ext cx="4400550" cy="3619500"/>
            <a:chOff x="642910" y="2571744"/>
            <a:chExt cx="4400550" cy="3619500"/>
          </a:xfrm>
        </p:grpSpPr>
        <p:pic>
          <p:nvPicPr>
            <p:cNvPr id="12" name="Grafik 11" descr="standardpotential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10" y="2571744"/>
              <a:ext cx="4400550" cy="361950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799434" y="2676025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p(H</a:t>
              </a:r>
              <a:r>
                <a:rPr lang="de-DE" sz="1200" baseline="-250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de-DE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) = 1013 </a:t>
              </a:r>
              <a:r>
                <a:rPr lang="de-DE" sz="1200" dirty="0" err="1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hPa</a:t>
              </a:r>
              <a:endParaRPr lang="de-DE" sz="1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de-DE" sz="1200" dirty="0" smtClean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 = 298 K</a:t>
              </a:r>
              <a:endParaRPr lang="de-DE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5572132" y="3926064"/>
            <a:ext cx="2645276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Problem:</a:t>
            </a:r>
          </a:p>
          <a:p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Handhabbarkeit der NWE</a:t>
            </a:r>
          </a:p>
          <a:p>
            <a:endParaRPr lang="de-DE" sz="1600" b="1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6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HydroFlex</a:t>
            </a:r>
            <a:r>
              <a:rPr lang="de-DE" sz="1600" b="1" baseline="3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-Elektrode </a:t>
            </a:r>
            <a:endParaRPr lang="de-DE" sz="1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6264323"/>
            <a:ext cx="4677909" cy="291577"/>
          </a:xfrm>
          <a:prstGeom prst="rect">
            <a:avLst/>
          </a:prstGeom>
          <a:noFill/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676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5643570" y="5857892"/>
            <a:ext cx="33634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auch als interaktive Animation zur </a:t>
            </a:r>
          </a:p>
          <a:p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Bestimmung von Zellspannungen</a:t>
            </a:r>
          </a:p>
          <a:p>
            <a:pPr lvl="0"/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(Bergische-Universität Wuppertal)</a:t>
            </a:r>
          </a:p>
          <a:p>
            <a:pPr lvl="0"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400" i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www.chemie-interaktiv.net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2101960" y="13647"/>
            <a:ext cx="646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Wege zur </a:t>
            </a:r>
            <a:r>
              <a:rPr lang="de-DE" b="1" dirty="0" err="1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Nernstschen</a:t>
            </a:r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 Gleichung</a:t>
            </a:r>
          </a:p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(Potenziale außerhalb der Standardbedingungen)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79803" y="1298657"/>
            <a:ext cx="742955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de-DE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Fachwissenschaftliche </a:t>
            </a:r>
            <a:r>
              <a:rPr lang="de-DE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Herleitung</a:t>
            </a:r>
            <a:r>
              <a:rPr lang="de-DE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(Thermodynamik):</a:t>
            </a:r>
          </a:p>
          <a:p>
            <a:pPr marL="342900" indent="-342900">
              <a:spcAft>
                <a:spcPts val="1200"/>
              </a:spcAft>
            </a:pPr>
            <a:endParaRPr lang="de-DE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Für das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Redoxgleichgewicht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einer Halbzelle    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Ox</a:t>
            </a:r>
            <a:r>
              <a:rPr lang="de-DE" sz="1600" kern="0" baseline="500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de-DE" sz="1600" kern="0" baseline="5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+ z e</a:t>
            </a:r>
            <a:r>
              <a:rPr lang="de-DE" sz="1600" kern="0" baseline="500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−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177800" indent="-177800">
              <a:spcAft>
                <a:spcPts val="12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gilt bezogen auf die Wasserstoffelektrode:</a:t>
            </a:r>
          </a:p>
          <a:p>
            <a:pPr marL="342900" indent="-342900"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                                     (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van‘t-Hoffsche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Reaktionsisotherme)</a:t>
            </a:r>
          </a:p>
          <a:p>
            <a:pPr marL="342900" indent="-342900">
              <a:spcAft>
                <a:spcPts val="600"/>
              </a:spcAf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Mit der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Gleichgewichtsgalvanispannung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Redoxpotenzial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 als Antrieb für die</a:t>
            </a:r>
          </a:p>
          <a:p>
            <a:pPr marL="177800" indent="-177800"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Reaktion ergibt sich für </a:t>
            </a:r>
            <a:r>
              <a:rPr lang="el-GR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Δ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R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G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:     </a:t>
            </a:r>
            <a:r>
              <a:rPr lang="el-GR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Δ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R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G = z </a:t>
            </a:r>
            <a:r>
              <a:rPr lang="de-DE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·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F </a:t>
            </a:r>
            <a:r>
              <a:rPr lang="de-DE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·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U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H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              (Energieerhaltung)</a:t>
            </a:r>
            <a:endParaRPr lang="de-DE" sz="1600" kern="0" baseline="-2500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kern="0" baseline="-2500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Einsetzen liefert die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Nernstsche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Gleichung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:</a:t>
            </a: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Grafik 30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904" y="711158"/>
            <a:ext cx="1620828" cy="1405615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32" name="Gruppieren 31"/>
          <p:cNvGrpSpPr/>
          <p:nvPr/>
        </p:nvGrpSpPr>
        <p:grpSpPr>
          <a:xfrm>
            <a:off x="5664672" y="2275977"/>
            <a:ext cx="442276" cy="85750"/>
            <a:chOff x="2919123" y="4238898"/>
            <a:chExt cx="442276" cy="85750"/>
          </a:xfrm>
        </p:grpSpPr>
        <p:cxnSp>
          <p:nvCxnSpPr>
            <p:cNvPr id="33" name="Gerade Verbindung mit Pfeil 32"/>
            <p:cNvCxnSpPr/>
            <p:nvPr/>
          </p:nvCxnSpPr>
          <p:spPr>
            <a:xfrm>
              <a:off x="2932771" y="4238898"/>
              <a:ext cx="428628" cy="1588"/>
            </a:xfrm>
            <a:prstGeom prst="straightConnector1">
              <a:avLst/>
            </a:prstGeom>
            <a:ln w="19050">
              <a:solidFill>
                <a:srgbClr val="1919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/>
            <p:cNvCxnSpPr/>
            <p:nvPr/>
          </p:nvCxnSpPr>
          <p:spPr>
            <a:xfrm>
              <a:off x="2919123" y="4323060"/>
              <a:ext cx="428628" cy="1588"/>
            </a:xfrm>
            <a:prstGeom prst="straightConnector1">
              <a:avLst/>
            </a:prstGeom>
            <a:ln w="19050">
              <a:solidFill>
                <a:srgbClr val="19196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8926" y="2925735"/>
            <a:ext cx="1771650" cy="24765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117" y="5874563"/>
            <a:ext cx="37338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17"/>
          <p:cNvSpPr/>
          <p:nvPr/>
        </p:nvSpPr>
        <p:spPr>
          <a:xfrm>
            <a:off x="2394315" y="5786454"/>
            <a:ext cx="4143404" cy="642942"/>
          </a:xfrm>
          <a:prstGeom prst="rect">
            <a:avLst/>
          </a:prstGeom>
          <a:noFill/>
          <a:ln>
            <a:solidFill>
              <a:srgbClr val="191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2350" y="4914699"/>
            <a:ext cx="2076450" cy="533400"/>
          </a:xfrm>
          <a:prstGeom prst="rect">
            <a:avLst/>
          </a:prstGeom>
          <a:noFill/>
        </p:spPr>
      </p:pic>
      <p:sp>
        <p:nvSpPr>
          <p:cNvPr id="30" name="Ovale Legende 29"/>
          <p:cNvSpPr/>
          <p:nvPr/>
        </p:nvSpPr>
        <p:spPr>
          <a:xfrm>
            <a:off x="3890462" y="4749421"/>
            <a:ext cx="626947" cy="805218"/>
          </a:xfrm>
          <a:prstGeom prst="wedgeEllipseCallout">
            <a:avLst>
              <a:gd name="adj1" fmla="val -20833"/>
              <a:gd name="adj2" fmla="val 96271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371201" y="177420"/>
            <a:ext cx="444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Wege zur </a:t>
            </a:r>
            <a:r>
              <a:rPr lang="de-DE" b="1" dirty="0" err="1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Nernstschen</a:t>
            </a:r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 Gleichung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16031" y="971110"/>
            <a:ext cx="51066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</a:pPr>
            <a:r>
              <a:rPr lang="de-DE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Schulische Erarbeitung: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Messungen an Konzentrationszellen,   </a:t>
            </a:r>
          </a:p>
          <a:p>
            <a:pPr marL="177800" indent="-177800">
              <a:spcAft>
                <a:spcPts val="12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z.B. zwei Silber-Halbzellen (z = 1)                         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zehnfache Verdünnung liefert eine Zellspannung von etwa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0,06 V 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(www.u-helmich.de)</a:t>
            </a:r>
            <a:endParaRPr lang="de-DE" sz="1600" i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41" name="Gruppieren 40"/>
          <p:cNvGrpSpPr/>
          <p:nvPr/>
        </p:nvGrpSpPr>
        <p:grpSpPr>
          <a:xfrm>
            <a:off x="5446103" y="1037001"/>
            <a:ext cx="3829895" cy="3328501"/>
            <a:chOff x="5500694" y="1214422"/>
            <a:chExt cx="3829895" cy="3328501"/>
          </a:xfrm>
        </p:grpSpPr>
        <p:pic>
          <p:nvPicPr>
            <p:cNvPr id="27" name="Grafik 26" descr="6001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5074" y="1214422"/>
              <a:ext cx="2218644" cy="2784398"/>
            </a:xfrm>
            <a:prstGeom prst="rect">
              <a:avLst/>
            </a:prstGeom>
          </p:spPr>
        </p:pic>
        <p:cxnSp>
          <p:nvCxnSpPr>
            <p:cNvPr id="37" name="Gerade Verbindung 36"/>
            <p:cNvCxnSpPr/>
            <p:nvPr/>
          </p:nvCxnSpPr>
          <p:spPr>
            <a:xfrm rot="16200000" flipH="1">
              <a:off x="7500958" y="3857628"/>
              <a:ext cx="428628" cy="285752"/>
            </a:xfrm>
            <a:prstGeom prst="line">
              <a:avLst/>
            </a:prstGeom>
            <a:ln w="28575">
              <a:solidFill>
                <a:srgbClr val="191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rot="5400000">
              <a:off x="6643702" y="3857627"/>
              <a:ext cx="428628" cy="285752"/>
            </a:xfrm>
            <a:prstGeom prst="line">
              <a:avLst/>
            </a:prstGeom>
            <a:ln w="28575">
              <a:solidFill>
                <a:srgbClr val="191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5500694" y="4204369"/>
              <a:ext cx="38298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kern="0" dirty="0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  </a:t>
              </a:r>
              <a:r>
                <a:rPr lang="de-DE" sz="1600" kern="0" dirty="0" err="1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Donator</a:t>
              </a:r>
              <a:r>
                <a:rPr lang="de-DE" sz="1600" kern="0" dirty="0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-Halbzelle  Akzeptor-Halbzelle</a:t>
              </a:r>
              <a:endParaRPr lang="de-DE" dirty="0"/>
            </a:p>
          </p:txBody>
        </p:sp>
      </p:grp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43" name="Gruppieren 42"/>
          <p:cNvGrpSpPr/>
          <p:nvPr/>
        </p:nvGrpSpPr>
        <p:grpSpPr>
          <a:xfrm>
            <a:off x="652508" y="3114251"/>
            <a:ext cx="4677909" cy="1918378"/>
            <a:chOff x="652508" y="3400854"/>
            <a:chExt cx="4677909" cy="1918378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2508" y="3400854"/>
              <a:ext cx="4677909" cy="291577"/>
            </a:xfrm>
            <a:prstGeom prst="rect">
              <a:avLst/>
            </a:prstGeom>
            <a:noFill/>
          </p:spPr>
        </p:pic>
        <p:sp>
          <p:nvSpPr>
            <p:cNvPr id="47" name="Rechteck 46"/>
            <p:cNvSpPr/>
            <p:nvPr/>
          </p:nvSpPr>
          <p:spPr>
            <a:xfrm>
              <a:off x="3701097" y="4315899"/>
              <a:ext cx="7809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b="1" kern="0" dirty="0" err="1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ln</a:t>
              </a:r>
              <a:r>
                <a:rPr lang="de-DE" sz="1400" b="1" kern="0" dirty="0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 </a:t>
              </a:r>
              <a:r>
                <a:rPr lang="de-DE" sz="1400" b="1" kern="0" dirty="0" smtClean="0">
                  <a:solidFill>
                    <a:srgbClr val="191966"/>
                  </a:solidFill>
                  <a:latin typeface="Arial"/>
                  <a:ea typeface="Cambria Math"/>
                  <a:cs typeface="Arial"/>
                </a:rPr>
                <a:t>→</a:t>
              </a:r>
              <a:r>
                <a:rPr lang="de-DE" sz="1400" b="1" kern="0" dirty="0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 </a:t>
              </a:r>
              <a:r>
                <a:rPr lang="de-DE" sz="1400" b="1" kern="0" dirty="0" err="1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lg</a:t>
              </a:r>
              <a:endParaRPr lang="de-DE" sz="1400" b="1" dirty="0"/>
            </a:p>
          </p:txBody>
        </p:sp>
        <p:sp>
          <p:nvSpPr>
            <p:cNvPr id="51" name="Rechteck 50"/>
            <p:cNvSpPr/>
            <p:nvPr/>
          </p:nvSpPr>
          <p:spPr>
            <a:xfrm>
              <a:off x="2277884" y="3794937"/>
              <a:ext cx="891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0,059 V</a:t>
              </a:r>
              <a:endParaRPr lang="de-DE" sz="1600" dirty="0"/>
            </a:p>
          </p:txBody>
        </p:sp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2508" y="4648994"/>
              <a:ext cx="4219438" cy="515856"/>
            </a:xfrm>
            <a:prstGeom prst="rect">
              <a:avLst/>
            </a:prstGeom>
            <a:noFill/>
          </p:spPr>
        </p:pic>
        <p:sp>
          <p:nvSpPr>
            <p:cNvPr id="40" name="Ovale Legende 39"/>
            <p:cNvSpPr/>
            <p:nvPr/>
          </p:nvSpPr>
          <p:spPr>
            <a:xfrm flipV="1">
              <a:off x="3646506" y="4176224"/>
              <a:ext cx="857256" cy="1143008"/>
            </a:xfrm>
            <a:prstGeom prst="wedgeEllipseCallout">
              <a:avLst>
                <a:gd name="adj1" fmla="val -105210"/>
                <a:gd name="adj2" fmla="val 63694"/>
              </a:avLst>
            </a:prstGeom>
            <a:noFill/>
            <a:ln>
              <a:solidFill>
                <a:srgbClr val="191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4" name="Rechteck 43"/>
          <p:cNvSpPr/>
          <p:nvPr/>
        </p:nvSpPr>
        <p:spPr>
          <a:xfrm>
            <a:off x="516031" y="5295416"/>
            <a:ext cx="85733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de-DE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Alternative: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Erniedrigung der Cu</a:t>
            </a:r>
            <a:r>
              <a:rPr lang="de-DE" sz="1600" kern="0" baseline="3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-Ionenkonzentration in einer Cu</a:t>
            </a:r>
            <a:r>
              <a:rPr lang="de-DE" sz="1600" kern="0" baseline="3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-Halbzelle durch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Komplexierung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177800" indent="-177800">
              <a:spcAft>
                <a:spcPts val="12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U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(Cu</a:t>
            </a:r>
            <a:r>
              <a:rPr lang="de-DE" sz="1600" kern="0" baseline="3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 = 0,35 V + 0,0295 V </a:t>
            </a:r>
            <a:r>
              <a:rPr lang="de-DE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⋅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lg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de-DE" sz="1600" kern="0" baseline="-1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wird negativ ab c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de-DE" sz="1600" kern="0" baseline="-1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≤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10</a:t>
            </a:r>
            <a:r>
              <a:rPr lang="de-DE" sz="1600" kern="0" baseline="30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-14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mol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/l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        </a:t>
            </a:r>
          </a:p>
        </p:txBody>
      </p:sp>
      <p:cxnSp>
        <p:nvCxnSpPr>
          <p:cNvPr id="33" name="Gerade Verbindung 32"/>
          <p:cNvCxnSpPr/>
          <p:nvPr/>
        </p:nvCxnSpPr>
        <p:spPr>
          <a:xfrm flipV="1">
            <a:off x="2000232" y="4357694"/>
            <a:ext cx="928694" cy="500066"/>
          </a:xfrm>
          <a:prstGeom prst="line">
            <a:avLst/>
          </a:prstGeom>
          <a:ln>
            <a:solidFill>
              <a:srgbClr val="191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087166" y="172706"/>
            <a:ext cx="466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Elektrochemische Energiequellen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81718" y="1000108"/>
            <a:ext cx="7572428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Auswahl aus einer Vielzahl klassischer und moderner elektrochemischer Energiequellen, z.B.</a:t>
            </a:r>
          </a:p>
          <a:p>
            <a:pPr>
              <a:spcAft>
                <a:spcPts val="18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(anschauliche Flash-Animationen auf: 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http://www.wainet.ne.jp/~yuasa/EngF2.htm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Aft>
                <a:spcPts val="600"/>
              </a:spcAft>
              <a:tabLst>
                <a:tab pos="10779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	- LECLANCH</a:t>
            </a:r>
            <a:r>
              <a:rPr lang="de-DE" sz="1600" kern="0" dirty="0" smtClean="0">
                <a:solidFill>
                  <a:srgbClr val="191966"/>
                </a:solidFill>
                <a:latin typeface="Arial"/>
                <a:cs typeface="Arial"/>
              </a:rPr>
              <a:t>É-Batterie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(Zink/Kohle-Batterie)</a:t>
            </a:r>
          </a:p>
          <a:p>
            <a:pPr>
              <a:spcAft>
                <a:spcPts val="600"/>
              </a:spcAft>
              <a:tabLst>
                <a:tab pos="10779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Alkali/Mangan-Batterie</a:t>
            </a:r>
          </a:p>
          <a:p>
            <a:pPr>
              <a:spcAft>
                <a:spcPts val="600"/>
              </a:spcAft>
              <a:tabLst>
                <a:tab pos="10779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Blei-Akkumulator (Autobatterie)</a:t>
            </a:r>
          </a:p>
          <a:p>
            <a:pPr>
              <a:spcAft>
                <a:spcPts val="600"/>
              </a:spcAft>
              <a:tabLst>
                <a:tab pos="10779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Nickel/Metallhydrid-Akku</a:t>
            </a:r>
          </a:p>
          <a:p>
            <a:pPr>
              <a:spcAft>
                <a:spcPts val="600"/>
              </a:spcAft>
              <a:tabLst>
                <a:tab pos="10779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Zink/Luft-Batterie (Knopfzelle) (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als problemorientierte UE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	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615733" y="6271067"/>
            <a:ext cx="1532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Bilder: www.zum.de</a:t>
            </a:r>
            <a:endParaRPr lang="de-DE" sz="120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707847" y="3857628"/>
            <a:ext cx="7520170" cy="2652694"/>
            <a:chOff x="915660" y="3857628"/>
            <a:chExt cx="7520170" cy="2652694"/>
          </a:xfrm>
        </p:grpSpPr>
        <p:graphicFrame>
          <p:nvGraphicFramePr>
            <p:cNvPr id="43009" name="Object 1"/>
            <p:cNvGraphicFramePr>
              <a:graphicFrameLocks noChangeAspect="1"/>
            </p:cNvGraphicFramePr>
            <p:nvPr/>
          </p:nvGraphicFramePr>
          <p:xfrm>
            <a:off x="7028188" y="3938554"/>
            <a:ext cx="1407642" cy="2571768"/>
          </p:xfrm>
          <a:graphic>
            <a:graphicData uri="http://schemas.openxmlformats.org/presentationml/2006/ole">
              <p:oleObj spid="_x0000_s43009" name="Bitmap" r:id="rId5" imgW="2057143" imgH="3780952" progId="PBrush">
                <p:embed/>
              </p:oleObj>
            </a:graphicData>
          </a:graphic>
        </p:graphicFrame>
        <p:grpSp>
          <p:nvGrpSpPr>
            <p:cNvPr id="18" name="Gruppieren 17"/>
            <p:cNvGrpSpPr/>
            <p:nvPr/>
          </p:nvGrpSpPr>
          <p:grpSpPr>
            <a:xfrm>
              <a:off x="915660" y="3857628"/>
              <a:ext cx="5737291" cy="2652694"/>
              <a:chOff x="915660" y="3857628"/>
              <a:chExt cx="5737291" cy="2652694"/>
            </a:xfrm>
          </p:grpSpPr>
          <p:grpSp>
            <p:nvGrpSpPr>
              <p:cNvPr id="16" name="Gruppieren 15"/>
              <p:cNvGrpSpPr/>
              <p:nvPr/>
            </p:nvGrpSpPr>
            <p:grpSpPr>
              <a:xfrm>
                <a:off x="915660" y="3857628"/>
                <a:ext cx="2151736" cy="2652694"/>
                <a:chOff x="915660" y="3840781"/>
                <a:chExt cx="2151736" cy="2652694"/>
              </a:xfrm>
            </p:grpSpPr>
            <p:graphicFrame>
              <p:nvGraphicFramePr>
                <p:cNvPr id="43011" name="Object 3"/>
                <p:cNvGraphicFramePr>
                  <a:graphicFrameLocks noChangeAspect="1"/>
                </p:cNvGraphicFramePr>
                <p:nvPr/>
              </p:nvGraphicFramePr>
              <p:xfrm>
                <a:off x="915660" y="3840781"/>
                <a:ext cx="2151736" cy="2652694"/>
              </p:xfrm>
              <a:graphic>
                <a:graphicData uri="http://schemas.openxmlformats.org/presentationml/2006/ole">
                  <p:oleObj spid="_x0000_s43011" name="Bitmap" r:id="rId6" imgW="3809524" imgH="4704762" progId="PBrush">
                    <p:embed/>
                  </p:oleObj>
                </a:graphicData>
              </a:graphic>
            </p:graphicFrame>
            <p:sp>
              <p:nvSpPr>
                <p:cNvPr id="13" name="Rechteck 12"/>
                <p:cNvSpPr/>
                <p:nvPr/>
              </p:nvSpPr>
              <p:spPr>
                <a:xfrm>
                  <a:off x="2130106" y="3918617"/>
                  <a:ext cx="93006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1400" b="1" kern="0" dirty="0" smtClean="0">
                      <a:solidFill>
                        <a:srgbClr val="191966"/>
                      </a:solidFill>
                      <a:latin typeface="Arial" pitchFamily="34" charset="0"/>
                      <a:cs typeface="Arial" pitchFamily="34" charset="0"/>
                    </a:rPr>
                    <a:t>U </a:t>
                  </a:r>
                  <a:r>
                    <a:rPr lang="de-DE" sz="1400" b="1" kern="0" dirty="0" smtClean="0">
                      <a:solidFill>
                        <a:srgbClr val="191966"/>
                      </a:solidFill>
                      <a:latin typeface="Arial"/>
                      <a:cs typeface="Arial"/>
                    </a:rPr>
                    <a:t>≈</a:t>
                  </a:r>
                  <a:r>
                    <a:rPr lang="de-DE" sz="1400" b="1" kern="0" dirty="0" smtClean="0">
                      <a:solidFill>
                        <a:srgbClr val="191966"/>
                      </a:solidFill>
                      <a:latin typeface="Arial" pitchFamily="34" charset="0"/>
                      <a:cs typeface="Arial" pitchFamily="34" charset="0"/>
                    </a:rPr>
                    <a:t> 1,5 V</a:t>
                  </a:r>
                  <a:endParaRPr lang="de-DE" sz="1400" b="1" dirty="0"/>
                </a:p>
              </p:txBody>
            </p:sp>
          </p:grpSp>
          <p:sp>
            <p:nvSpPr>
              <p:cNvPr id="15" name="Rechteck 14"/>
              <p:cNvSpPr/>
              <p:nvPr/>
            </p:nvSpPr>
            <p:spPr>
              <a:xfrm>
                <a:off x="3428992" y="5014698"/>
                <a:ext cx="3223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600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2 </a:t>
                </a:r>
                <a:r>
                  <a:rPr lang="de-DE" sz="1600" kern="0" dirty="0" err="1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Zn</a:t>
                </a:r>
                <a:r>
                  <a:rPr lang="de-DE" sz="1600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+ O</a:t>
                </a:r>
                <a:r>
                  <a:rPr lang="de-DE" sz="1600" kern="0" baseline="-2500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de-DE" sz="1600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+ 2 H</a:t>
                </a:r>
                <a:r>
                  <a:rPr lang="de-DE" sz="1600" kern="0" baseline="-2500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de-DE" sz="1600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de-DE" sz="1600" kern="0" dirty="0" smtClean="0">
                    <a:solidFill>
                      <a:srgbClr val="191966"/>
                    </a:solidFill>
                    <a:latin typeface="Arial"/>
                    <a:cs typeface="Arial"/>
                  </a:rPr>
                  <a:t>→</a:t>
                </a:r>
                <a:r>
                  <a:rPr lang="de-DE" sz="1600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de-DE" sz="1600" kern="0" dirty="0" err="1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Zn</a:t>
                </a:r>
                <a:r>
                  <a:rPr lang="de-DE" sz="1600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(OH)</a:t>
                </a:r>
                <a:r>
                  <a:rPr lang="de-DE" sz="1600" kern="0" baseline="-2500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de-DE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087166" y="172706"/>
            <a:ext cx="466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Elektrochemische Energiequellen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00100" y="1142984"/>
            <a:ext cx="74295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Brennstoffzellen </a:t>
            </a:r>
          </a:p>
          <a:p>
            <a:pPr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spezielle Form galvanischer Zellen mit Verbrennungen als Redoxreaktionen</a:t>
            </a:r>
          </a:p>
          <a:p>
            <a:pPr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Umwandlung von chemischer Energie in elektrische Energie </a:t>
            </a:r>
          </a:p>
          <a:p>
            <a:pPr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kontinuierlich zugeführter Brennstoff</a:t>
            </a:r>
          </a:p>
        </p:txBody>
      </p:sp>
      <p:sp>
        <p:nvSpPr>
          <p:cNvPr id="12" name="Rechteck 11"/>
          <p:cNvSpPr/>
          <p:nvPr/>
        </p:nvSpPr>
        <p:spPr>
          <a:xfrm>
            <a:off x="4872041" y="3200396"/>
            <a:ext cx="4129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Bsp.: Grove-Zelle</a:t>
            </a:r>
          </a:p>
          <a:p>
            <a:pPr>
              <a:spcAft>
                <a:spcPts val="12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(PEFC - </a:t>
            </a:r>
            <a:r>
              <a:rPr lang="de-DE" sz="1600" u="sng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olymer </a:t>
            </a:r>
            <a:r>
              <a:rPr lang="de-DE" sz="1600" u="sng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lectrolyte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u="sng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uel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u="sng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ell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71934" y="3786190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H</a:t>
            </a:r>
            <a:r>
              <a:rPr lang="de-DE" sz="1600" baseline="-25000" dirty="0" smtClean="0"/>
              <a:t>2</a:t>
            </a:r>
            <a:r>
              <a:rPr lang="de-DE" sz="1600" dirty="0" smtClean="0"/>
              <a:t>O</a:t>
            </a:r>
            <a:endParaRPr lang="de-DE" sz="16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757211" y="2643183"/>
            <a:ext cx="3896709" cy="3325192"/>
            <a:chOff x="757211" y="2643183"/>
            <a:chExt cx="3896709" cy="3325192"/>
          </a:xfrm>
        </p:grpSpPr>
        <p:pic>
          <p:nvPicPr>
            <p:cNvPr id="8" name="Grafik 7" descr="brennstoffzell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211" y="2643183"/>
              <a:ext cx="3896709" cy="3325192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2428860" y="2928934"/>
              <a:ext cx="57150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/>
        </p:nvSpPr>
        <p:spPr>
          <a:xfrm>
            <a:off x="761973" y="3848103"/>
            <a:ext cx="476277" cy="21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052884" y="3843341"/>
            <a:ext cx="571504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H</a:t>
            </a:r>
            <a:r>
              <a:rPr lang="de-DE" sz="1600" baseline="-25000" dirty="0" smtClean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O</a:t>
            </a: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3009892" y="3171824"/>
            <a:ext cx="76212" cy="66677"/>
            <a:chOff x="3024179" y="3167061"/>
            <a:chExt cx="76212" cy="66677"/>
          </a:xfrm>
        </p:grpSpPr>
        <p:cxnSp>
          <p:nvCxnSpPr>
            <p:cNvPr id="22" name="Gerade Verbindung 21"/>
            <p:cNvCxnSpPr/>
            <p:nvPr/>
          </p:nvCxnSpPr>
          <p:spPr>
            <a:xfrm rot="16200000" flipH="1">
              <a:off x="3005133" y="3186107"/>
              <a:ext cx="66677" cy="28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 flipH="1" flipV="1">
              <a:off x="3052759" y="3186107"/>
              <a:ext cx="66677" cy="2858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Gerade Verbindung 27"/>
          <p:cNvCxnSpPr/>
          <p:nvPr/>
        </p:nvCxnSpPr>
        <p:spPr>
          <a:xfrm rot="5400000">
            <a:off x="1285852" y="5929330"/>
            <a:ext cx="428628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16200000" flipH="1">
            <a:off x="3711544" y="5929331"/>
            <a:ext cx="428628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623714" y="6313815"/>
            <a:ext cx="6520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kern="0" dirty="0" smtClean="0">
                <a:solidFill>
                  <a:srgbClr val="191966"/>
                </a:solidFill>
                <a:latin typeface="Arial"/>
                <a:cs typeface="Arial"/>
              </a:rPr>
              <a:t>→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2 H</a:t>
            </a:r>
            <a:r>
              <a:rPr lang="de-DE" sz="1600" kern="0" baseline="3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de-DE" sz="1600" kern="0" baseline="300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−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                ½ O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+ 2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de-DE" sz="1600" kern="0" baseline="30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+ 2 e</a:t>
            </a:r>
            <a:r>
              <a:rPr lang="de-DE" sz="1600" kern="0" baseline="300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−</a:t>
            </a:r>
            <a:r>
              <a:rPr lang="de-DE" sz="1600" kern="0" dirty="0" smtClean="0">
                <a:solidFill>
                  <a:srgbClr val="191966"/>
                </a:solidFill>
                <a:latin typeface="Arial"/>
                <a:cs typeface="Arial"/>
              </a:rPr>
              <a:t>→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de-DE" sz="1600" kern="0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701315" y="159058"/>
            <a:ext cx="233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Brennstoffzellen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428728" y="1071546"/>
            <a:ext cx="692948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Einfache Variante: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Fuel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Cell</a:t>
            </a:r>
            <a:r>
              <a:rPr lang="de-DE" sz="1600" b="1" kern="0" baseline="300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TM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Model Car</a:t>
            </a: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Bezugsquelle: Windaus Labortechnik (Demo-Variante 145,00 </a:t>
            </a:r>
            <a:r>
              <a:rPr lang="de-DE" sz="1600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€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MWSt.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849" y="1843716"/>
            <a:ext cx="4150470" cy="44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5132204" y="3074863"/>
            <a:ext cx="3797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reversible Brennstoffzelle mit</a:t>
            </a:r>
          </a:p>
          <a:p>
            <a:pPr>
              <a:spcAft>
                <a:spcPts val="12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Polymer-Elektrolyt-Membran (PEM)</a:t>
            </a:r>
          </a:p>
          <a:p>
            <a:pPr>
              <a:spcAft>
                <a:spcPts val="1200"/>
              </a:spcAf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Vorteil: Kombination von   </a:t>
            </a: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  Brennstoffzelle und</a:t>
            </a: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  Elektrolyse mittels Solarmodul  </a:t>
            </a: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058804" y="171427"/>
            <a:ext cx="449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Einige Arten von Brennstoffzellen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428596" y="1643050"/>
          <a:ext cx="8286809" cy="4114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1768"/>
                <a:gridCol w="1585284"/>
                <a:gridCol w="1282889"/>
                <a:gridCol w="1060917"/>
                <a:gridCol w="17859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Bezeichnung</a:t>
                      </a:r>
                      <a:endParaRPr lang="de-DE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Elektrolyt</a:t>
                      </a:r>
                      <a:endParaRPr lang="de-DE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Anoden-Brennstoff</a:t>
                      </a:r>
                      <a:endParaRPr lang="de-DE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Katoden-Gas</a:t>
                      </a:r>
                      <a:endParaRPr lang="de-DE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Anwendungen</a:t>
                      </a:r>
                      <a:endParaRPr lang="de-DE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Alkalische Brennstoffzelle (AFC)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KOH-</a:t>
                      </a:r>
                      <a:r>
                        <a:rPr lang="de-DE" sz="1600" dirty="0" err="1" smtClean="0">
                          <a:solidFill>
                            <a:srgbClr val="191966"/>
                          </a:solidFill>
                        </a:rPr>
                        <a:t>Lsg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baseline="-250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baseline="-250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Raumfahrt,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U-Boote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191966"/>
                          </a:solidFill>
                        </a:rPr>
                        <a:t>Polymerelektrolytmembran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Brennstoffzelle(PEMFC) 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Polymer-Membran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Fahrzeuge,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stat. Kraftwerke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Direktmethanol-Brennstoffzelle (DMFC)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Polymer-Membran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CH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3</a:t>
                      </a:r>
                      <a:r>
                        <a:rPr lang="de-DE" sz="1600" baseline="0" dirty="0" smtClean="0">
                          <a:solidFill>
                            <a:srgbClr val="191966"/>
                          </a:solidFill>
                        </a:rPr>
                        <a:t>OH</a:t>
                      </a: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Fahrzeuge,</a:t>
                      </a:r>
                    </a:p>
                    <a:p>
                      <a:pPr algn="ctr"/>
                      <a:r>
                        <a:rPr lang="de-DE" sz="1600" dirty="0" err="1" smtClean="0">
                          <a:solidFill>
                            <a:srgbClr val="191966"/>
                          </a:solidFill>
                        </a:rPr>
                        <a:t>mob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. </a:t>
                      </a:r>
                      <a:r>
                        <a:rPr lang="de-DE" sz="1600" dirty="0" err="1" smtClean="0">
                          <a:solidFill>
                            <a:srgbClr val="191966"/>
                          </a:solidFill>
                        </a:rPr>
                        <a:t>Stromvers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Phosphorsäure-Brennstoffzelle (PAFC)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3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PO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4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-Lsg.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stat. Kraftwerke,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Kraft-Wärme-</a:t>
                      </a:r>
                      <a:r>
                        <a:rPr lang="de-DE" sz="1600" dirty="0" err="1" smtClean="0">
                          <a:solidFill>
                            <a:srgbClr val="191966"/>
                          </a:solidFill>
                        </a:rPr>
                        <a:t>Kop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.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Schmelzcarbonat-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Brennstoffzelle</a:t>
                      </a:r>
                      <a:r>
                        <a:rPr lang="de-DE" sz="1600" baseline="0" dirty="0" smtClean="0">
                          <a:solidFill>
                            <a:srgbClr val="191966"/>
                          </a:solidFill>
                        </a:rPr>
                        <a:t> (MCFC)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Carbonat-Schmelzen</a:t>
                      </a: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, CH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4</a:t>
                      </a:r>
                      <a:endParaRPr lang="de-DE" sz="1600" baseline="-250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dirty="0" smtClean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Erprobung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191966"/>
                          </a:solidFill>
                        </a:rPr>
                        <a:t>Festoxid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Brennstoffzelle (SOFC)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keramischer</a:t>
                      </a:r>
                    </a:p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Elektrolyt (ZrO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)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, CH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O</a:t>
                      </a:r>
                      <a:r>
                        <a:rPr lang="de-DE" sz="1600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sz="1600" dirty="0" smtClean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191966"/>
                          </a:solidFill>
                        </a:rPr>
                        <a:t>Erprobung</a:t>
                      </a:r>
                      <a:endParaRPr lang="de-DE" sz="1600" dirty="0">
                        <a:solidFill>
                          <a:srgbClr val="1919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1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3300393" y="28552"/>
            <a:ext cx="432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Unerwünschte Elektrochemie:</a:t>
            </a:r>
          </a:p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Korrosion und Korrosionsschutz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142976" y="1500174"/>
            <a:ext cx="6858048" cy="4524315"/>
            <a:chOff x="1142976" y="1500174"/>
            <a:chExt cx="6858048" cy="4524315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142976" y="1500174"/>
              <a:ext cx="6858048" cy="4524315"/>
              <a:chOff x="1071538" y="1285860"/>
              <a:chExt cx="6858048" cy="4524315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1071538" y="1285860"/>
                <a:ext cx="685804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de-DE" b="1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etablierte Experimente (in Petrischalen) zu Lokalelementen</a:t>
                </a: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de-DE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de-DE" b="1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Inhalte: - „unfreiwillige“ Galvanische Zelle,</a:t>
                </a:r>
              </a:p>
              <a:p>
                <a:r>
                  <a:rPr lang="de-DE" b="1" kern="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               - sonst kaum neue chemische Inhalte</a:t>
                </a:r>
                <a:endParaRPr lang="de-DE" dirty="0"/>
              </a:p>
            </p:txBody>
          </p:sp>
          <p:pic>
            <p:nvPicPr>
              <p:cNvPr id="8" name="Grafik 7" descr="Korrosion.tif"/>
              <p:cNvPicPr>
                <a:picLocks noChangeAspect="1"/>
              </p:cNvPicPr>
              <p:nvPr/>
            </p:nvPicPr>
            <p:blipFill>
              <a:blip r:embed="rId4"/>
              <a:srcRect l="6087" t="3654" r="3996" b="3654"/>
              <a:stretch>
                <a:fillRect/>
              </a:stretch>
            </p:blipFill>
            <p:spPr>
              <a:xfrm>
                <a:off x="2643174" y="2071678"/>
                <a:ext cx="3286148" cy="2477683"/>
              </a:xfrm>
              <a:prstGeom prst="rect">
                <a:avLst/>
              </a:prstGeom>
            </p:spPr>
          </p:pic>
        </p:grpSp>
        <p:sp>
          <p:nvSpPr>
            <p:cNvPr id="13" name="Textfeld 12"/>
            <p:cNvSpPr txBox="1"/>
            <p:nvPr/>
          </p:nvSpPr>
          <p:spPr>
            <a:xfrm>
              <a:off x="3184183" y="4415485"/>
              <a:ext cx="2483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err="1" smtClean="0">
                  <a:latin typeface="Arial" pitchFamily="34" charset="0"/>
                  <a:cs typeface="Arial" pitchFamily="34" charset="0"/>
                </a:rPr>
                <a:t>Cu</a:t>
              </a: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de-DE" sz="1200" b="1" dirty="0" err="1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                            </a:t>
              </a:r>
              <a:r>
                <a:rPr lang="de-DE" sz="1200" b="1" dirty="0" err="1" smtClean="0">
                  <a:latin typeface="Arial" pitchFamily="34" charset="0"/>
                  <a:cs typeface="Arial" pitchFamily="34" charset="0"/>
                </a:rPr>
                <a:t>Zn</a:t>
              </a: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 + </a:t>
              </a:r>
              <a:r>
                <a:rPr lang="de-DE" sz="1200" b="1" dirty="0" err="1" smtClean="0">
                  <a:latin typeface="Arial" pitchFamily="34" charset="0"/>
                  <a:cs typeface="Arial" pitchFamily="34" charset="0"/>
                </a:rPr>
                <a:t>Fe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023609" y="2894389"/>
              <a:ext cx="4812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Fe</a:t>
              </a:r>
              <a:r>
                <a:rPr lang="de-DE" sz="1200" b="1" baseline="300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de-DE" sz="12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14210" y="3360761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Zn</a:t>
              </a:r>
              <a:r>
                <a:rPr lang="de-DE" sz="1200" b="1" baseline="30000" dirty="0" smtClean="0">
                  <a:latin typeface="Arial" pitchFamily="34" charset="0"/>
                  <a:cs typeface="Arial" pitchFamily="34" charset="0"/>
                </a:rPr>
                <a:t>2+</a:t>
              </a:r>
              <a:endParaRPr lang="de-DE" sz="1200" b="1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2242111" y="180772"/>
            <a:ext cx="634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Korrosion und Korrosionsschutz: Lokalelemente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57224" y="1009706"/>
            <a:ext cx="760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Korrosion von Aluminium im Kontakt mit Kupfer (auch mit CuCl</a:t>
            </a:r>
            <a:r>
              <a:rPr lang="de-DE" b="1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857224" y="1509772"/>
            <a:ext cx="6086483" cy="2410260"/>
            <a:chOff x="1643042" y="2143112"/>
            <a:chExt cx="6086483" cy="2410260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1643042" y="2571744"/>
              <a:ext cx="2973805" cy="1981628"/>
              <a:chOff x="1643042" y="2571744"/>
              <a:chExt cx="2973805" cy="1981628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1656028" y="2571744"/>
                <a:ext cx="1643074" cy="1285884"/>
                <a:chOff x="2285984" y="2643182"/>
                <a:chExt cx="1643074" cy="1285884"/>
              </a:xfrm>
            </p:grpSpPr>
            <p:sp>
              <p:nvSpPr>
                <p:cNvPr id="13" name="Parallelogramm 12"/>
                <p:cNvSpPr/>
                <p:nvPr/>
              </p:nvSpPr>
              <p:spPr>
                <a:xfrm>
                  <a:off x="2285984" y="2643182"/>
                  <a:ext cx="1643074" cy="1285884"/>
                </a:xfrm>
                <a:prstGeom prst="parallelogram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" name="Freihandform 13"/>
                <p:cNvSpPr/>
                <p:nvPr/>
              </p:nvSpPr>
              <p:spPr>
                <a:xfrm>
                  <a:off x="2800350" y="2902182"/>
                  <a:ext cx="557213" cy="529563"/>
                </a:xfrm>
                <a:custGeom>
                  <a:avLst/>
                  <a:gdLst>
                    <a:gd name="connsiteX0" fmla="*/ 157163 w 557213"/>
                    <a:gd name="connsiteY0" fmla="*/ 369656 h 529563"/>
                    <a:gd name="connsiteX1" fmla="*/ 157163 w 557213"/>
                    <a:gd name="connsiteY1" fmla="*/ 455381 h 529563"/>
                    <a:gd name="connsiteX2" fmla="*/ 242888 w 557213"/>
                    <a:gd name="connsiteY2" fmla="*/ 512531 h 529563"/>
                    <a:gd name="connsiteX3" fmla="*/ 328613 w 557213"/>
                    <a:gd name="connsiteY3" fmla="*/ 441093 h 529563"/>
                    <a:gd name="connsiteX4" fmla="*/ 457200 w 557213"/>
                    <a:gd name="connsiteY4" fmla="*/ 398231 h 529563"/>
                    <a:gd name="connsiteX5" fmla="*/ 557213 w 557213"/>
                    <a:gd name="connsiteY5" fmla="*/ 326793 h 529563"/>
                    <a:gd name="connsiteX6" fmla="*/ 514350 w 557213"/>
                    <a:gd name="connsiteY6" fmla="*/ 298218 h 529563"/>
                    <a:gd name="connsiteX7" fmla="*/ 471488 w 557213"/>
                    <a:gd name="connsiteY7" fmla="*/ 283931 h 529563"/>
                    <a:gd name="connsiteX8" fmla="*/ 457200 w 557213"/>
                    <a:gd name="connsiteY8" fmla="*/ 112481 h 529563"/>
                    <a:gd name="connsiteX9" fmla="*/ 442913 w 557213"/>
                    <a:gd name="connsiteY9" fmla="*/ 69618 h 529563"/>
                    <a:gd name="connsiteX10" fmla="*/ 400050 w 557213"/>
                    <a:gd name="connsiteY10" fmla="*/ 55331 h 529563"/>
                    <a:gd name="connsiteX11" fmla="*/ 285750 w 557213"/>
                    <a:gd name="connsiteY11" fmla="*/ 41043 h 529563"/>
                    <a:gd name="connsiteX12" fmla="*/ 100013 w 557213"/>
                    <a:gd name="connsiteY12" fmla="*/ 41043 h 529563"/>
                    <a:gd name="connsiteX13" fmla="*/ 42863 w 557213"/>
                    <a:gd name="connsiteY13" fmla="*/ 126768 h 529563"/>
                    <a:gd name="connsiteX14" fmla="*/ 57150 w 557213"/>
                    <a:gd name="connsiteY14" fmla="*/ 169631 h 529563"/>
                    <a:gd name="connsiteX15" fmla="*/ 14288 w 557213"/>
                    <a:gd name="connsiteY15" fmla="*/ 183918 h 529563"/>
                    <a:gd name="connsiteX16" fmla="*/ 85725 w 557213"/>
                    <a:gd name="connsiteY16" fmla="*/ 198206 h 529563"/>
                    <a:gd name="connsiteX17" fmla="*/ 71438 w 557213"/>
                    <a:gd name="connsiteY17" fmla="*/ 255356 h 529563"/>
                    <a:gd name="connsiteX18" fmla="*/ 28575 w 557213"/>
                    <a:gd name="connsiteY18" fmla="*/ 283931 h 529563"/>
                    <a:gd name="connsiteX19" fmla="*/ 0 w 557213"/>
                    <a:gd name="connsiteY19" fmla="*/ 369656 h 529563"/>
                    <a:gd name="connsiteX20" fmla="*/ 14288 w 557213"/>
                    <a:gd name="connsiteY20" fmla="*/ 412518 h 529563"/>
                    <a:gd name="connsiteX21" fmla="*/ 71438 w 557213"/>
                    <a:gd name="connsiteY21" fmla="*/ 398231 h 529563"/>
                    <a:gd name="connsiteX22" fmla="*/ 157163 w 557213"/>
                    <a:gd name="connsiteY22" fmla="*/ 369656 h 52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57213" h="529563">
                      <a:moveTo>
                        <a:pt x="157163" y="369656"/>
                      </a:moveTo>
                      <a:cubicBezTo>
                        <a:pt x="171450" y="379181"/>
                        <a:pt x="128587" y="426805"/>
                        <a:pt x="157163" y="455381"/>
                      </a:cubicBezTo>
                      <a:cubicBezTo>
                        <a:pt x="181447" y="479665"/>
                        <a:pt x="242888" y="512531"/>
                        <a:pt x="242888" y="512531"/>
                      </a:cubicBezTo>
                      <a:cubicBezTo>
                        <a:pt x="381566" y="484794"/>
                        <a:pt x="269633" y="529563"/>
                        <a:pt x="328613" y="441093"/>
                      </a:cubicBezTo>
                      <a:cubicBezTo>
                        <a:pt x="353726" y="403424"/>
                        <a:pt x="425146" y="403573"/>
                        <a:pt x="457200" y="398231"/>
                      </a:cubicBezTo>
                      <a:cubicBezTo>
                        <a:pt x="557213" y="364893"/>
                        <a:pt x="533400" y="398231"/>
                        <a:pt x="557213" y="326793"/>
                      </a:cubicBezTo>
                      <a:cubicBezTo>
                        <a:pt x="542925" y="317268"/>
                        <a:pt x="529709" y="305897"/>
                        <a:pt x="514350" y="298218"/>
                      </a:cubicBezTo>
                      <a:cubicBezTo>
                        <a:pt x="500880" y="291483"/>
                        <a:pt x="475917" y="298325"/>
                        <a:pt x="471488" y="283931"/>
                      </a:cubicBezTo>
                      <a:cubicBezTo>
                        <a:pt x="454623" y="229119"/>
                        <a:pt x="464779" y="169326"/>
                        <a:pt x="457200" y="112481"/>
                      </a:cubicBezTo>
                      <a:cubicBezTo>
                        <a:pt x="455210" y="97553"/>
                        <a:pt x="453562" y="80267"/>
                        <a:pt x="442913" y="69618"/>
                      </a:cubicBezTo>
                      <a:cubicBezTo>
                        <a:pt x="432264" y="58969"/>
                        <a:pt x="414868" y="58025"/>
                        <a:pt x="400050" y="55331"/>
                      </a:cubicBezTo>
                      <a:cubicBezTo>
                        <a:pt x="362273" y="48462"/>
                        <a:pt x="323850" y="45806"/>
                        <a:pt x="285750" y="41043"/>
                      </a:cubicBezTo>
                      <a:cubicBezTo>
                        <a:pt x="221324" y="19568"/>
                        <a:pt x="182099" y="0"/>
                        <a:pt x="100013" y="41043"/>
                      </a:cubicBezTo>
                      <a:cubicBezTo>
                        <a:pt x="69296" y="56402"/>
                        <a:pt x="42863" y="126768"/>
                        <a:pt x="42863" y="126768"/>
                      </a:cubicBezTo>
                      <a:cubicBezTo>
                        <a:pt x="47625" y="141056"/>
                        <a:pt x="63885" y="156161"/>
                        <a:pt x="57150" y="169631"/>
                      </a:cubicBezTo>
                      <a:cubicBezTo>
                        <a:pt x="50415" y="183101"/>
                        <a:pt x="3639" y="173269"/>
                        <a:pt x="14288" y="183918"/>
                      </a:cubicBezTo>
                      <a:cubicBezTo>
                        <a:pt x="31459" y="201089"/>
                        <a:pt x="61913" y="193443"/>
                        <a:pt x="85725" y="198206"/>
                      </a:cubicBezTo>
                      <a:cubicBezTo>
                        <a:pt x="80963" y="217256"/>
                        <a:pt x="82330" y="239018"/>
                        <a:pt x="71438" y="255356"/>
                      </a:cubicBezTo>
                      <a:cubicBezTo>
                        <a:pt x="61913" y="269644"/>
                        <a:pt x="37676" y="269370"/>
                        <a:pt x="28575" y="283931"/>
                      </a:cubicBezTo>
                      <a:cubicBezTo>
                        <a:pt x="12611" y="309473"/>
                        <a:pt x="0" y="369656"/>
                        <a:pt x="0" y="369656"/>
                      </a:cubicBezTo>
                      <a:cubicBezTo>
                        <a:pt x="4763" y="383943"/>
                        <a:pt x="305" y="406925"/>
                        <a:pt x="14288" y="412518"/>
                      </a:cubicBezTo>
                      <a:cubicBezTo>
                        <a:pt x="32520" y="419811"/>
                        <a:pt x="52630" y="403873"/>
                        <a:pt x="71438" y="398231"/>
                      </a:cubicBezTo>
                      <a:cubicBezTo>
                        <a:pt x="171709" y="368150"/>
                        <a:pt x="142876" y="360131"/>
                        <a:pt x="157163" y="3696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18" name="Textfeld 17"/>
              <p:cNvSpPr txBox="1"/>
              <p:nvPr/>
            </p:nvSpPr>
            <p:spPr>
              <a:xfrm>
                <a:off x="3406259" y="3000372"/>
                <a:ext cx="12105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err="1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NaOH</a:t>
                </a:r>
                <a:r>
                  <a:rPr lang="de-DE" sz="1600" b="1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 (1N)</a:t>
                </a:r>
                <a:endParaRPr lang="de-DE" sz="1600" b="1" dirty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1643042" y="4214818"/>
                <a:ext cx="16690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Aluminiumfolie</a:t>
                </a:r>
                <a:endParaRPr lang="de-DE" sz="1600" b="1" dirty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2" name="Gerade Verbindung 21"/>
              <p:cNvCxnSpPr>
                <a:endCxn id="19" idx="0"/>
              </p:cNvCxnSpPr>
              <p:nvPr/>
            </p:nvCxnSpPr>
            <p:spPr>
              <a:xfrm rot="16200000" flipH="1">
                <a:off x="2098952" y="3950488"/>
                <a:ext cx="614361" cy="11"/>
              </a:xfrm>
              <a:prstGeom prst="line">
                <a:avLst/>
              </a:prstGeom>
              <a:ln w="28575">
                <a:solidFill>
                  <a:srgbClr val="191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>
                <a:endCxn id="18" idx="1"/>
              </p:cNvCxnSpPr>
              <p:nvPr/>
            </p:nvCxnSpPr>
            <p:spPr>
              <a:xfrm>
                <a:off x="2477565" y="3071810"/>
                <a:ext cx="928694" cy="97839"/>
              </a:xfrm>
              <a:prstGeom prst="line">
                <a:avLst/>
              </a:prstGeom>
              <a:ln w="28575">
                <a:solidFill>
                  <a:srgbClr val="191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ieren 30"/>
            <p:cNvGrpSpPr/>
            <p:nvPr/>
          </p:nvGrpSpPr>
          <p:grpSpPr>
            <a:xfrm>
              <a:off x="4500562" y="2143112"/>
              <a:ext cx="3228963" cy="1871678"/>
              <a:chOff x="4500562" y="2143112"/>
              <a:chExt cx="3228963" cy="1871678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6086451" y="2143112"/>
                <a:ext cx="1643074" cy="1871678"/>
                <a:chOff x="6086451" y="2143112"/>
                <a:chExt cx="1643074" cy="1871678"/>
              </a:xfrm>
            </p:grpSpPr>
            <p:sp>
              <p:nvSpPr>
                <p:cNvPr id="8" name="Parallelogramm 7"/>
                <p:cNvSpPr/>
                <p:nvPr/>
              </p:nvSpPr>
              <p:spPr>
                <a:xfrm>
                  <a:off x="6086451" y="2728906"/>
                  <a:ext cx="1643074" cy="1285884"/>
                </a:xfrm>
                <a:prstGeom prst="parallelogram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Freihandform 15"/>
                <p:cNvSpPr/>
                <p:nvPr/>
              </p:nvSpPr>
              <p:spPr>
                <a:xfrm>
                  <a:off x="6355208" y="3028950"/>
                  <a:ext cx="1043849" cy="598206"/>
                </a:xfrm>
                <a:custGeom>
                  <a:avLst/>
                  <a:gdLst>
                    <a:gd name="connsiteX0" fmla="*/ 202755 w 1043849"/>
                    <a:gd name="connsiteY0" fmla="*/ 100013 h 598206"/>
                    <a:gd name="connsiteX1" fmla="*/ 88455 w 1043849"/>
                    <a:gd name="connsiteY1" fmla="*/ 157163 h 598206"/>
                    <a:gd name="connsiteX2" fmla="*/ 74167 w 1043849"/>
                    <a:gd name="connsiteY2" fmla="*/ 214313 h 598206"/>
                    <a:gd name="connsiteX3" fmla="*/ 59880 w 1043849"/>
                    <a:gd name="connsiteY3" fmla="*/ 257175 h 598206"/>
                    <a:gd name="connsiteX4" fmla="*/ 88455 w 1043849"/>
                    <a:gd name="connsiteY4" fmla="*/ 300038 h 598206"/>
                    <a:gd name="connsiteX5" fmla="*/ 317055 w 1043849"/>
                    <a:gd name="connsiteY5" fmla="*/ 514350 h 598206"/>
                    <a:gd name="connsiteX6" fmla="*/ 417067 w 1043849"/>
                    <a:gd name="connsiteY6" fmla="*/ 528638 h 598206"/>
                    <a:gd name="connsiteX7" fmla="*/ 517080 w 1043849"/>
                    <a:gd name="connsiteY7" fmla="*/ 571500 h 598206"/>
                    <a:gd name="connsiteX8" fmla="*/ 717105 w 1043849"/>
                    <a:gd name="connsiteY8" fmla="*/ 542925 h 598206"/>
                    <a:gd name="connsiteX9" fmla="*/ 845692 w 1043849"/>
                    <a:gd name="connsiteY9" fmla="*/ 528638 h 598206"/>
                    <a:gd name="connsiteX10" fmla="*/ 931417 w 1043849"/>
                    <a:gd name="connsiteY10" fmla="*/ 500063 h 598206"/>
                    <a:gd name="connsiteX11" fmla="*/ 974280 w 1043849"/>
                    <a:gd name="connsiteY11" fmla="*/ 485775 h 598206"/>
                    <a:gd name="connsiteX12" fmla="*/ 1002855 w 1043849"/>
                    <a:gd name="connsiteY12" fmla="*/ 385763 h 598206"/>
                    <a:gd name="connsiteX13" fmla="*/ 1031430 w 1043849"/>
                    <a:gd name="connsiteY13" fmla="*/ 285750 h 598206"/>
                    <a:gd name="connsiteX14" fmla="*/ 1002855 w 1043849"/>
                    <a:gd name="connsiteY14" fmla="*/ 242888 h 598206"/>
                    <a:gd name="connsiteX15" fmla="*/ 988567 w 1043849"/>
                    <a:gd name="connsiteY15" fmla="*/ 200025 h 598206"/>
                    <a:gd name="connsiteX16" fmla="*/ 945705 w 1043849"/>
                    <a:gd name="connsiteY16" fmla="*/ 171450 h 598206"/>
                    <a:gd name="connsiteX17" fmla="*/ 902842 w 1043849"/>
                    <a:gd name="connsiteY17" fmla="*/ 128588 h 598206"/>
                    <a:gd name="connsiteX18" fmla="*/ 859980 w 1043849"/>
                    <a:gd name="connsiteY18" fmla="*/ 114300 h 598206"/>
                    <a:gd name="connsiteX19" fmla="*/ 502792 w 1043849"/>
                    <a:gd name="connsiteY19" fmla="*/ 100013 h 598206"/>
                    <a:gd name="connsiteX20" fmla="*/ 417067 w 1043849"/>
                    <a:gd name="connsiteY20" fmla="*/ 71438 h 598206"/>
                    <a:gd name="connsiteX21" fmla="*/ 374205 w 1043849"/>
                    <a:gd name="connsiteY21" fmla="*/ 28575 h 598206"/>
                    <a:gd name="connsiteX22" fmla="*/ 288480 w 1043849"/>
                    <a:gd name="connsiteY22" fmla="*/ 0 h 598206"/>
                    <a:gd name="connsiteX23" fmla="*/ 259905 w 1043849"/>
                    <a:gd name="connsiteY23" fmla="*/ 42863 h 598206"/>
                    <a:gd name="connsiteX24" fmla="*/ 174180 w 1043849"/>
                    <a:gd name="connsiteY24" fmla="*/ 71438 h 598206"/>
                    <a:gd name="connsiteX25" fmla="*/ 202755 w 1043849"/>
                    <a:gd name="connsiteY25" fmla="*/ 100013 h 598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43849" h="598206">
                      <a:moveTo>
                        <a:pt x="202755" y="100013"/>
                      </a:moveTo>
                      <a:cubicBezTo>
                        <a:pt x="188468" y="114300"/>
                        <a:pt x="115449" y="125669"/>
                        <a:pt x="88455" y="157163"/>
                      </a:cubicBezTo>
                      <a:cubicBezTo>
                        <a:pt x="75676" y="172072"/>
                        <a:pt x="79562" y="195432"/>
                        <a:pt x="74167" y="214313"/>
                      </a:cubicBezTo>
                      <a:cubicBezTo>
                        <a:pt x="70030" y="228794"/>
                        <a:pt x="64642" y="242888"/>
                        <a:pt x="59880" y="257175"/>
                      </a:cubicBezTo>
                      <a:cubicBezTo>
                        <a:pt x="69405" y="271463"/>
                        <a:pt x="85777" y="283077"/>
                        <a:pt x="88455" y="300038"/>
                      </a:cubicBezTo>
                      <a:cubicBezTo>
                        <a:pt x="135534" y="598206"/>
                        <a:pt x="0" y="535488"/>
                        <a:pt x="317055" y="514350"/>
                      </a:cubicBezTo>
                      <a:cubicBezTo>
                        <a:pt x="350392" y="519113"/>
                        <a:pt x="384045" y="522034"/>
                        <a:pt x="417067" y="528638"/>
                      </a:cubicBezTo>
                      <a:cubicBezTo>
                        <a:pt x="452108" y="535646"/>
                        <a:pt x="486096" y="556008"/>
                        <a:pt x="517080" y="571500"/>
                      </a:cubicBezTo>
                      <a:cubicBezTo>
                        <a:pt x="611766" y="539939"/>
                        <a:pt x="538238" y="560812"/>
                        <a:pt x="717105" y="542925"/>
                      </a:cubicBezTo>
                      <a:cubicBezTo>
                        <a:pt x="760017" y="538634"/>
                        <a:pt x="802830" y="533400"/>
                        <a:pt x="845692" y="528638"/>
                      </a:cubicBezTo>
                      <a:lnTo>
                        <a:pt x="931417" y="500063"/>
                      </a:lnTo>
                      <a:lnTo>
                        <a:pt x="974280" y="485775"/>
                      </a:lnTo>
                      <a:cubicBezTo>
                        <a:pt x="1008533" y="383013"/>
                        <a:pt x="966977" y="511336"/>
                        <a:pt x="1002855" y="385763"/>
                      </a:cubicBezTo>
                      <a:cubicBezTo>
                        <a:pt x="1043849" y="242283"/>
                        <a:pt x="986764" y="464410"/>
                        <a:pt x="1031430" y="285750"/>
                      </a:cubicBezTo>
                      <a:cubicBezTo>
                        <a:pt x="1021905" y="271463"/>
                        <a:pt x="1010534" y="258246"/>
                        <a:pt x="1002855" y="242888"/>
                      </a:cubicBezTo>
                      <a:cubicBezTo>
                        <a:pt x="996120" y="229417"/>
                        <a:pt x="997975" y="211785"/>
                        <a:pt x="988567" y="200025"/>
                      </a:cubicBezTo>
                      <a:cubicBezTo>
                        <a:pt x="977840" y="186616"/>
                        <a:pt x="958896" y="182443"/>
                        <a:pt x="945705" y="171450"/>
                      </a:cubicBezTo>
                      <a:cubicBezTo>
                        <a:pt x="930183" y="158515"/>
                        <a:pt x="919654" y="139796"/>
                        <a:pt x="902842" y="128588"/>
                      </a:cubicBezTo>
                      <a:cubicBezTo>
                        <a:pt x="890311" y="120234"/>
                        <a:pt x="875002" y="115373"/>
                        <a:pt x="859980" y="114300"/>
                      </a:cubicBezTo>
                      <a:cubicBezTo>
                        <a:pt x="741125" y="105810"/>
                        <a:pt x="621855" y="104775"/>
                        <a:pt x="502792" y="100013"/>
                      </a:cubicBezTo>
                      <a:cubicBezTo>
                        <a:pt x="474217" y="90488"/>
                        <a:pt x="438365" y="92737"/>
                        <a:pt x="417067" y="71438"/>
                      </a:cubicBezTo>
                      <a:cubicBezTo>
                        <a:pt x="402780" y="57150"/>
                        <a:pt x="391868" y="38388"/>
                        <a:pt x="374205" y="28575"/>
                      </a:cubicBezTo>
                      <a:cubicBezTo>
                        <a:pt x="347875" y="13947"/>
                        <a:pt x="288480" y="0"/>
                        <a:pt x="288480" y="0"/>
                      </a:cubicBezTo>
                      <a:cubicBezTo>
                        <a:pt x="278955" y="14288"/>
                        <a:pt x="274466" y="33762"/>
                        <a:pt x="259905" y="42863"/>
                      </a:cubicBezTo>
                      <a:cubicBezTo>
                        <a:pt x="234363" y="58827"/>
                        <a:pt x="174180" y="71438"/>
                        <a:pt x="174180" y="71438"/>
                      </a:cubicBezTo>
                      <a:cubicBezTo>
                        <a:pt x="226078" y="88737"/>
                        <a:pt x="217042" y="85726"/>
                        <a:pt x="202755" y="1000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" name="Zylinder 11"/>
                <p:cNvSpPr/>
                <p:nvPr/>
              </p:nvSpPr>
              <p:spPr>
                <a:xfrm>
                  <a:off x="6572230" y="2143112"/>
                  <a:ext cx="642942" cy="1357322"/>
                </a:xfrm>
                <a:prstGeom prst="ca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5" name="Textfeld 24"/>
              <p:cNvSpPr txBox="1"/>
              <p:nvPr/>
            </p:nvSpPr>
            <p:spPr>
              <a:xfrm>
                <a:off x="4500562" y="3571876"/>
                <a:ext cx="1255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Kupferrohr</a:t>
                </a:r>
                <a:endParaRPr lang="de-DE" sz="1600" b="1" dirty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9" name="Gerade Verbindung 28"/>
              <p:cNvCxnSpPr/>
              <p:nvPr/>
            </p:nvCxnSpPr>
            <p:spPr>
              <a:xfrm flipV="1">
                <a:off x="5357818" y="2928934"/>
                <a:ext cx="1571636" cy="571504"/>
              </a:xfrm>
              <a:prstGeom prst="line">
                <a:avLst/>
              </a:prstGeom>
              <a:ln w="28575">
                <a:solidFill>
                  <a:srgbClr val="191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feld 32"/>
          <p:cNvSpPr txBox="1"/>
          <p:nvPr/>
        </p:nvSpPr>
        <p:spPr>
          <a:xfrm>
            <a:off x="829929" y="4274956"/>
            <a:ext cx="7351693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Sind zwei Metalle leitend miteinander verbunden, liegt ein 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Lokalelement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vor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(z.B. verzinntes (Konservendosen) oder verzinktes (Dachrinnen) Stahlblech).</a:t>
            </a:r>
          </a:p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An Lokalelementen laufen elektrochemische Reaktionen besonders schnell ab.</a:t>
            </a:r>
          </a:p>
          <a:p>
            <a:endParaRPr lang="de-DE" sz="160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Al (s) + 3 H</a:t>
            </a:r>
            <a:r>
              <a:rPr lang="de-DE" sz="1600" baseline="-250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 (l) </a:t>
            </a:r>
            <a:r>
              <a:rPr lang="de-DE" sz="16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⟶ 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Al(OH)</a:t>
            </a:r>
            <a:r>
              <a:rPr lang="de-DE" sz="160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3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(s) + 1,5 H</a:t>
            </a:r>
            <a:r>
              <a:rPr lang="de-DE" sz="160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(g)</a:t>
            </a:r>
          </a:p>
          <a:p>
            <a:endParaRPr lang="de-DE" sz="160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Ox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.:	Al </a:t>
            </a:r>
            <a:r>
              <a:rPr lang="de-DE" sz="16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⟶ 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Al</a:t>
            </a:r>
            <a:r>
              <a:rPr lang="de-DE" sz="1600" baseline="30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3+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+ 3 e</a:t>
            </a:r>
            <a:r>
              <a:rPr lang="de-DE" sz="1600" baseline="300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−</a:t>
            </a:r>
            <a:endParaRPr lang="de-DE" sz="160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Red.:	3 H</a:t>
            </a:r>
            <a:r>
              <a:rPr lang="de-DE" sz="1600" baseline="30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+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+ 3 e</a:t>
            </a:r>
            <a:r>
              <a:rPr lang="de-DE" sz="1600" baseline="300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−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⟶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1,5 H</a:t>
            </a:r>
            <a:r>
              <a:rPr lang="de-DE" sz="1600" baseline="-25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endParaRPr lang="de-DE" sz="1600" baseline="-2500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760133" y="2957727"/>
            <a:ext cx="222048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modifiziert nach: </a:t>
            </a:r>
          </a:p>
          <a:p>
            <a:r>
              <a:rPr lang="de-DE" sz="12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H. Schmidkunz </a:t>
            </a:r>
          </a:p>
          <a:p>
            <a:r>
              <a:rPr lang="de-DE" sz="1200" i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Chemische Freihandversuche</a:t>
            </a:r>
          </a:p>
          <a:p>
            <a:r>
              <a:rPr lang="de-DE" sz="12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Bd. 1, </a:t>
            </a:r>
            <a:r>
              <a:rPr lang="de-DE" sz="12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Aulis</a:t>
            </a:r>
            <a:r>
              <a:rPr lang="de-DE" sz="12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Verlag (2011).</a:t>
            </a:r>
            <a:endParaRPr lang="de-DE" sz="120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8572528" y="6143644"/>
            <a:ext cx="357190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de-DE" sz="2400" b="1" cap="none" spc="0" dirty="0" smtClean="0">
                <a:ln w="10541" cmpd="sng">
                  <a:solidFill>
                    <a:srgbClr val="1919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191966"/>
                  </a:outerShdw>
                </a:effectLst>
              </a:rPr>
              <a:t>V</a:t>
            </a:r>
            <a:endParaRPr lang="de-DE" sz="2400" b="1" cap="none" spc="0" dirty="0">
              <a:ln w="10541" cmpd="sng">
                <a:solidFill>
                  <a:srgbClr val="191966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rgbClr val="191966"/>
                </a:outerShdw>
              </a:effectLst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572528" y="1071546"/>
            <a:ext cx="357190" cy="4616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algn="ctr"/>
            <a:r>
              <a:rPr lang="de-DE" sz="2400" b="1" cap="none" spc="0" dirty="0" smtClean="0">
                <a:ln w="10541" cmpd="sng">
                  <a:solidFill>
                    <a:srgbClr val="1919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rgbClr val="191966"/>
                  </a:outerShdw>
                </a:effectLst>
              </a:rPr>
              <a:t>V</a:t>
            </a:r>
            <a:endParaRPr lang="de-DE" sz="2400" b="1" cap="none" spc="0" dirty="0">
              <a:ln w="10541" cmpd="sng">
                <a:solidFill>
                  <a:srgbClr val="191966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50800" dir="5400000" algn="ctr" rotWithShape="0">
                  <a:srgbClr val="191966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214282" y="1643050"/>
            <a:ext cx="871543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 smtClean="0">
                <a:solidFill>
                  <a:srgbClr val="191966"/>
                </a:solidFill>
                <a:latin typeface="Lucida Calligraphy" pitchFamily="66" charset="0"/>
                <a:cs typeface="Arial" pitchFamily="34" charset="0"/>
              </a:rPr>
              <a:t>Elektrochemie – gehasst oder geliebt!</a:t>
            </a:r>
          </a:p>
          <a:p>
            <a:pPr algn="ctr">
              <a:tabLst>
                <a:tab pos="4657725" algn="l"/>
              </a:tabLst>
            </a:pPr>
            <a:endParaRPr lang="de-DE" sz="2400" b="1" dirty="0" smtClean="0">
              <a:solidFill>
                <a:srgbClr val="FF0000"/>
              </a:solidFill>
              <a:latin typeface="Cambria Math"/>
              <a:ea typeface="Cambria Math"/>
              <a:cs typeface="Arial" pitchFamily="34" charset="0"/>
            </a:endParaRPr>
          </a:p>
          <a:p>
            <a:pPr algn="ctr">
              <a:spcAft>
                <a:spcPts val="1200"/>
              </a:spcAft>
              <a:tabLst>
                <a:tab pos="4657725" algn="l"/>
              </a:tabLst>
            </a:pPr>
            <a:r>
              <a:rPr lang="de-DE" sz="2400" b="1" dirty="0" smtClean="0">
                <a:solidFill>
                  <a:srgbClr val="FF0000"/>
                </a:solidFill>
                <a:latin typeface="Cambria Math"/>
                <a:ea typeface="Cambria Math"/>
                <a:cs typeface="Arial" pitchFamily="34" charset="0"/>
              </a:rPr>
              <a:t>⊖                                                                ⊕</a:t>
            </a:r>
          </a:p>
          <a:p>
            <a:pPr>
              <a:spcAft>
                <a:spcPts val="1200"/>
              </a:spcAft>
              <a:tabLst>
                <a:tab pos="4121150" algn="l"/>
              </a:tabLst>
            </a:pP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komplizierte Fachausdrücke	</a:t>
            </a: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Strukturiertheit des Teilgebietes</a:t>
            </a:r>
          </a:p>
          <a:p>
            <a:pPr>
              <a:spcAft>
                <a:spcPts val="1200"/>
              </a:spcAft>
              <a:tabLst>
                <a:tab pos="4121150" algn="l"/>
              </a:tabLst>
            </a:pP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geringe Anschaulichkeit	</a:t>
            </a: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vielfältige Anwendungsaspekte</a:t>
            </a:r>
          </a:p>
          <a:p>
            <a:pPr>
              <a:tabLst>
                <a:tab pos="4121150" algn="l"/>
              </a:tabLst>
            </a:pP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hohe Abstraktion	</a:t>
            </a: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innovative und ökologische Züge</a:t>
            </a:r>
          </a:p>
          <a:p>
            <a:pPr>
              <a:spcAft>
                <a:spcPts val="1200"/>
              </a:spcAft>
              <a:tabLst>
                <a:tab pos="4121150" algn="l"/>
              </a:tabLst>
            </a:pP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    des Faches Chemie</a:t>
            </a:r>
          </a:p>
          <a:p>
            <a:pPr>
              <a:spcAft>
                <a:spcPts val="1200"/>
              </a:spcAft>
              <a:tabLst>
                <a:tab pos="4121150" algn="l"/>
              </a:tabLst>
            </a:pP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</a:t>
            </a:r>
            <a:r>
              <a:rPr lang="de-DE" sz="20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20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„Chemie im Kontext“</a:t>
            </a:r>
          </a:p>
        </p:txBody>
      </p:sp>
      <p:pic>
        <p:nvPicPr>
          <p:cNvPr id="7" name="Grafik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794" y="1"/>
            <a:ext cx="573206" cy="7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2272778" y="186994"/>
            <a:ext cx="609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Korrosion und Korrosionsschutz: Opferanoden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09380" y="3606421"/>
            <a:ext cx="8743551" cy="3225845"/>
            <a:chOff x="386801" y="3620069"/>
            <a:chExt cx="8743551" cy="3225845"/>
          </a:xfrm>
        </p:grpSpPr>
        <p:sp>
          <p:nvSpPr>
            <p:cNvPr id="15" name="Rechteck 14"/>
            <p:cNvSpPr/>
            <p:nvPr/>
          </p:nvSpPr>
          <p:spPr>
            <a:xfrm>
              <a:off x="386801" y="4940604"/>
              <a:ext cx="40719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Opferanoden aus einem unedlen Metall</a:t>
              </a:r>
            </a:p>
            <a:p>
              <a:r>
                <a:rPr lang="de-DE" sz="1600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(z. B, </a:t>
              </a:r>
              <a:r>
                <a:rPr lang="de-DE" sz="1600" b="1" kern="0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Zn</a:t>
              </a:r>
              <a:r>
                <a:rPr lang="de-DE" sz="1600" b="1" kern="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, Mg oder Al)</a:t>
              </a:r>
              <a:endParaRPr lang="de-DE" sz="1600" dirty="0"/>
            </a:p>
          </p:txBody>
        </p:sp>
        <p:grpSp>
          <p:nvGrpSpPr>
            <p:cNvPr id="21" name="Gruppieren 20"/>
            <p:cNvGrpSpPr/>
            <p:nvPr/>
          </p:nvGrpSpPr>
          <p:grpSpPr>
            <a:xfrm>
              <a:off x="4638002" y="3620069"/>
              <a:ext cx="4492350" cy="3225845"/>
              <a:chOff x="4551387" y="1107886"/>
              <a:chExt cx="4492350" cy="3225845"/>
            </a:xfrm>
          </p:grpSpPr>
          <p:sp>
            <p:nvSpPr>
              <p:cNvPr id="12" name="Textfeld 11"/>
              <p:cNvSpPr txBox="1"/>
              <p:nvPr/>
            </p:nvSpPr>
            <p:spPr>
              <a:xfrm>
                <a:off x="6076258" y="4056732"/>
                <a:ext cx="29674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Foto: TIS Transport-Informations-Service</a:t>
                </a:r>
                <a:endParaRPr lang="de-DE" sz="1200" dirty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ieren 13"/>
              <p:cNvGrpSpPr/>
              <p:nvPr/>
            </p:nvGrpSpPr>
            <p:grpSpPr>
              <a:xfrm>
                <a:off x="4551387" y="1107886"/>
                <a:ext cx="4492350" cy="2825939"/>
                <a:chOff x="2285984" y="1142984"/>
                <a:chExt cx="4401863" cy="2768663"/>
              </a:xfrm>
            </p:grpSpPr>
            <p:pic>
              <p:nvPicPr>
                <p:cNvPr id="8" name="Grafik 7" descr="images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85984" y="1142984"/>
                  <a:ext cx="4401863" cy="2768663"/>
                </a:xfrm>
                <a:prstGeom prst="rect">
                  <a:avLst/>
                </a:prstGeom>
              </p:spPr>
            </p:pic>
            <p:sp>
              <p:nvSpPr>
                <p:cNvPr id="13" name="Ellipse 12"/>
                <p:cNvSpPr/>
                <p:nvPr/>
              </p:nvSpPr>
              <p:spPr>
                <a:xfrm>
                  <a:off x="5214942" y="2714620"/>
                  <a:ext cx="642942" cy="21431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22" name="Gruppieren 21"/>
          <p:cNvGrpSpPr/>
          <p:nvPr/>
        </p:nvGrpSpPr>
        <p:grpSpPr>
          <a:xfrm>
            <a:off x="86721" y="766692"/>
            <a:ext cx="4239929" cy="3225845"/>
            <a:chOff x="209550" y="1107886"/>
            <a:chExt cx="4239929" cy="32258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550" y="1107886"/>
              <a:ext cx="4239929" cy="2816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feld 18"/>
            <p:cNvSpPr txBox="1"/>
            <p:nvPr/>
          </p:nvSpPr>
          <p:spPr>
            <a:xfrm>
              <a:off x="2711503" y="4056732"/>
              <a:ext cx="17379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Foto: </a:t>
              </a:r>
              <a:r>
                <a:rPr lang="de-DE" sz="1200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Conatex</a:t>
              </a:r>
              <a:r>
                <a:rPr lang="de-DE" sz="12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Didactic</a:t>
              </a:r>
              <a:endParaRPr lang="de-DE" sz="1200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extfeld 7"/>
          <p:cNvSpPr txBox="1"/>
          <p:nvPr/>
        </p:nvSpPr>
        <p:spPr>
          <a:xfrm>
            <a:off x="1568405" y="167123"/>
            <a:ext cx="752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Themenübergreifende Ansätze: „</a:t>
            </a:r>
            <a:r>
              <a:rPr lang="de-DE" b="1" dirty="0" err="1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Redoxchemie</a:t>
            </a:r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 im Kontext“ 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57356" y="1071546"/>
            <a:ext cx="597413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191966"/>
                </a:solidFill>
                <a:latin typeface="Arial Black" pitchFamily="34" charset="0"/>
              </a:rPr>
              <a:t>Antioxidantien – Opferanoden der Natur!?</a:t>
            </a:r>
          </a:p>
          <a:p>
            <a:pPr algn="ctr"/>
            <a:endParaRPr lang="de-DE" b="1" dirty="0" smtClean="0">
              <a:solidFill>
                <a:srgbClr val="191966"/>
              </a:solidFill>
              <a:latin typeface="Arial Black" pitchFamily="34" charset="0"/>
            </a:endParaRPr>
          </a:p>
          <a:p>
            <a:pPr algn="ctr"/>
            <a:endParaRPr lang="de-DE" b="1" dirty="0" smtClean="0">
              <a:solidFill>
                <a:srgbClr val="191966"/>
              </a:solidFill>
              <a:latin typeface="Lucida Calligraphy" pitchFamily="66" charset="0"/>
            </a:endParaRPr>
          </a:p>
          <a:p>
            <a:pPr algn="ctr"/>
            <a:r>
              <a:rPr lang="de-DE" b="1" dirty="0" smtClean="0">
                <a:solidFill>
                  <a:srgbClr val="191966"/>
                </a:solidFill>
                <a:latin typeface="Lucida Calligraphy" pitchFamily="66" charset="0"/>
              </a:rPr>
              <a:t>„Reich an natürlichen Antioxidantien“</a:t>
            </a:r>
            <a:endParaRPr lang="de-DE" b="1" dirty="0">
              <a:solidFill>
                <a:srgbClr val="191966"/>
              </a:solidFill>
              <a:latin typeface="Lucida Calligraphy" pitchFamily="66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918346" y="1428735"/>
            <a:ext cx="4857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Blip>
                <a:blip r:embed="rId4"/>
              </a:buBlip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Wieczorek et al., </a:t>
            </a:r>
            <a:r>
              <a:rPr lang="de-DE" sz="1600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PdN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4/2012, 16-23.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34633" y="2567693"/>
            <a:ext cx="7380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Verknüpfung mit Themen der Organischen Chemie bzw. Kinetik</a:t>
            </a:r>
          </a:p>
          <a:p>
            <a:pPr>
              <a:buFont typeface="Arial" pitchFamily="34" charset="0"/>
              <a:buChar char="•"/>
            </a:pP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Problem: Stark anorganisch geprägtes </a:t>
            </a:r>
            <a:r>
              <a:rPr lang="de-DE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Redox</a:t>
            </a: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-Konzept</a:t>
            </a:r>
          </a:p>
          <a:p>
            <a:endParaRPr lang="de-DE" b="1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antioxidative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Wirkung (Reduktionsmittel) bestimmter Stoffe durch Bildung   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resonanzstabilisierter Intermediate in Gegenwart von Radikalbildnern,</a:t>
            </a:r>
          </a:p>
          <a:p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z.B. Ascorbinsäure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0" y="4500570"/>
            <a:ext cx="8763902" cy="1894281"/>
            <a:chOff x="142844" y="4572008"/>
            <a:chExt cx="8763902" cy="1894281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42844" y="4572008"/>
              <a:ext cx="8763902" cy="1894281"/>
              <a:chOff x="142844" y="4572008"/>
              <a:chExt cx="8763902" cy="1894281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44" y="4572008"/>
                <a:ext cx="8763902" cy="1894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hteck 15"/>
              <p:cNvSpPr/>
              <p:nvPr/>
            </p:nvSpPr>
            <p:spPr>
              <a:xfrm>
                <a:off x="5857884" y="5072074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9" name="Gerade Verbindung mit Pfeil 18"/>
            <p:cNvCxnSpPr/>
            <p:nvPr/>
          </p:nvCxnSpPr>
          <p:spPr>
            <a:xfrm rot="5400000">
              <a:off x="4036215" y="5964255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rot="5400000">
              <a:off x="7180281" y="5964255"/>
              <a:ext cx="35719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5625873" y="4912351"/>
            <a:ext cx="686406" cy="697810"/>
            <a:chOff x="5735055" y="4953294"/>
            <a:chExt cx="686406" cy="697810"/>
          </a:xfrm>
        </p:grpSpPr>
        <p:sp>
          <p:nvSpPr>
            <p:cNvPr id="22" name="Textfeld 21"/>
            <p:cNvSpPr txBox="1"/>
            <p:nvPr/>
          </p:nvSpPr>
          <p:spPr>
            <a:xfrm>
              <a:off x="5735055" y="5343327"/>
              <a:ext cx="6751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latin typeface="Arial" pitchFamily="34" charset="0"/>
                  <a:ea typeface="Cambria Math"/>
                  <a:cs typeface="Arial" pitchFamily="34" charset="0"/>
                </a:rPr>
                <a:t>−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 H</a:t>
              </a:r>
              <a:r>
                <a:rPr lang="de-DE" sz="1400" b="1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de-DE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735055" y="4953294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de-DE" sz="1400" b="1" dirty="0" smtClean="0">
                  <a:latin typeface="Cambria Math"/>
                  <a:ea typeface="Cambria Math"/>
                  <a:cs typeface="Arial" pitchFamily="34" charset="0"/>
                </a:rPr>
                <a:t>•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OH</a:t>
              </a:r>
              <a:endParaRPr lang="de-DE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2911052" y="62905"/>
            <a:ext cx="5226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Drei Stolpersteine im Chemieunterricht </a:t>
            </a:r>
          </a:p>
          <a:p>
            <a:pPr lvl="0" algn="ctr"/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(nach</a:t>
            </a:r>
            <a:r>
              <a:rPr lang="de-DE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M.A. Anton, </a:t>
            </a:r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LMU München)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51176" y="1285860"/>
            <a:ext cx="857256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spcAft>
                <a:spcPts val="600"/>
              </a:spcAft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1. Fachsprache in der Elektrochemie</a:t>
            </a:r>
          </a:p>
          <a:p>
            <a:pPr indent="-342900">
              <a:spcAft>
                <a:spcPts val="600"/>
              </a:spcAft>
            </a:pPr>
            <a:endParaRPr lang="de-DE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 indent="-342900">
              <a:spcAft>
                <a:spcPts val="1200"/>
              </a:spcAft>
            </a:pP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„Wenn man Kupferblech in eine </a:t>
            </a:r>
            <a:r>
              <a:rPr lang="de-DE" sz="1600" i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Silbernitratlösung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eintaucht, dann wird das Silber reduziert.“</a:t>
            </a:r>
          </a:p>
          <a:p>
            <a:pPr indent="-342900"/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„Mit Kupfer kann man die Auflösung von Zink in verd. Salzsäure deutlich beschleunigen,</a:t>
            </a:r>
          </a:p>
          <a:p>
            <a:pPr indent="-342900">
              <a:spcAft>
                <a:spcPts val="600"/>
              </a:spcAft>
            </a:pP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da dann das Zink leichter oxidiert wird.“</a:t>
            </a:r>
          </a:p>
          <a:p>
            <a:pPr marL="342900" indent="-342900"/>
            <a:endParaRPr lang="de-DE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⇨ Komplizierte Fachterminologie zur Erklärung von teilweise trivialen Beobachtungen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251176" y="457200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/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„Wenn man Kupferblech in eine </a:t>
            </a:r>
            <a:r>
              <a:rPr lang="de-DE" sz="1600" i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Silbernitratlösung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eintaucht, dann werden die  </a:t>
            </a:r>
          </a:p>
          <a:p>
            <a:pPr indent="-342900" algn="just">
              <a:spcAft>
                <a:spcPts val="1200"/>
              </a:spcAft>
            </a:pPr>
            <a:r>
              <a:rPr lang="de-DE" sz="1600" b="1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Silberkationen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reduziert.“</a:t>
            </a:r>
          </a:p>
          <a:p>
            <a:pPr indent="-342900"/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„Mit der Zugabe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von Kupfersulfat-Lösung, aus der sich elementares Kupfer am Zink</a:t>
            </a:r>
          </a:p>
          <a:p>
            <a:pPr indent="-342900"/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abscheidet,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kann man die Auflösung von Zink in verd. Salzsäure deutlich beschleunigen,</a:t>
            </a:r>
          </a:p>
          <a:p>
            <a:pPr indent="-342900"/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durch das entstandene Lokalelement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das Zink leichter oxidiert wird.“</a:t>
            </a:r>
          </a:p>
        </p:txBody>
      </p:sp>
      <p:sp>
        <p:nvSpPr>
          <p:cNvPr id="16" name="Rechteck 15"/>
          <p:cNvSpPr/>
          <p:nvPr/>
        </p:nvSpPr>
        <p:spPr>
          <a:xfrm>
            <a:off x="251176" y="364736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⇨ Hilfreich für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SuS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: Differenzierung zwischen Atom/Ion bzw. Kation/Anion</a:t>
            </a:r>
          </a:p>
          <a:p>
            <a:pPr marL="342900" lvl="0" indent="-342900"/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		  zur Herstellung von Bezügen</a:t>
            </a:r>
            <a:endParaRPr lang="de-DE" sz="1600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2883756" y="199382"/>
            <a:ext cx="520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Drei Stolpersteine im Chemieunterricht </a:t>
            </a:r>
          </a:p>
        </p:txBody>
      </p:sp>
      <p:sp>
        <p:nvSpPr>
          <p:cNvPr id="14" name="Rechteck 13"/>
          <p:cNvSpPr/>
          <p:nvPr/>
        </p:nvSpPr>
        <p:spPr>
          <a:xfrm>
            <a:off x="1000100" y="1500174"/>
            <a:ext cx="72866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2. Minuspol oder Anode oder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Donator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-Halbzelle?</a:t>
            </a:r>
          </a:p>
          <a:p>
            <a:pPr marL="342900" indent="-342900"/>
            <a:endParaRPr lang="de-DE" sz="1600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/>
            <a:endParaRPr lang="de-DE" sz="1600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1255713" algn="l"/>
              </a:tabLst>
            </a:pP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Problem 1:	</a:t>
            </a:r>
          </a:p>
          <a:p>
            <a:pPr>
              <a:spcAft>
                <a:spcPts val="600"/>
              </a:spcAft>
              <a:tabLst>
                <a:tab pos="1255713" algn="l"/>
              </a:tabLst>
            </a:pP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Elektrische </a:t>
            </a:r>
            <a:r>
              <a:rPr lang="de-DE" sz="1600" b="1" u="sng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Stromrichtung</a:t>
            </a: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(„technische Stromrichtung“)</a:t>
            </a:r>
          </a:p>
          <a:p>
            <a:pPr>
              <a:tabLst>
                <a:tab pos="1255713" algn="l"/>
              </a:tabLst>
            </a:pPr>
            <a:endParaRPr lang="de-DE" sz="1600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12557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Physik/Technik:</a:t>
            </a: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tabLst>
                <a:tab pos="1255713" algn="l"/>
              </a:tabLst>
            </a:pP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„Die Bewegungsrichtung von (positiven) Ladungsträgern erfolgt entlang der</a:t>
            </a:r>
          </a:p>
          <a:p>
            <a:pPr>
              <a:tabLst>
                <a:tab pos="1255713" algn="l"/>
              </a:tabLst>
            </a:pP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Feldlinienrichtung des elektrischen Feldes vom positiven zum negativen Pol.“</a:t>
            </a:r>
          </a:p>
          <a:p>
            <a:pPr>
              <a:tabLst>
                <a:tab pos="1255713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1255713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Elektrochemie:</a:t>
            </a: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tabLst>
                <a:tab pos="1255713" algn="l"/>
              </a:tabLst>
            </a:pP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„Die Bewegungsrichtung von Elektronen in Metallen erfolgt vom negativen  </a:t>
            </a:r>
          </a:p>
          <a:p>
            <a:pPr>
              <a:tabLst>
                <a:tab pos="1255713" algn="l"/>
              </a:tabLst>
            </a:pPr>
            <a:r>
              <a:rPr lang="de-DE" sz="1600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zum positiven Pol.“</a:t>
            </a:r>
          </a:p>
          <a:p>
            <a:pPr>
              <a:tabLst>
                <a:tab pos="1255713" algn="l"/>
              </a:tabLst>
            </a:pPr>
            <a:endParaRPr lang="de-DE" sz="1600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lektroly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771" y="3157746"/>
            <a:ext cx="2987484" cy="2821282"/>
          </a:xfrm>
          <a:prstGeom prst="rect">
            <a:avLst/>
          </a:prstGeom>
        </p:spPr>
      </p:pic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2883756" y="199382"/>
            <a:ext cx="520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Drei Stolpersteine im Chemieunterricht </a:t>
            </a:r>
          </a:p>
        </p:txBody>
      </p:sp>
      <p:sp>
        <p:nvSpPr>
          <p:cNvPr id="14" name="Rechteck 13"/>
          <p:cNvSpPr/>
          <p:nvPr/>
        </p:nvSpPr>
        <p:spPr>
          <a:xfrm>
            <a:off x="642910" y="928670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2. Minuspol oder Anode oder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Donator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-Halbzelle?</a:t>
            </a:r>
          </a:p>
          <a:p>
            <a:pPr>
              <a:tabLst>
                <a:tab pos="1255713" algn="l"/>
              </a:tabLst>
            </a:pPr>
            <a:endParaRPr lang="de-DE" sz="1600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1255713" algn="l"/>
              </a:tabLst>
            </a:pP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Problem 2:	</a:t>
            </a:r>
          </a:p>
          <a:p>
            <a:pPr>
              <a:tabLst>
                <a:tab pos="1255713" algn="l"/>
              </a:tabLst>
            </a:pP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Unterschied zwischen freiwilligen (galvanischen) und erzwungenen (elektrolytischen) Prozessen</a:t>
            </a:r>
          </a:p>
          <a:p>
            <a:pPr marL="342900" indent="-342900"/>
            <a:endParaRPr lang="de-DE" sz="1600" b="1" kern="0" dirty="0" smtClean="0">
              <a:solidFill>
                <a:srgbClr val="191966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 algn="ctr">
              <a:spcAft>
                <a:spcPts val="6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Bsp.: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Daniell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-Element als</a:t>
            </a:r>
          </a:p>
          <a:p>
            <a:pPr marL="342900" indent="-342900" algn="just"/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 Galvanisches Element                                    Elektrolysezelle</a:t>
            </a:r>
          </a:p>
        </p:txBody>
      </p:sp>
      <p:grpSp>
        <p:nvGrpSpPr>
          <p:cNvPr id="32" name="Gruppieren 31"/>
          <p:cNvGrpSpPr/>
          <p:nvPr/>
        </p:nvGrpSpPr>
        <p:grpSpPr>
          <a:xfrm>
            <a:off x="1100331" y="3128962"/>
            <a:ext cx="2861525" cy="2886304"/>
            <a:chOff x="1100331" y="3128962"/>
            <a:chExt cx="2861525" cy="2886304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1100331" y="3143249"/>
              <a:ext cx="2817182" cy="2872017"/>
              <a:chOff x="1100331" y="3143249"/>
              <a:chExt cx="2817182" cy="2872017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1100331" y="3143249"/>
                <a:ext cx="2817182" cy="2872017"/>
                <a:chOff x="1100331" y="3143249"/>
                <a:chExt cx="2817182" cy="2872017"/>
              </a:xfrm>
            </p:grpSpPr>
            <p:grpSp>
              <p:nvGrpSpPr>
                <p:cNvPr id="18" name="Gruppieren 17"/>
                <p:cNvGrpSpPr/>
                <p:nvPr/>
              </p:nvGrpSpPr>
              <p:grpSpPr>
                <a:xfrm>
                  <a:off x="1100331" y="3143249"/>
                  <a:ext cx="2817182" cy="2872017"/>
                  <a:chOff x="1100331" y="3143249"/>
                  <a:chExt cx="2817182" cy="2872017"/>
                </a:xfrm>
              </p:grpSpPr>
              <p:pic>
                <p:nvPicPr>
                  <p:cNvPr id="12" name="Grafik 11" descr="images.jpe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00331" y="3157746"/>
                    <a:ext cx="2817182" cy="2857520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feld 16"/>
                  <p:cNvSpPr txBox="1"/>
                  <p:nvPr/>
                </p:nvSpPr>
                <p:spPr>
                  <a:xfrm>
                    <a:off x="2281222" y="3143249"/>
                    <a:ext cx="48122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000" b="1" dirty="0" smtClean="0">
                        <a:latin typeface="Arial" pitchFamily="34" charset="0"/>
                        <a:cs typeface="Arial" pitchFamily="34" charset="0"/>
                      </a:rPr>
                      <a:t>1,1 V</a:t>
                    </a:r>
                    <a:endParaRPr lang="de-DE" sz="10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9" name="Rechteck 18"/>
                <p:cNvSpPr/>
                <p:nvPr/>
              </p:nvSpPr>
              <p:spPr>
                <a:xfrm>
                  <a:off x="1285852" y="3357562"/>
                  <a:ext cx="357190" cy="2143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1" name="Rechteck 20"/>
              <p:cNvSpPr/>
              <p:nvPr/>
            </p:nvSpPr>
            <p:spPr>
              <a:xfrm>
                <a:off x="3357554" y="3357562"/>
                <a:ext cx="428628" cy="2143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1104876" y="3128962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Anode (Oxidation)</a:t>
              </a:r>
            </a:p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Minuspol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228963" y="3133723"/>
              <a:ext cx="7328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Kathode </a:t>
              </a:r>
            </a:p>
            <a:p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Pluspol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5143504" y="3156896"/>
            <a:ext cx="747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Kathode </a:t>
            </a:r>
          </a:p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Minuspol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7643834" y="3714752"/>
            <a:ext cx="42862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7405424" y="3156896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itchFamily="34" charset="0"/>
                <a:cs typeface="Arial" pitchFamily="34" charset="0"/>
              </a:rPr>
              <a:t>Anode </a:t>
            </a:r>
          </a:p>
          <a:p>
            <a:r>
              <a:rPr lang="de-DE" sz="1000" b="1" smtClean="0">
                <a:latin typeface="Arial" pitchFamily="34" charset="0"/>
                <a:cs typeface="Arial" pitchFamily="34" charset="0"/>
              </a:rPr>
              <a:t>Pluspol</a:t>
            </a:r>
            <a:endParaRPr lang="de-DE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224467" y="3762377"/>
            <a:ext cx="557208" cy="180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843576" y="6075405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Donator</a:t>
            </a:r>
            <a:r>
              <a:rPr lang="de-DE" sz="14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-Halbzelle</a:t>
            </a:r>
            <a:endParaRPr lang="de-DE" sz="1400" dirty="0"/>
          </a:p>
        </p:txBody>
      </p:sp>
      <p:sp>
        <p:nvSpPr>
          <p:cNvPr id="36" name="Rechteck 35"/>
          <p:cNvSpPr/>
          <p:nvPr/>
        </p:nvSpPr>
        <p:spPr>
          <a:xfrm>
            <a:off x="6482377" y="6075405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Donator</a:t>
            </a:r>
            <a:r>
              <a:rPr lang="de-DE" sz="14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-Halbzelle</a:t>
            </a:r>
            <a:endParaRPr lang="de-DE" sz="1400" dirty="0"/>
          </a:p>
        </p:txBody>
      </p:sp>
      <p:sp>
        <p:nvSpPr>
          <p:cNvPr id="37" name="Ellipse 36"/>
          <p:cNvSpPr/>
          <p:nvPr/>
        </p:nvSpPr>
        <p:spPr>
          <a:xfrm>
            <a:off x="6692304" y="3029803"/>
            <a:ext cx="1571636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027659" y="5737410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N. Lang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feld 12"/>
          <p:cNvSpPr txBox="1"/>
          <p:nvPr/>
        </p:nvSpPr>
        <p:spPr>
          <a:xfrm>
            <a:off x="2979290" y="199383"/>
            <a:ext cx="522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Drei Stolpersteine im Chemieunterricht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34829" y="1422337"/>
            <a:ext cx="771125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3. Zellspannung vs. Elektromotorische Kraft (EMK</a:t>
            </a: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)</a:t>
            </a: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de-DE" sz="1600" dirty="0" smtClean="0"/>
          </a:p>
          <a:p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„Die Gleichgewichtszellspannung ist gleich der Differenz der Gleichgewichts-</a:t>
            </a:r>
          </a:p>
          <a:p>
            <a:pPr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galvanispannungen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(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Redoxpotenziale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) an den Elektroden.“</a:t>
            </a:r>
          </a:p>
          <a:p>
            <a:pPr>
              <a:spcAft>
                <a:spcPts val="1200"/>
              </a:spcAf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VORSICHT:</a:t>
            </a:r>
          </a:p>
          <a:p>
            <a:pPr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Das große Tafelwerk: „Standardpotenzial E</a:t>
            </a:r>
            <a:r>
              <a:rPr lang="de-DE" sz="1600" b="1" kern="0" baseline="30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⊖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in V“  </a:t>
            </a:r>
          </a:p>
          <a:p>
            <a:pPr>
              <a:spcAft>
                <a:spcPts val="1200"/>
              </a:spcAf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Internationale Literatur: Elektromotorische Kraft (EMK)</a:t>
            </a:r>
          </a:p>
          <a:p>
            <a:pPr>
              <a:spcAft>
                <a:spcPts val="1200"/>
              </a:spcAft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Es gilt:    U</a:t>
            </a:r>
            <a:r>
              <a:rPr lang="de-DE" sz="1600" b="1" kern="0" baseline="30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⊖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de-DE" sz="1600" b="1" kern="0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−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de-DE" sz="1600" b="1" kern="0" baseline="3000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⊖                                    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z.B.</a:t>
            </a:r>
          </a:p>
          <a:p>
            <a:pPr>
              <a:spcAft>
                <a:spcPts val="1200"/>
              </a:spcAf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5493" y="2871144"/>
            <a:ext cx="5069926" cy="323850"/>
          </a:xfrm>
          <a:prstGeom prst="rect">
            <a:avLst/>
          </a:prstGeom>
          <a:noFill/>
        </p:spPr>
      </p:pic>
      <p:grpSp>
        <p:nvGrpSpPr>
          <p:cNvPr id="19" name="Gruppieren 18"/>
          <p:cNvGrpSpPr/>
          <p:nvPr/>
        </p:nvGrpSpPr>
        <p:grpSpPr>
          <a:xfrm>
            <a:off x="4758094" y="5227746"/>
            <a:ext cx="2185946" cy="807068"/>
            <a:chOff x="4572000" y="4160228"/>
            <a:chExt cx="2266950" cy="807068"/>
          </a:xfrm>
        </p:grpSpPr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4160228"/>
              <a:ext cx="2266950" cy="323850"/>
            </a:xfrm>
            <a:prstGeom prst="rect">
              <a:avLst/>
            </a:prstGeom>
            <a:noFill/>
          </p:spPr>
        </p:pic>
        <p:pic>
          <p:nvPicPr>
            <p:cNvPr id="26634" name="Picture 1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4643446"/>
              <a:ext cx="2247900" cy="32385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3" descr="unilogo4cgross.jpg"/>
          <p:cNvPicPr>
            <a:picLocks noChangeAspect="1"/>
          </p:cNvPicPr>
          <p:nvPr/>
        </p:nvPicPr>
        <p:blipFill>
          <a:blip r:embed="rId2"/>
          <a:srcRect r="19304"/>
          <a:stretch>
            <a:fillRect/>
          </a:stretch>
        </p:blipFill>
        <p:spPr bwMode="auto">
          <a:xfrm>
            <a:off x="0" y="0"/>
            <a:ext cx="91614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0034" y="1214422"/>
            <a:ext cx="814393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3600" b="1" dirty="0">
                <a:solidFill>
                  <a:srgbClr val="22228B"/>
                </a:solidFill>
                <a:latin typeface="Lucida Calligraphy" pitchFamily="66" charset="0"/>
              </a:rPr>
              <a:t>Vielen Dank </a:t>
            </a:r>
            <a:r>
              <a:rPr lang="de-DE" sz="3600" b="1" dirty="0" smtClean="0">
                <a:solidFill>
                  <a:srgbClr val="22228B"/>
                </a:solidFill>
                <a:latin typeface="Lucida Calligraphy" pitchFamily="66" charset="0"/>
              </a:rPr>
              <a:t>für </a:t>
            </a:r>
          </a:p>
          <a:p>
            <a:pPr algn="ctr">
              <a:spcAft>
                <a:spcPts val="600"/>
              </a:spcAft>
            </a:pPr>
            <a:r>
              <a:rPr lang="de-DE" sz="3600" b="1" dirty="0" smtClean="0">
                <a:solidFill>
                  <a:srgbClr val="22228B"/>
                </a:solidFill>
                <a:latin typeface="Lucida Calligraphy" pitchFamily="66" charset="0"/>
              </a:rPr>
              <a:t>Ihre </a:t>
            </a:r>
          </a:p>
          <a:p>
            <a:pPr algn="ctr">
              <a:spcAft>
                <a:spcPts val="600"/>
              </a:spcAft>
            </a:pPr>
            <a:r>
              <a:rPr lang="de-DE" sz="3600" b="1" dirty="0" smtClean="0">
                <a:solidFill>
                  <a:srgbClr val="22228B"/>
                </a:solidFill>
                <a:latin typeface="Lucida Calligraphy" pitchFamily="66" charset="0"/>
              </a:rPr>
              <a:t>Aufmerksamkeit!</a:t>
            </a:r>
            <a:endParaRPr lang="de-DE" sz="3600" b="1" dirty="0">
              <a:solidFill>
                <a:srgbClr val="22228B"/>
              </a:solidFill>
              <a:latin typeface="Lucida Calligraphy" pitchFamily="66" charset="0"/>
            </a:endParaRPr>
          </a:p>
        </p:txBody>
      </p:sp>
      <p:pic>
        <p:nvPicPr>
          <p:cNvPr id="4" name="Grafik 3" descr="elektro_comi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65" y="3429000"/>
            <a:ext cx="4643470" cy="2964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Grafik 3" descr="unilogo4cgross.jpg"/>
          <p:cNvPicPr>
            <a:picLocks noChangeAspect="1"/>
          </p:cNvPicPr>
          <p:nvPr/>
        </p:nvPicPr>
        <p:blipFill>
          <a:blip r:embed="rId2"/>
          <a:srcRect r="19304"/>
          <a:stretch>
            <a:fillRect/>
          </a:stretch>
        </p:blipFill>
        <p:spPr bwMode="auto">
          <a:xfrm>
            <a:off x="0" y="0"/>
            <a:ext cx="91614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759768" y="212433"/>
            <a:ext cx="5711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G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alvanotechnik in der Wertschöpfungskette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0380" y="1196752"/>
            <a:ext cx="77768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Gesamtumsatz galvanotechnischer Betriebe (2005) ca. 6 Mrd. €</a:t>
            </a: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 </a:t>
            </a:r>
          </a:p>
          <a:p>
            <a:pPr>
              <a:spcAft>
                <a:spcPts val="600"/>
              </a:spcAft>
              <a:defRPr/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600" b="1" kern="0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ermeidung von Wertverlust durch Korrosion (2011) ca</a:t>
            </a:r>
            <a:r>
              <a:rPr lang="de-DE" sz="1600" b="1" kern="0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de-DE" sz="1600" b="1" kern="0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Mrd. €</a:t>
            </a:r>
            <a:r>
              <a:rPr lang="de-DE" sz="1600" b="1" kern="0" dirty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spcAft>
                <a:spcPts val="600"/>
              </a:spcAft>
              <a:defRPr/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Galvanische Metallabscheidung (40%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600" b="1" kern="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Cr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de-DE" sz="1600" b="1" kern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Kunststoffgalvanisierung (Problem: Schichthaftfestigkeit)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de-DE" sz="1600" b="1" kern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Galvanoformung (WMF),</a:t>
            </a:r>
          </a:p>
          <a:p>
            <a:pPr lvl="1">
              <a:defRPr/>
            </a:pP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z.B. Scherfolien für Rasierapparate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de-DE" sz="1600" b="1" kern="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4663479" y="3356992"/>
            <a:ext cx="4376519" cy="3417635"/>
            <a:chOff x="4663479" y="3356992"/>
            <a:chExt cx="4376519" cy="34176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792" y="3356992"/>
              <a:ext cx="2521892" cy="2880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4663479" y="6312962"/>
              <a:ext cx="4376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Nachbildung der Paradiestür von Ghiberti in Florenz (4 × 6 m)</a:t>
              </a:r>
            </a:p>
            <a:p>
              <a:pPr algn="ctr"/>
              <a:r>
                <a:rPr lang="de-DE" sz="12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(Foto: Archiv WMF)</a:t>
              </a:r>
              <a:endParaRPr lang="de-DE" sz="1200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feld 5"/>
          <p:cNvSpPr txBox="1"/>
          <p:nvPr/>
        </p:nvSpPr>
        <p:spPr>
          <a:xfrm>
            <a:off x="2709711" y="186994"/>
            <a:ext cx="542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91966"/>
                </a:solidFill>
                <a:latin typeface="Arial Black" pitchFamily="34" charset="0"/>
                <a:cs typeface="Times New Roman" pitchFamily="18" charset="0"/>
              </a:rPr>
              <a:t>Inhaltliche Schwerpunkte im G8-Lehrplan</a:t>
            </a:r>
            <a:endParaRPr lang="de-DE" b="1" dirty="0">
              <a:solidFill>
                <a:srgbClr val="19196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0034" y="1643050"/>
            <a:ext cx="814393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627063" algn="l"/>
              </a:tabLst>
            </a:pP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12.3: </a:t>
            </a:r>
            <a:r>
              <a:rPr lang="de-DE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Redoxgleichgewichte</a:t>
            </a: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(ca. 27 h)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 Aufgreifen von Grundwissen: 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Donator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-Akzeptor-Prinzip, 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korresp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Redoxpaare</a:t>
            </a:r>
            <a:endParaRPr lang="de-DE" sz="160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galvanische Zelle: Leerlaufspannung als Potentialdifferenz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Spannungsreihe: Standard-Wasserstoff-Halbzelle, Standardpotentiale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Konzentrationsabhängigkeit des 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Redoxpotenzials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600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Nernstsche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Gleichung)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Elektrolyse: Zersetzungs- und Überspannung</a:t>
            </a:r>
            <a:r>
              <a:rPr lang="de-DE" sz="1600" b="1" dirty="0" smtClean="0">
                <a:solidFill>
                  <a:srgbClr val="191966"/>
                </a:solidFill>
                <a:latin typeface="Arial"/>
                <a:cs typeface="Arial"/>
              </a:rPr>
              <a:t>]</a:t>
            </a:r>
            <a:endParaRPr lang="de-DE" sz="1600" b="1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elektrochemische Energiequellen: Batterie, Akkumulator, Brennstoffzelle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- Korrosion und Korrosionsschutz bei Metallen</a:t>
            </a:r>
          </a:p>
          <a:p>
            <a:pPr>
              <a:spcAft>
                <a:spcPts val="600"/>
              </a:spcAft>
              <a:tabLst>
                <a:tab pos="627063" algn="l"/>
              </a:tabLst>
            </a:pPr>
            <a:endParaRPr lang="de-DE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tabLst>
                <a:tab pos="627063" algn="l"/>
              </a:tabLst>
            </a:pPr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Aber:</a:t>
            </a:r>
            <a:r>
              <a:rPr lang="de-DE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tabLst>
                <a:tab pos="355600" algn="l"/>
              </a:tabLst>
            </a:pPr>
            <a:r>
              <a:rPr lang="de-DE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 Es gibt in der Praxis nur wenige Redoxreaktionen mit echten Gleichgewichten.</a:t>
            </a:r>
            <a:endParaRPr lang="de-DE" sz="1600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2484072" y="102995"/>
            <a:ext cx="58657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Schritte vom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Redoxbegriff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zur Elektrochemie</a:t>
            </a:r>
          </a:p>
          <a:p>
            <a:pPr algn="ctr">
              <a:defRPr/>
            </a:pPr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(modifiziert nach</a:t>
            </a:r>
            <a:r>
              <a:rPr lang="de-DE" i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M.A. Anton, </a:t>
            </a:r>
            <a:r>
              <a:rPr lang="de-DE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LMU München)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4142592" y="2272683"/>
            <a:ext cx="1033937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191966"/>
                </a:solidFill>
              </a:rPr>
              <a:t>Halbzelle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920342" y="2805538"/>
            <a:ext cx="1445139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191966"/>
                </a:solidFill>
              </a:rPr>
              <a:t>„Kurzschluss“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463142" y="3338181"/>
            <a:ext cx="2336922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191966"/>
                </a:solidFill>
              </a:rPr>
              <a:t>Halbzellenkombination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4218792" y="4365625"/>
            <a:ext cx="930191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191966"/>
                </a:solidFill>
              </a:rPr>
              <a:t>Batterie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014716" y="5799138"/>
            <a:ext cx="1389226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191966"/>
                </a:solidFill>
              </a:rPr>
              <a:t>Akkumulator</a:t>
            </a:r>
            <a:endParaRPr lang="de-DE" dirty="0">
              <a:solidFill>
                <a:srgbClr val="191966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291692" y="5080000"/>
            <a:ext cx="2645468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191966"/>
                </a:solidFill>
              </a:rPr>
              <a:t>Elektrolyse</a:t>
            </a:r>
          </a:p>
          <a:p>
            <a:r>
              <a:rPr lang="de-DE">
                <a:solidFill>
                  <a:srgbClr val="191966"/>
                </a:solidFill>
              </a:rPr>
              <a:t>(inklusive „Galvanisieren“)</a:t>
            </a: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3780642" y="3880111"/>
            <a:ext cx="1691682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>
                <a:solidFill>
                  <a:srgbClr val="191966"/>
                </a:solidFill>
              </a:rPr>
              <a:t>Spannungsreihe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7329475" y="1302630"/>
            <a:ext cx="0" cy="4824412"/>
          </a:xfrm>
          <a:prstGeom prst="line">
            <a:avLst/>
          </a:prstGeom>
          <a:noFill/>
          <a:ln w="38100">
            <a:solidFill>
              <a:srgbClr val="22228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 rot="16200000">
            <a:off x="1446978" y="2697848"/>
            <a:ext cx="1135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rgbClr val="22228B"/>
                </a:solidFill>
              </a:rPr>
              <a:t>Freiwillige</a:t>
            </a:r>
          </a:p>
          <a:p>
            <a:pPr algn="ctr"/>
            <a:r>
              <a:rPr lang="de-DE" dirty="0">
                <a:solidFill>
                  <a:srgbClr val="22228B"/>
                </a:solidFill>
              </a:rPr>
              <a:t>Galvanik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 rot="16200000">
            <a:off x="1352098" y="5252135"/>
            <a:ext cx="1334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rgbClr val="22228B"/>
                </a:solidFill>
              </a:rPr>
              <a:t>Erzwungene</a:t>
            </a:r>
          </a:p>
          <a:p>
            <a:pPr algn="ctr"/>
            <a:r>
              <a:rPr lang="de-DE">
                <a:solidFill>
                  <a:srgbClr val="22228B"/>
                </a:solidFill>
              </a:rPr>
              <a:t>Elektrolytik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154961" y="1115688"/>
            <a:ext cx="3108736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dirty="0" err="1" smtClean="0">
                <a:solidFill>
                  <a:srgbClr val="191966"/>
                </a:solidFill>
              </a:rPr>
              <a:t>Redoxchemie</a:t>
            </a:r>
            <a:r>
              <a:rPr lang="de-DE" dirty="0" smtClean="0">
                <a:solidFill>
                  <a:srgbClr val="191966"/>
                </a:solidFill>
              </a:rPr>
              <a:t> (z.B. „Rost“):</a:t>
            </a:r>
          </a:p>
          <a:p>
            <a:pPr algn="ctr"/>
            <a:r>
              <a:rPr lang="de-DE" dirty="0" smtClean="0">
                <a:solidFill>
                  <a:srgbClr val="191966"/>
                </a:solidFill>
              </a:rPr>
              <a:t>Oxidation = Elektronen-Abgabe</a:t>
            </a:r>
            <a:endParaRPr lang="de-DE" dirty="0">
              <a:solidFill>
                <a:srgbClr val="191966"/>
              </a:solidFill>
            </a:endParaRPr>
          </a:p>
        </p:txBody>
      </p:sp>
      <p:cxnSp>
        <p:nvCxnSpPr>
          <p:cNvPr id="51" name="Gerade Verbindung 50"/>
          <p:cNvCxnSpPr/>
          <p:nvPr/>
        </p:nvCxnSpPr>
        <p:spPr>
          <a:xfrm>
            <a:off x="1285852" y="4857760"/>
            <a:ext cx="592935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1288568" y="1988449"/>
            <a:ext cx="5929354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ach links gekrümmter Pfeil 28"/>
          <p:cNvSpPr/>
          <p:nvPr/>
        </p:nvSpPr>
        <p:spPr>
          <a:xfrm>
            <a:off x="7643834" y="1428736"/>
            <a:ext cx="642942" cy="27146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 rot="16200000">
            <a:off x="7859768" y="2561724"/>
            <a:ext cx="1419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dirty="0" smtClean="0">
                <a:solidFill>
                  <a:srgbClr val="22228B"/>
                </a:solidFill>
              </a:rPr>
              <a:t>Direkter Weg</a:t>
            </a:r>
            <a:endParaRPr lang="de-DE" dirty="0">
              <a:solidFill>
                <a:srgbClr val="222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2556063" y="184454"/>
            <a:ext cx="568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Der direkte Weg zur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Redoxreihe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der Metalle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00034" y="1285860"/>
            <a:ext cx="835824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2865438" algn="l"/>
              </a:tabLst>
            </a:pP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	</a:t>
            </a:r>
            <a:r>
              <a:rPr lang="de-DE" sz="1600" b="1" u="sng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Einstiegsversuch:</a:t>
            </a:r>
            <a:r>
              <a:rPr lang="de-DE" sz="1600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1M Lösungen der Salze werden mit </a:t>
            </a:r>
          </a:p>
          <a:p>
            <a:pPr>
              <a:tabLst>
                <a:tab pos="2865438" algn="l"/>
              </a:tabLs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	den jeweiligen (festen) Metallen versetzt.</a:t>
            </a:r>
          </a:p>
          <a:p>
            <a:pPr>
              <a:tabLst>
                <a:tab pos="2155825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155825" algn="l"/>
              </a:tabLst>
            </a:pPr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endParaRPr lang="de-DE" sz="1600" b="1" kern="0" dirty="0" smtClean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⇨ Oberhalb der Diagonale läuft eine chemische Reaktion ab.</a:t>
            </a: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  ⇨ Unterhalb der Diagonale läuft keine chemische Reaktion ab.</a:t>
            </a:r>
          </a:p>
          <a:p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  ⇨ Auf der Diagonale findet ebenfalls keine chemische Reaktion ab,</a:t>
            </a: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      hier herrscht ein dynamisches Gleichgewicht.</a:t>
            </a: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	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unedle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Metalle (Abscheidung, hohe Reduktionswirkung)</a:t>
            </a:r>
          </a:p>
          <a:p>
            <a:pPr>
              <a:spcAft>
                <a:spcPts val="600"/>
              </a:spcAft>
            </a:pPr>
            <a:endParaRPr lang="de-DE" sz="1600" kern="0" dirty="0" smtClean="0">
              <a:solidFill>
                <a:srgbClr val="191966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	</a:t>
            </a:r>
            <a:r>
              <a:rPr lang="de-DE" sz="1600" b="1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edle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Metalle (geringe Reduktionswirkung)  </a:t>
            </a:r>
            <a:r>
              <a:rPr lang="de-DE" sz="1600" b="1" kern="0" dirty="0" smtClean="0">
                <a:solidFill>
                  <a:srgbClr val="191966"/>
                </a:solidFill>
                <a:latin typeface="Arial"/>
                <a:ea typeface="Cambria Math"/>
                <a:cs typeface="Arial"/>
              </a:rPr>
              <a:t>→</a:t>
            </a:r>
            <a:r>
              <a:rPr lang="de-DE" sz="1600" kern="0" dirty="0" smtClean="0">
                <a:solidFill>
                  <a:srgbClr val="191966"/>
                </a:solidFill>
                <a:latin typeface="Arial"/>
                <a:ea typeface="Cambria Math"/>
                <a:cs typeface="Arial"/>
              </a:rPr>
              <a:t>  Quantifizierung</a:t>
            </a:r>
            <a:r>
              <a:rPr lang="de-DE" sz="1600" kern="0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1408682" y="2047583"/>
          <a:ext cx="60960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87722"/>
                <a:gridCol w="1176091"/>
                <a:gridCol w="1176091"/>
                <a:gridCol w="1078048"/>
                <a:gridCol w="107804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ZnSO</a:t>
                      </a:r>
                      <a:r>
                        <a:rPr lang="de-DE" baseline="-25000" dirty="0" smtClean="0">
                          <a:solidFill>
                            <a:srgbClr val="191966"/>
                          </a:solidFill>
                        </a:rPr>
                        <a:t>4</a:t>
                      </a:r>
                      <a:endParaRPr lang="de-DE" baseline="-25000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rgbClr val="191966"/>
                          </a:solidFill>
                        </a:rPr>
                        <a:t>Pb</a:t>
                      </a:r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(NO</a:t>
                      </a:r>
                      <a:r>
                        <a:rPr lang="de-DE" baseline="-25000" dirty="0" smtClean="0">
                          <a:solidFill>
                            <a:srgbClr val="191966"/>
                          </a:solidFill>
                        </a:rPr>
                        <a:t>3</a:t>
                      </a:r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)</a:t>
                      </a:r>
                      <a:r>
                        <a:rPr lang="de-DE" baseline="-25000" dirty="0" smtClean="0">
                          <a:solidFill>
                            <a:srgbClr val="191966"/>
                          </a:solidFill>
                        </a:rPr>
                        <a:t>2</a:t>
                      </a:r>
                      <a:endParaRPr lang="de-DE" baseline="-25000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CuSO</a:t>
                      </a:r>
                      <a:r>
                        <a:rPr lang="de-DE" baseline="-25000" dirty="0" smtClean="0">
                          <a:solidFill>
                            <a:srgbClr val="191966"/>
                          </a:solidFill>
                        </a:rPr>
                        <a:t>4</a:t>
                      </a:r>
                      <a:endParaRPr lang="de-DE" baseline="-25000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191966"/>
                          </a:solidFill>
                        </a:rPr>
                        <a:t>AgNO</a:t>
                      </a:r>
                      <a:r>
                        <a:rPr lang="de-DE" baseline="-25000" dirty="0" smtClean="0">
                          <a:solidFill>
                            <a:srgbClr val="191966"/>
                          </a:solidFill>
                        </a:rPr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err="1" smtClean="0">
                          <a:solidFill>
                            <a:srgbClr val="191966"/>
                          </a:solidFill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endParaRPr lang="de-DE" sz="1800" b="1" kern="1200" baseline="-25000" dirty="0" smtClean="0">
                        <a:solidFill>
                          <a:srgbClr val="1919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  <a:latin typeface="Cambria Math"/>
                          <a:ea typeface="Cambria Math"/>
                        </a:rPr>
                        <a:t>⊖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+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+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+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           </a:t>
                      </a:r>
                      <a:r>
                        <a:rPr lang="de-DE" b="1" dirty="0" err="1" smtClean="0">
                          <a:solidFill>
                            <a:srgbClr val="191966"/>
                          </a:solidFill>
                        </a:rPr>
                        <a:t>Pb</a:t>
                      </a:r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 (LV)</a:t>
                      </a:r>
                      <a:endParaRPr lang="de-DE" sz="1800" b="1" kern="1200" baseline="-25000" dirty="0" smtClean="0">
                        <a:solidFill>
                          <a:srgbClr val="1919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/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  <a:latin typeface="Cambria Math"/>
                          <a:ea typeface="Cambria Math"/>
                        </a:rPr>
                        <a:t>⊖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+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+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 smtClean="0">
                          <a:solidFill>
                            <a:srgbClr val="191966"/>
                          </a:solidFill>
                        </a:rPr>
                        <a:t>Cu</a:t>
                      </a:r>
                      <a:endParaRPr lang="de-DE" sz="1800" b="1" kern="1200" baseline="-25000" dirty="0" smtClean="0">
                        <a:solidFill>
                          <a:srgbClr val="1919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/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/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  <a:latin typeface="Cambria Math"/>
                          <a:ea typeface="Cambria Math"/>
                        </a:rPr>
                        <a:t>⊖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+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 smtClean="0">
                          <a:solidFill>
                            <a:srgbClr val="191966"/>
                          </a:solidFill>
                        </a:rPr>
                        <a:t>Ag</a:t>
                      </a:r>
                      <a:endParaRPr lang="de-DE" sz="1800" b="1" kern="1200" baseline="-25000" dirty="0" smtClean="0">
                        <a:solidFill>
                          <a:srgbClr val="1919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/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/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</a:rPr>
                        <a:t>/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rgbClr val="191966"/>
                          </a:solidFill>
                          <a:latin typeface="Cambria Math"/>
                          <a:ea typeface="Cambria Math"/>
                        </a:rPr>
                        <a:t>⊖</a:t>
                      </a:r>
                      <a:endParaRPr lang="de-DE" b="1" dirty="0">
                        <a:solidFill>
                          <a:srgbClr val="1919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Gerade Verbindung mit Pfeil 15"/>
          <p:cNvCxnSpPr/>
          <p:nvPr/>
        </p:nvCxnSpPr>
        <p:spPr>
          <a:xfrm rot="5400000">
            <a:off x="7022963" y="3154871"/>
            <a:ext cx="1500198" cy="15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5400000">
            <a:off x="1714480" y="5929330"/>
            <a:ext cx="714380" cy="1588"/>
          </a:xfrm>
          <a:prstGeom prst="straightConnector1">
            <a:avLst/>
          </a:prstGeom>
          <a:ln w="28575">
            <a:solidFill>
              <a:srgbClr val="191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rafik 14" descr="793px-Bromthymolblau_p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143116"/>
            <a:ext cx="4143404" cy="357190"/>
          </a:xfrm>
          <a:prstGeom prst="rect">
            <a:avLst/>
          </a:prstGeom>
        </p:spPr>
      </p:pic>
      <p:grpSp>
        <p:nvGrpSpPr>
          <p:cNvPr id="35" name="Group 7"/>
          <p:cNvGrpSpPr>
            <a:grpSpLocks/>
          </p:cNvGrpSpPr>
          <p:nvPr/>
        </p:nvGrpSpPr>
        <p:grpSpPr bwMode="auto">
          <a:xfrm>
            <a:off x="3722663" y="3944923"/>
            <a:ext cx="1092202" cy="885825"/>
            <a:chOff x="0" y="0"/>
            <a:chExt cx="20001" cy="20000"/>
          </a:xfrm>
        </p:grpSpPr>
        <p:sp>
          <p:nvSpPr>
            <p:cNvPr id="86" name="Arc 8"/>
            <p:cNvSpPr>
              <a:spLocks/>
            </p:cNvSpPr>
            <p:nvPr/>
          </p:nvSpPr>
          <p:spPr bwMode="auto">
            <a:xfrm flipH="1" flipV="1">
              <a:off x="0" y="14300"/>
              <a:ext cx="2687" cy="5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Arc 9"/>
            <p:cNvSpPr>
              <a:spLocks/>
            </p:cNvSpPr>
            <p:nvPr/>
          </p:nvSpPr>
          <p:spPr bwMode="auto">
            <a:xfrm flipV="1">
              <a:off x="17314" y="14300"/>
              <a:ext cx="2687" cy="5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0001" cy="143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Rectangle 11"/>
            <p:cNvSpPr>
              <a:spLocks noChangeArrowheads="1"/>
            </p:cNvSpPr>
            <p:nvPr/>
          </p:nvSpPr>
          <p:spPr bwMode="auto">
            <a:xfrm>
              <a:off x="2664" y="14300"/>
              <a:ext cx="14673" cy="57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12"/>
            <p:cNvSpPr>
              <a:spLocks noChangeShapeType="1"/>
            </p:cNvSpPr>
            <p:nvPr/>
          </p:nvSpPr>
          <p:spPr bwMode="auto">
            <a:xfrm>
              <a:off x="0" y="0"/>
              <a:ext cx="2000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3722663" y="3440106"/>
            <a:ext cx="1236662" cy="1376550"/>
            <a:chOff x="0" y="847"/>
            <a:chExt cx="20000" cy="19152"/>
          </a:xfrm>
        </p:grpSpPr>
        <p:sp>
          <p:nvSpPr>
            <p:cNvPr id="78" name="Line 14"/>
            <p:cNvSpPr>
              <a:spLocks noChangeShapeType="1"/>
            </p:cNvSpPr>
            <p:nvPr/>
          </p:nvSpPr>
          <p:spPr bwMode="auto">
            <a:xfrm>
              <a:off x="2165" y="19967"/>
              <a:ext cx="13278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Arc 15"/>
            <p:cNvSpPr>
              <a:spLocks/>
            </p:cNvSpPr>
            <p:nvPr/>
          </p:nvSpPr>
          <p:spPr bwMode="auto">
            <a:xfrm flipV="1">
              <a:off x="15546" y="18175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Arc 16"/>
            <p:cNvSpPr>
              <a:spLocks/>
            </p:cNvSpPr>
            <p:nvPr/>
          </p:nvSpPr>
          <p:spPr bwMode="auto">
            <a:xfrm flipH="1" flipV="1">
              <a:off x="0" y="18175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7773" y="2831"/>
              <a:ext cx="21" cy="15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0" y="847"/>
              <a:ext cx="21" cy="17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0" y="2639"/>
              <a:ext cx="21" cy="27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Arc 20"/>
            <p:cNvSpPr>
              <a:spLocks/>
            </p:cNvSpPr>
            <p:nvPr/>
          </p:nvSpPr>
          <p:spPr bwMode="auto">
            <a:xfrm flipH="1">
              <a:off x="17773" y="847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>
              <a:off x="0" y="847"/>
              <a:ext cx="19938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22"/>
          <p:cNvGrpSpPr>
            <a:grpSpLocks/>
          </p:cNvGrpSpPr>
          <p:nvPr/>
        </p:nvGrpSpPr>
        <p:grpSpPr bwMode="auto">
          <a:xfrm>
            <a:off x="6099150" y="3963973"/>
            <a:ext cx="1092202" cy="885825"/>
            <a:chOff x="0" y="0"/>
            <a:chExt cx="20001" cy="20000"/>
          </a:xfrm>
        </p:grpSpPr>
        <p:sp>
          <p:nvSpPr>
            <p:cNvPr id="73" name="Arc 23"/>
            <p:cNvSpPr>
              <a:spLocks/>
            </p:cNvSpPr>
            <p:nvPr/>
          </p:nvSpPr>
          <p:spPr bwMode="auto">
            <a:xfrm flipH="1" flipV="1">
              <a:off x="0" y="14300"/>
              <a:ext cx="2687" cy="5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66FF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Arc 24"/>
            <p:cNvSpPr>
              <a:spLocks/>
            </p:cNvSpPr>
            <p:nvPr/>
          </p:nvSpPr>
          <p:spPr bwMode="auto">
            <a:xfrm flipV="1">
              <a:off x="17314" y="14300"/>
              <a:ext cx="2687" cy="5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66FF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0001" cy="14300"/>
            </a:xfrm>
            <a:prstGeom prst="rect">
              <a:avLst/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Rectangle 26"/>
            <p:cNvSpPr>
              <a:spLocks noChangeArrowheads="1"/>
            </p:cNvSpPr>
            <p:nvPr/>
          </p:nvSpPr>
          <p:spPr bwMode="auto">
            <a:xfrm>
              <a:off x="2664" y="14300"/>
              <a:ext cx="14673" cy="5700"/>
            </a:xfrm>
            <a:prstGeom prst="rect">
              <a:avLst/>
            </a:prstGeom>
            <a:solidFill>
              <a:srgbClr val="0066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27"/>
            <p:cNvSpPr>
              <a:spLocks noChangeShapeType="1"/>
            </p:cNvSpPr>
            <p:nvPr/>
          </p:nvSpPr>
          <p:spPr bwMode="auto">
            <a:xfrm>
              <a:off x="0" y="0"/>
              <a:ext cx="2000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28"/>
          <p:cNvGrpSpPr>
            <a:grpSpLocks/>
          </p:cNvGrpSpPr>
          <p:nvPr/>
        </p:nvGrpSpPr>
        <p:grpSpPr bwMode="auto">
          <a:xfrm>
            <a:off x="6099150" y="3459156"/>
            <a:ext cx="1236663" cy="1376550"/>
            <a:chOff x="0" y="847"/>
            <a:chExt cx="20000" cy="19152"/>
          </a:xfrm>
        </p:grpSpPr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2165" y="19967"/>
              <a:ext cx="13278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Arc 30"/>
            <p:cNvSpPr>
              <a:spLocks/>
            </p:cNvSpPr>
            <p:nvPr/>
          </p:nvSpPr>
          <p:spPr bwMode="auto">
            <a:xfrm flipV="1">
              <a:off x="15546" y="18175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Arc 31"/>
            <p:cNvSpPr>
              <a:spLocks/>
            </p:cNvSpPr>
            <p:nvPr/>
          </p:nvSpPr>
          <p:spPr bwMode="auto">
            <a:xfrm flipH="1" flipV="1">
              <a:off x="0" y="18175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32"/>
            <p:cNvSpPr>
              <a:spLocks noChangeShapeType="1"/>
            </p:cNvSpPr>
            <p:nvPr/>
          </p:nvSpPr>
          <p:spPr bwMode="auto">
            <a:xfrm>
              <a:off x="17773" y="2831"/>
              <a:ext cx="21" cy="15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>
              <a:off x="0" y="847"/>
              <a:ext cx="21" cy="17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34"/>
            <p:cNvSpPr>
              <a:spLocks noChangeShapeType="1"/>
            </p:cNvSpPr>
            <p:nvPr/>
          </p:nvSpPr>
          <p:spPr bwMode="auto">
            <a:xfrm>
              <a:off x="0" y="2639"/>
              <a:ext cx="21" cy="27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Arc 35"/>
            <p:cNvSpPr>
              <a:spLocks/>
            </p:cNvSpPr>
            <p:nvPr/>
          </p:nvSpPr>
          <p:spPr bwMode="auto">
            <a:xfrm flipH="1">
              <a:off x="17773" y="847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6"/>
            <p:cNvSpPr>
              <a:spLocks noChangeShapeType="1"/>
            </p:cNvSpPr>
            <p:nvPr/>
          </p:nvSpPr>
          <p:spPr bwMode="auto">
            <a:xfrm>
              <a:off x="0" y="847"/>
              <a:ext cx="19938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Freeform 46"/>
          <p:cNvSpPr>
            <a:spLocks/>
          </p:cNvSpPr>
          <p:nvPr/>
        </p:nvSpPr>
        <p:spPr bwMode="auto">
          <a:xfrm>
            <a:off x="3867125" y="4365611"/>
            <a:ext cx="857250" cy="268287"/>
          </a:xfrm>
          <a:custGeom>
            <a:avLst/>
            <a:gdLst/>
            <a:ahLst/>
            <a:cxnLst>
              <a:cxn ang="0">
                <a:pos x="80" y="9"/>
              </a:cxn>
              <a:cxn ang="0">
                <a:pos x="230" y="27"/>
              </a:cxn>
              <a:cxn ang="0">
                <a:pos x="301" y="62"/>
              </a:cxn>
              <a:cxn ang="0">
                <a:pos x="301" y="142"/>
              </a:cxn>
              <a:cxn ang="0">
                <a:pos x="221" y="124"/>
              </a:cxn>
              <a:cxn ang="0">
                <a:pos x="239" y="89"/>
              </a:cxn>
              <a:cxn ang="0">
                <a:pos x="345" y="18"/>
              </a:cxn>
              <a:cxn ang="0">
                <a:pos x="452" y="62"/>
              </a:cxn>
              <a:cxn ang="0">
                <a:pos x="354" y="151"/>
              </a:cxn>
              <a:cxn ang="0">
                <a:pos x="301" y="169"/>
              </a:cxn>
              <a:cxn ang="0">
                <a:pos x="159" y="116"/>
              </a:cxn>
              <a:cxn ang="0">
                <a:pos x="106" y="0"/>
              </a:cxn>
              <a:cxn ang="0">
                <a:pos x="0" y="36"/>
              </a:cxn>
              <a:cxn ang="0">
                <a:pos x="115" y="133"/>
              </a:cxn>
              <a:cxn ang="0">
                <a:pos x="186" y="71"/>
              </a:cxn>
              <a:cxn ang="0">
                <a:pos x="274" y="18"/>
              </a:cxn>
              <a:cxn ang="0">
                <a:pos x="328" y="45"/>
              </a:cxn>
              <a:cxn ang="0">
                <a:pos x="372" y="89"/>
              </a:cxn>
              <a:cxn ang="0">
                <a:pos x="469" y="133"/>
              </a:cxn>
              <a:cxn ang="0">
                <a:pos x="540" y="89"/>
              </a:cxn>
            </a:cxnLst>
            <a:rect l="0" t="0" r="r" b="b"/>
            <a:pathLst>
              <a:path w="540" h="169">
                <a:moveTo>
                  <a:pt x="80" y="9"/>
                </a:moveTo>
                <a:cubicBezTo>
                  <a:pt x="99" y="10"/>
                  <a:pt x="192" y="11"/>
                  <a:pt x="230" y="27"/>
                </a:cubicBezTo>
                <a:cubicBezTo>
                  <a:pt x="254" y="37"/>
                  <a:pt x="301" y="62"/>
                  <a:pt x="301" y="62"/>
                </a:cubicBezTo>
                <a:cubicBezTo>
                  <a:pt x="324" y="107"/>
                  <a:pt x="346" y="112"/>
                  <a:pt x="301" y="142"/>
                </a:cubicBezTo>
                <a:cubicBezTo>
                  <a:pt x="274" y="136"/>
                  <a:pt x="242" y="142"/>
                  <a:pt x="221" y="124"/>
                </a:cubicBezTo>
                <a:cubicBezTo>
                  <a:pt x="211" y="115"/>
                  <a:pt x="234" y="101"/>
                  <a:pt x="239" y="89"/>
                </a:cubicBezTo>
                <a:cubicBezTo>
                  <a:pt x="264" y="31"/>
                  <a:pt x="291" y="29"/>
                  <a:pt x="345" y="18"/>
                </a:cubicBezTo>
                <a:cubicBezTo>
                  <a:pt x="371" y="21"/>
                  <a:pt x="446" y="10"/>
                  <a:pt x="452" y="62"/>
                </a:cubicBezTo>
                <a:cubicBezTo>
                  <a:pt x="459" y="124"/>
                  <a:pt x="395" y="139"/>
                  <a:pt x="354" y="151"/>
                </a:cubicBezTo>
                <a:cubicBezTo>
                  <a:pt x="336" y="156"/>
                  <a:pt x="301" y="169"/>
                  <a:pt x="301" y="169"/>
                </a:cubicBezTo>
                <a:cubicBezTo>
                  <a:pt x="254" y="151"/>
                  <a:pt x="199" y="147"/>
                  <a:pt x="159" y="116"/>
                </a:cubicBezTo>
                <a:cubicBezTo>
                  <a:pt x="118" y="85"/>
                  <a:pt x="188" y="27"/>
                  <a:pt x="106" y="0"/>
                </a:cubicBezTo>
                <a:cubicBezTo>
                  <a:pt x="60" y="8"/>
                  <a:pt x="37" y="10"/>
                  <a:pt x="0" y="36"/>
                </a:cubicBezTo>
                <a:cubicBezTo>
                  <a:pt x="17" y="121"/>
                  <a:pt x="39" y="113"/>
                  <a:pt x="115" y="133"/>
                </a:cubicBezTo>
                <a:cubicBezTo>
                  <a:pt x="155" y="120"/>
                  <a:pt x="159" y="98"/>
                  <a:pt x="186" y="71"/>
                </a:cubicBezTo>
                <a:cubicBezTo>
                  <a:pt x="211" y="46"/>
                  <a:pt x="239" y="27"/>
                  <a:pt x="274" y="18"/>
                </a:cubicBezTo>
                <a:cubicBezTo>
                  <a:pt x="291" y="29"/>
                  <a:pt x="312" y="32"/>
                  <a:pt x="328" y="45"/>
                </a:cubicBezTo>
                <a:cubicBezTo>
                  <a:pt x="376" y="83"/>
                  <a:pt x="310" y="62"/>
                  <a:pt x="372" y="89"/>
                </a:cubicBezTo>
                <a:cubicBezTo>
                  <a:pt x="406" y="104"/>
                  <a:pt x="437" y="112"/>
                  <a:pt x="469" y="133"/>
                </a:cubicBezTo>
                <a:cubicBezTo>
                  <a:pt x="497" y="120"/>
                  <a:pt x="526" y="117"/>
                  <a:pt x="540" y="8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2" name="Freeform 48"/>
          <p:cNvSpPr>
            <a:spLocks/>
          </p:cNvSpPr>
          <p:nvPr/>
        </p:nvSpPr>
        <p:spPr bwMode="auto">
          <a:xfrm>
            <a:off x="6191225" y="4324336"/>
            <a:ext cx="857250" cy="268287"/>
          </a:xfrm>
          <a:custGeom>
            <a:avLst/>
            <a:gdLst/>
            <a:ahLst/>
            <a:cxnLst>
              <a:cxn ang="0">
                <a:pos x="80" y="9"/>
              </a:cxn>
              <a:cxn ang="0">
                <a:pos x="230" y="27"/>
              </a:cxn>
              <a:cxn ang="0">
                <a:pos x="301" y="62"/>
              </a:cxn>
              <a:cxn ang="0">
                <a:pos x="301" y="142"/>
              </a:cxn>
              <a:cxn ang="0">
                <a:pos x="221" y="124"/>
              </a:cxn>
              <a:cxn ang="0">
                <a:pos x="239" y="89"/>
              </a:cxn>
              <a:cxn ang="0">
                <a:pos x="345" y="18"/>
              </a:cxn>
              <a:cxn ang="0">
                <a:pos x="452" y="62"/>
              </a:cxn>
              <a:cxn ang="0">
                <a:pos x="354" y="151"/>
              </a:cxn>
              <a:cxn ang="0">
                <a:pos x="301" y="169"/>
              </a:cxn>
              <a:cxn ang="0">
                <a:pos x="159" y="116"/>
              </a:cxn>
              <a:cxn ang="0">
                <a:pos x="106" y="0"/>
              </a:cxn>
              <a:cxn ang="0">
                <a:pos x="0" y="36"/>
              </a:cxn>
              <a:cxn ang="0">
                <a:pos x="115" y="133"/>
              </a:cxn>
              <a:cxn ang="0">
                <a:pos x="186" y="71"/>
              </a:cxn>
              <a:cxn ang="0">
                <a:pos x="274" y="18"/>
              </a:cxn>
              <a:cxn ang="0">
                <a:pos x="328" y="45"/>
              </a:cxn>
              <a:cxn ang="0">
                <a:pos x="372" y="89"/>
              </a:cxn>
              <a:cxn ang="0">
                <a:pos x="469" y="133"/>
              </a:cxn>
              <a:cxn ang="0">
                <a:pos x="540" y="89"/>
              </a:cxn>
            </a:cxnLst>
            <a:rect l="0" t="0" r="r" b="b"/>
            <a:pathLst>
              <a:path w="540" h="169">
                <a:moveTo>
                  <a:pt x="80" y="9"/>
                </a:moveTo>
                <a:cubicBezTo>
                  <a:pt x="99" y="10"/>
                  <a:pt x="192" y="11"/>
                  <a:pt x="230" y="27"/>
                </a:cubicBezTo>
                <a:cubicBezTo>
                  <a:pt x="254" y="37"/>
                  <a:pt x="301" y="62"/>
                  <a:pt x="301" y="62"/>
                </a:cubicBezTo>
                <a:cubicBezTo>
                  <a:pt x="324" y="107"/>
                  <a:pt x="346" y="112"/>
                  <a:pt x="301" y="142"/>
                </a:cubicBezTo>
                <a:cubicBezTo>
                  <a:pt x="274" y="136"/>
                  <a:pt x="242" y="142"/>
                  <a:pt x="221" y="124"/>
                </a:cubicBezTo>
                <a:cubicBezTo>
                  <a:pt x="211" y="115"/>
                  <a:pt x="234" y="101"/>
                  <a:pt x="239" y="89"/>
                </a:cubicBezTo>
                <a:cubicBezTo>
                  <a:pt x="264" y="31"/>
                  <a:pt x="291" y="29"/>
                  <a:pt x="345" y="18"/>
                </a:cubicBezTo>
                <a:cubicBezTo>
                  <a:pt x="371" y="21"/>
                  <a:pt x="446" y="10"/>
                  <a:pt x="452" y="62"/>
                </a:cubicBezTo>
                <a:cubicBezTo>
                  <a:pt x="459" y="124"/>
                  <a:pt x="395" y="139"/>
                  <a:pt x="354" y="151"/>
                </a:cubicBezTo>
                <a:cubicBezTo>
                  <a:pt x="336" y="156"/>
                  <a:pt x="301" y="169"/>
                  <a:pt x="301" y="169"/>
                </a:cubicBezTo>
                <a:cubicBezTo>
                  <a:pt x="254" y="151"/>
                  <a:pt x="199" y="147"/>
                  <a:pt x="159" y="116"/>
                </a:cubicBezTo>
                <a:cubicBezTo>
                  <a:pt x="118" y="85"/>
                  <a:pt x="188" y="27"/>
                  <a:pt x="106" y="0"/>
                </a:cubicBezTo>
                <a:cubicBezTo>
                  <a:pt x="60" y="8"/>
                  <a:pt x="37" y="10"/>
                  <a:pt x="0" y="36"/>
                </a:cubicBezTo>
                <a:cubicBezTo>
                  <a:pt x="17" y="121"/>
                  <a:pt x="39" y="113"/>
                  <a:pt x="115" y="133"/>
                </a:cubicBezTo>
                <a:cubicBezTo>
                  <a:pt x="155" y="120"/>
                  <a:pt x="159" y="98"/>
                  <a:pt x="186" y="71"/>
                </a:cubicBezTo>
                <a:cubicBezTo>
                  <a:pt x="211" y="46"/>
                  <a:pt x="239" y="27"/>
                  <a:pt x="274" y="18"/>
                </a:cubicBezTo>
                <a:cubicBezTo>
                  <a:pt x="291" y="29"/>
                  <a:pt x="312" y="32"/>
                  <a:pt x="328" y="45"/>
                </a:cubicBezTo>
                <a:cubicBezTo>
                  <a:pt x="376" y="83"/>
                  <a:pt x="310" y="62"/>
                  <a:pt x="372" y="89"/>
                </a:cubicBezTo>
                <a:cubicBezTo>
                  <a:pt x="406" y="104"/>
                  <a:pt x="437" y="112"/>
                  <a:pt x="469" y="133"/>
                </a:cubicBezTo>
                <a:cubicBezTo>
                  <a:pt x="497" y="120"/>
                  <a:pt x="526" y="117"/>
                  <a:pt x="540" y="8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1159822" y="4112885"/>
            <a:ext cx="230223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Mg-Band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oder Mg-Pulver</a:t>
            </a:r>
          </a:p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Wasser</a:t>
            </a:r>
          </a:p>
        </p:txBody>
      </p:sp>
      <p:sp>
        <p:nvSpPr>
          <p:cNvPr id="45" name="Line 52"/>
          <p:cNvSpPr>
            <a:spLocks noChangeShapeType="1"/>
          </p:cNvSpPr>
          <p:nvPr/>
        </p:nvSpPr>
        <p:spPr bwMode="auto">
          <a:xfrm>
            <a:off x="5319688" y="4179873"/>
            <a:ext cx="360362" cy="0"/>
          </a:xfrm>
          <a:prstGeom prst="line">
            <a:avLst/>
          </a:prstGeom>
          <a:noFill/>
          <a:ln w="38100">
            <a:solidFill>
              <a:srgbClr val="22228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92" name="Gruppieren 91"/>
          <p:cNvGrpSpPr/>
          <p:nvPr/>
        </p:nvGrpSpPr>
        <p:grpSpPr>
          <a:xfrm>
            <a:off x="2643174" y="1500174"/>
            <a:ext cx="1754188" cy="2552641"/>
            <a:chOff x="2951140" y="1357356"/>
            <a:chExt cx="1754188" cy="2552641"/>
          </a:xfrm>
        </p:grpSpPr>
        <p:grpSp>
          <p:nvGrpSpPr>
            <p:cNvPr id="39" name="Group 37"/>
            <p:cNvGrpSpPr>
              <a:grpSpLocks/>
            </p:cNvGrpSpPr>
            <p:nvPr/>
          </p:nvGrpSpPr>
          <p:grpSpPr bwMode="auto">
            <a:xfrm rot="3362324">
              <a:off x="3144730" y="1287413"/>
              <a:ext cx="1236663" cy="1376550"/>
              <a:chOff x="0" y="847"/>
              <a:chExt cx="20000" cy="19152"/>
            </a:xfrm>
          </p:grpSpPr>
          <p:sp>
            <p:nvSpPr>
              <p:cNvPr id="57" name="Line 38"/>
              <p:cNvSpPr>
                <a:spLocks noChangeShapeType="1"/>
              </p:cNvSpPr>
              <p:nvPr/>
            </p:nvSpPr>
            <p:spPr bwMode="auto">
              <a:xfrm>
                <a:off x="2165" y="19967"/>
                <a:ext cx="13278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Arc 39"/>
              <p:cNvSpPr>
                <a:spLocks/>
              </p:cNvSpPr>
              <p:nvPr/>
            </p:nvSpPr>
            <p:spPr bwMode="auto">
              <a:xfrm flipV="1">
                <a:off x="15546" y="18175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Arc 40"/>
              <p:cNvSpPr>
                <a:spLocks/>
              </p:cNvSpPr>
              <p:nvPr/>
            </p:nvSpPr>
            <p:spPr bwMode="auto">
              <a:xfrm flipH="1" flipV="1">
                <a:off x="0" y="18175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41"/>
              <p:cNvSpPr>
                <a:spLocks noChangeShapeType="1"/>
              </p:cNvSpPr>
              <p:nvPr/>
            </p:nvSpPr>
            <p:spPr bwMode="auto">
              <a:xfrm>
                <a:off x="17773" y="2831"/>
                <a:ext cx="21" cy="153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42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21" cy="171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Line 43"/>
              <p:cNvSpPr>
                <a:spLocks noChangeShapeType="1"/>
              </p:cNvSpPr>
              <p:nvPr/>
            </p:nvSpPr>
            <p:spPr bwMode="auto">
              <a:xfrm>
                <a:off x="0" y="2639"/>
                <a:ext cx="21" cy="27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Arc 44"/>
              <p:cNvSpPr>
                <a:spLocks/>
              </p:cNvSpPr>
              <p:nvPr/>
            </p:nvSpPr>
            <p:spPr bwMode="auto">
              <a:xfrm flipH="1">
                <a:off x="17773" y="847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Line 45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19938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2951140" y="2019286"/>
              <a:ext cx="1717675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3300390" y="2092311"/>
              <a:ext cx="57626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3516290" y="2308211"/>
              <a:ext cx="576263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3371828" y="2451086"/>
              <a:ext cx="57626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>
              <a:off x="3228953" y="2235186"/>
              <a:ext cx="576262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4668815" y="2092311"/>
              <a:ext cx="0" cy="64770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>
              <a:off x="4668815" y="2811448"/>
              <a:ext cx="0" cy="792163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4668815" y="2019286"/>
              <a:ext cx="0" cy="7302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4646590" y="3587736"/>
              <a:ext cx="58738" cy="322261"/>
              <a:chOff x="0" y="0"/>
              <a:chExt cx="20000" cy="19999"/>
            </a:xfrm>
          </p:grpSpPr>
          <p:sp>
            <p:nvSpPr>
              <p:cNvPr id="55" name="Freeform 64"/>
              <p:cNvSpPr>
                <a:spLocks/>
              </p:cNvSpPr>
              <p:nvPr/>
            </p:nvSpPr>
            <p:spPr bwMode="auto">
              <a:xfrm>
                <a:off x="0" y="0"/>
                <a:ext cx="16703" cy="8757"/>
              </a:xfrm>
              <a:custGeom>
                <a:avLst/>
                <a:gdLst/>
                <a:ahLst/>
                <a:cxnLst>
                  <a:cxn ang="0">
                    <a:pos x="5000" y="0"/>
                  </a:cxn>
                  <a:cxn ang="0">
                    <a:pos x="7895" y="1622"/>
                  </a:cxn>
                  <a:cxn ang="0">
                    <a:pos x="7895" y="4324"/>
                  </a:cxn>
                  <a:cxn ang="0">
                    <a:pos x="5789" y="4324"/>
                  </a:cxn>
                  <a:cxn ang="0">
                    <a:pos x="5789" y="7027"/>
                  </a:cxn>
                  <a:cxn ang="0">
                    <a:pos x="3947" y="7027"/>
                  </a:cxn>
                  <a:cxn ang="0">
                    <a:pos x="3947" y="10450"/>
                  </a:cxn>
                  <a:cxn ang="0">
                    <a:pos x="1842" y="10450"/>
                  </a:cxn>
                  <a:cxn ang="0">
                    <a:pos x="1842" y="11081"/>
                  </a:cxn>
                  <a:cxn ang="0">
                    <a:pos x="0" y="11081"/>
                  </a:cxn>
                  <a:cxn ang="0">
                    <a:pos x="0" y="17207"/>
                  </a:cxn>
                  <a:cxn ang="0">
                    <a:pos x="1842" y="17207"/>
                  </a:cxn>
                  <a:cxn ang="0">
                    <a:pos x="1842" y="18559"/>
                  </a:cxn>
                  <a:cxn ang="0">
                    <a:pos x="3947" y="18559"/>
                  </a:cxn>
                  <a:cxn ang="0">
                    <a:pos x="3947" y="19189"/>
                  </a:cxn>
                  <a:cxn ang="0">
                    <a:pos x="7895" y="19189"/>
                  </a:cxn>
                  <a:cxn ang="0">
                    <a:pos x="7895" y="19910"/>
                  </a:cxn>
                  <a:cxn ang="0">
                    <a:pos x="15789" y="19910"/>
                  </a:cxn>
                  <a:cxn ang="0">
                    <a:pos x="15789" y="19189"/>
                  </a:cxn>
                  <a:cxn ang="0">
                    <a:pos x="19737" y="19189"/>
                  </a:cxn>
                  <a:cxn ang="0">
                    <a:pos x="19737" y="13153"/>
                  </a:cxn>
                  <a:cxn ang="0">
                    <a:pos x="17632" y="13153"/>
                  </a:cxn>
                  <a:cxn ang="0">
                    <a:pos x="17632" y="12432"/>
                  </a:cxn>
                  <a:cxn ang="0">
                    <a:pos x="15789" y="12432"/>
                  </a:cxn>
                  <a:cxn ang="0">
                    <a:pos x="15789" y="11081"/>
                  </a:cxn>
                  <a:cxn ang="0">
                    <a:pos x="11842" y="11081"/>
                  </a:cxn>
                  <a:cxn ang="0">
                    <a:pos x="11842" y="9099"/>
                  </a:cxn>
                  <a:cxn ang="0">
                    <a:pos x="9737" y="9099"/>
                  </a:cxn>
                  <a:cxn ang="0">
                    <a:pos x="9737" y="7748"/>
                  </a:cxn>
                  <a:cxn ang="0">
                    <a:pos x="7895" y="7748"/>
                  </a:cxn>
                  <a:cxn ang="0">
                    <a:pos x="7895" y="2973"/>
                  </a:cxn>
                  <a:cxn ang="0">
                    <a:pos x="5000" y="0"/>
                  </a:cxn>
                </a:cxnLst>
                <a:rect l="0" t="0" r="r" b="b"/>
                <a:pathLst>
                  <a:path w="20000" h="20000">
                    <a:moveTo>
                      <a:pt x="5000" y="0"/>
                    </a:moveTo>
                    <a:lnTo>
                      <a:pt x="7895" y="1622"/>
                    </a:lnTo>
                    <a:lnTo>
                      <a:pt x="7895" y="4324"/>
                    </a:lnTo>
                    <a:lnTo>
                      <a:pt x="5789" y="4324"/>
                    </a:lnTo>
                    <a:lnTo>
                      <a:pt x="5789" y="7027"/>
                    </a:lnTo>
                    <a:lnTo>
                      <a:pt x="3947" y="7027"/>
                    </a:lnTo>
                    <a:lnTo>
                      <a:pt x="3947" y="10450"/>
                    </a:lnTo>
                    <a:lnTo>
                      <a:pt x="1842" y="10450"/>
                    </a:lnTo>
                    <a:lnTo>
                      <a:pt x="1842" y="11081"/>
                    </a:lnTo>
                    <a:lnTo>
                      <a:pt x="0" y="11081"/>
                    </a:lnTo>
                    <a:lnTo>
                      <a:pt x="0" y="17207"/>
                    </a:lnTo>
                    <a:lnTo>
                      <a:pt x="1842" y="17207"/>
                    </a:lnTo>
                    <a:lnTo>
                      <a:pt x="1842" y="18559"/>
                    </a:lnTo>
                    <a:lnTo>
                      <a:pt x="3947" y="18559"/>
                    </a:lnTo>
                    <a:lnTo>
                      <a:pt x="3947" y="19189"/>
                    </a:lnTo>
                    <a:lnTo>
                      <a:pt x="7895" y="19189"/>
                    </a:lnTo>
                    <a:lnTo>
                      <a:pt x="7895" y="19910"/>
                    </a:lnTo>
                    <a:lnTo>
                      <a:pt x="15789" y="19910"/>
                    </a:lnTo>
                    <a:lnTo>
                      <a:pt x="15789" y="19189"/>
                    </a:lnTo>
                    <a:lnTo>
                      <a:pt x="19737" y="19189"/>
                    </a:lnTo>
                    <a:lnTo>
                      <a:pt x="19737" y="13153"/>
                    </a:lnTo>
                    <a:lnTo>
                      <a:pt x="17632" y="13153"/>
                    </a:lnTo>
                    <a:lnTo>
                      <a:pt x="17632" y="12432"/>
                    </a:lnTo>
                    <a:lnTo>
                      <a:pt x="15789" y="12432"/>
                    </a:lnTo>
                    <a:lnTo>
                      <a:pt x="15789" y="11081"/>
                    </a:lnTo>
                    <a:lnTo>
                      <a:pt x="11842" y="11081"/>
                    </a:lnTo>
                    <a:lnTo>
                      <a:pt x="11842" y="9099"/>
                    </a:lnTo>
                    <a:lnTo>
                      <a:pt x="9737" y="9099"/>
                    </a:lnTo>
                    <a:lnTo>
                      <a:pt x="9737" y="7748"/>
                    </a:lnTo>
                    <a:lnTo>
                      <a:pt x="7895" y="7748"/>
                    </a:lnTo>
                    <a:lnTo>
                      <a:pt x="7895" y="2973"/>
                    </a:lnTo>
                    <a:lnTo>
                      <a:pt x="5000" y="0"/>
                    </a:lnTo>
                    <a:close/>
                  </a:path>
                </a:pathLst>
              </a:custGeom>
              <a:solidFill>
                <a:srgbClr val="33CC33"/>
              </a:solidFill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1538" y="12859"/>
                <a:ext cx="18462" cy="7140"/>
              </a:xfrm>
              <a:custGeom>
                <a:avLst/>
                <a:gdLst/>
                <a:ahLst/>
                <a:cxnLst>
                  <a:cxn ang="0">
                    <a:pos x="2857" y="1768"/>
                  </a:cxn>
                  <a:cxn ang="0">
                    <a:pos x="5476" y="0"/>
                  </a:cxn>
                  <a:cxn ang="0">
                    <a:pos x="5476" y="1657"/>
                  </a:cxn>
                  <a:cxn ang="0">
                    <a:pos x="3571" y="1657"/>
                  </a:cxn>
                  <a:cxn ang="0">
                    <a:pos x="3571" y="4088"/>
                  </a:cxn>
                  <a:cxn ang="0">
                    <a:pos x="1905" y="4088"/>
                  </a:cxn>
                  <a:cxn ang="0">
                    <a:pos x="1905" y="8287"/>
                  </a:cxn>
                  <a:cxn ang="0">
                    <a:pos x="0" y="8287"/>
                  </a:cxn>
                  <a:cxn ang="0">
                    <a:pos x="0" y="15691"/>
                  </a:cxn>
                  <a:cxn ang="0">
                    <a:pos x="1905" y="15691"/>
                  </a:cxn>
                  <a:cxn ang="0">
                    <a:pos x="1905" y="17348"/>
                  </a:cxn>
                  <a:cxn ang="0">
                    <a:pos x="3571" y="17348"/>
                  </a:cxn>
                  <a:cxn ang="0">
                    <a:pos x="3571" y="18232"/>
                  </a:cxn>
                  <a:cxn ang="0">
                    <a:pos x="7143" y="18232"/>
                  </a:cxn>
                  <a:cxn ang="0">
                    <a:pos x="7143" y="19006"/>
                  </a:cxn>
                  <a:cxn ang="0">
                    <a:pos x="10714" y="19006"/>
                  </a:cxn>
                  <a:cxn ang="0">
                    <a:pos x="10714" y="19890"/>
                  </a:cxn>
                  <a:cxn ang="0">
                    <a:pos x="16190" y="19890"/>
                  </a:cxn>
                  <a:cxn ang="0">
                    <a:pos x="16190" y="19006"/>
                  </a:cxn>
                  <a:cxn ang="0">
                    <a:pos x="17857" y="19006"/>
                  </a:cxn>
                  <a:cxn ang="0">
                    <a:pos x="17857" y="18232"/>
                  </a:cxn>
                  <a:cxn ang="0">
                    <a:pos x="19762" y="18232"/>
                  </a:cxn>
                  <a:cxn ang="0">
                    <a:pos x="19762" y="13260"/>
                  </a:cxn>
                  <a:cxn ang="0">
                    <a:pos x="17857" y="13260"/>
                  </a:cxn>
                  <a:cxn ang="0">
                    <a:pos x="17857" y="11602"/>
                  </a:cxn>
                  <a:cxn ang="0">
                    <a:pos x="16190" y="11602"/>
                  </a:cxn>
                  <a:cxn ang="0">
                    <a:pos x="16190" y="10718"/>
                  </a:cxn>
                  <a:cxn ang="0">
                    <a:pos x="14286" y="10718"/>
                  </a:cxn>
                  <a:cxn ang="0">
                    <a:pos x="14286" y="9945"/>
                  </a:cxn>
                  <a:cxn ang="0">
                    <a:pos x="12619" y="9945"/>
                  </a:cxn>
                  <a:cxn ang="0">
                    <a:pos x="12619" y="8287"/>
                  </a:cxn>
                  <a:cxn ang="0">
                    <a:pos x="9048" y="8287"/>
                  </a:cxn>
                  <a:cxn ang="0">
                    <a:pos x="9048" y="7403"/>
                  </a:cxn>
                  <a:cxn ang="0">
                    <a:pos x="7143" y="7403"/>
                  </a:cxn>
                  <a:cxn ang="0">
                    <a:pos x="7143" y="6630"/>
                  </a:cxn>
                  <a:cxn ang="0">
                    <a:pos x="5476" y="6630"/>
                  </a:cxn>
                  <a:cxn ang="0">
                    <a:pos x="5476" y="4972"/>
                  </a:cxn>
                  <a:cxn ang="0">
                    <a:pos x="3571" y="4972"/>
                  </a:cxn>
                  <a:cxn ang="0">
                    <a:pos x="3571" y="773"/>
                  </a:cxn>
                  <a:cxn ang="0">
                    <a:pos x="5476" y="773"/>
                  </a:cxn>
                  <a:cxn ang="0">
                    <a:pos x="5476" y="0"/>
                  </a:cxn>
                  <a:cxn ang="0">
                    <a:pos x="2857" y="1768"/>
                  </a:cxn>
                </a:cxnLst>
                <a:rect l="0" t="0" r="r" b="b"/>
                <a:pathLst>
                  <a:path w="20000" h="20000">
                    <a:moveTo>
                      <a:pt x="2857" y="1768"/>
                    </a:moveTo>
                    <a:lnTo>
                      <a:pt x="5476" y="0"/>
                    </a:lnTo>
                    <a:lnTo>
                      <a:pt x="5476" y="1657"/>
                    </a:lnTo>
                    <a:lnTo>
                      <a:pt x="3571" y="1657"/>
                    </a:lnTo>
                    <a:lnTo>
                      <a:pt x="3571" y="4088"/>
                    </a:lnTo>
                    <a:lnTo>
                      <a:pt x="1905" y="4088"/>
                    </a:lnTo>
                    <a:lnTo>
                      <a:pt x="1905" y="8287"/>
                    </a:lnTo>
                    <a:lnTo>
                      <a:pt x="0" y="8287"/>
                    </a:lnTo>
                    <a:lnTo>
                      <a:pt x="0" y="15691"/>
                    </a:lnTo>
                    <a:lnTo>
                      <a:pt x="1905" y="15691"/>
                    </a:lnTo>
                    <a:lnTo>
                      <a:pt x="1905" y="17348"/>
                    </a:lnTo>
                    <a:lnTo>
                      <a:pt x="3571" y="17348"/>
                    </a:lnTo>
                    <a:lnTo>
                      <a:pt x="3571" y="18232"/>
                    </a:lnTo>
                    <a:lnTo>
                      <a:pt x="7143" y="18232"/>
                    </a:lnTo>
                    <a:lnTo>
                      <a:pt x="7143" y="19006"/>
                    </a:lnTo>
                    <a:lnTo>
                      <a:pt x="10714" y="19006"/>
                    </a:lnTo>
                    <a:lnTo>
                      <a:pt x="10714" y="19890"/>
                    </a:lnTo>
                    <a:lnTo>
                      <a:pt x="16190" y="19890"/>
                    </a:lnTo>
                    <a:lnTo>
                      <a:pt x="16190" y="19006"/>
                    </a:lnTo>
                    <a:lnTo>
                      <a:pt x="17857" y="19006"/>
                    </a:lnTo>
                    <a:lnTo>
                      <a:pt x="17857" y="18232"/>
                    </a:lnTo>
                    <a:lnTo>
                      <a:pt x="19762" y="18232"/>
                    </a:lnTo>
                    <a:lnTo>
                      <a:pt x="19762" y="13260"/>
                    </a:lnTo>
                    <a:lnTo>
                      <a:pt x="17857" y="13260"/>
                    </a:lnTo>
                    <a:lnTo>
                      <a:pt x="17857" y="11602"/>
                    </a:lnTo>
                    <a:lnTo>
                      <a:pt x="16190" y="11602"/>
                    </a:lnTo>
                    <a:lnTo>
                      <a:pt x="16190" y="10718"/>
                    </a:lnTo>
                    <a:lnTo>
                      <a:pt x="14286" y="10718"/>
                    </a:lnTo>
                    <a:lnTo>
                      <a:pt x="14286" y="9945"/>
                    </a:lnTo>
                    <a:lnTo>
                      <a:pt x="12619" y="9945"/>
                    </a:lnTo>
                    <a:lnTo>
                      <a:pt x="12619" y="8287"/>
                    </a:lnTo>
                    <a:lnTo>
                      <a:pt x="9048" y="8287"/>
                    </a:lnTo>
                    <a:lnTo>
                      <a:pt x="9048" y="7403"/>
                    </a:lnTo>
                    <a:lnTo>
                      <a:pt x="7143" y="7403"/>
                    </a:lnTo>
                    <a:lnTo>
                      <a:pt x="7143" y="6630"/>
                    </a:lnTo>
                    <a:lnTo>
                      <a:pt x="5476" y="6630"/>
                    </a:lnTo>
                    <a:lnTo>
                      <a:pt x="5476" y="4972"/>
                    </a:lnTo>
                    <a:lnTo>
                      <a:pt x="3571" y="4972"/>
                    </a:lnTo>
                    <a:lnTo>
                      <a:pt x="3571" y="773"/>
                    </a:lnTo>
                    <a:lnTo>
                      <a:pt x="5476" y="773"/>
                    </a:lnTo>
                    <a:lnTo>
                      <a:pt x="5476" y="0"/>
                    </a:lnTo>
                    <a:lnTo>
                      <a:pt x="2857" y="1768"/>
                    </a:lnTo>
                    <a:close/>
                  </a:path>
                </a:pathLst>
              </a:custGeom>
              <a:solidFill>
                <a:srgbClr val="33CC33"/>
              </a:solidFill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1" name="Textfeld 90"/>
          <p:cNvSpPr txBox="1"/>
          <p:nvPr/>
        </p:nvSpPr>
        <p:spPr>
          <a:xfrm>
            <a:off x="1142976" y="100010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Einstiegsversuch:</a:t>
            </a:r>
            <a:endParaRPr lang="de-DE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51"/>
          <p:cNvSpPr txBox="1">
            <a:spLocks noChangeArrowheads="1"/>
          </p:cNvSpPr>
          <p:nvPr/>
        </p:nvSpPr>
        <p:spPr bwMode="auto">
          <a:xfrm>
            <a:off x="4714876" y="1428736"/>
            <a:ext cx="28696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de-DE" sz="14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Bromthymolblau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(BTB),</a:t>
            </a:r>
          </a:p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alternativ </a:t>
            </a:r>
            <a:r>
              <a:rPr lang="de-DE" sz="14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Mc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Crumb-Indikator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51"/>
          <p:cNvSpPr txBox="1">
            <a:spLocks noChangeArrowheads="1"/>
          </p:cNvSpPr>
          <p:nvPr/>
        </p:nvSpPr>
        <p:spPr bwMode="auto">
          <a:xfrm>
            <a:off x="5820140" y="5269541"/>
            <a:ext cx="18742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Alkalische Reaktion</a:t>
            </a:r>
          </a:p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Mg wird oxidiert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521341" y="1800425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pH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feld 2"/>
          <p:cNvSpPr txBox="1">
            <a:spLocks noChangeArrowheads="1"/>
          </p:cNvSpPr>
          <p:nvPr/>
        </p:nvSpPr>
        <p:spPr bwMode="auto">
          <a:xfrm>
            <a:off x="2715463" y="74613"/>
            <a:ext cx="58657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Schritte vom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Redoxbegriff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zur Elektrochemie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(nach</a:t>
            </a:r>
            <a:r>
              <a:rPr kumimoji="0" lang="de-DE" sz="1600" i="1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M.A. Anton, </a:t>
            </a:r>
            <a:r>
              <a:rPr kumimoji="0" lang="de-DE" sz="1600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LMU München)</a:t>
            </a:r>
            <a:endParaRPr kumimoji="0" lang="de-DE" sz="160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Textfeld 90"/>
          <p:cNvSpPr txBox="1"/>
          <p:nvPr/>
        </p:nvSpPr>
        <p:spPr>
          <a:xfrm>
            <a:off x="677455" y="102740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Folgeversuche:</a:t>
            </a:r>
            <a:endParaRPr lang="de-DE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" name="Picture 54" descr="E-Chemie_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00108"/>
            <a:ext cx="3786182" cy="2019296"/>
          </a:xfrm>
          <a:prstGeom prst="rect">
            <a:avLst/>
          </a:prstGeom>
          <a:noFill/>
        </p:spPr>
      </p:pic>
      <p:grpSp>
        <p:nvGrpSpPr>
          <p:cNvPr id="87" name="Gruppieren 86"/>
          <p:cNvGrpSpPr/>
          <p:nvPr/>
        </p:nvGrpSpPr>
        <p:grpSpPr>
          <a:xfrm>
            <a:off x="915014" y="1344501"/>
            <a:ext cx="8060473" cy="3615782"/>
            <a:chOff x="915014" y="1344501"/>
            <a:chExt cx="8060473" cy="3615782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9541" y="4433173"/>
              <a:ext cx="2185946" cy="323850"/>
            </a:xfrm>
            <a:prstGeom prst="rect">
              <a:avLst/>
            </a:prstGeom>
            <a:noFill/>
          </p:spPr>
        </p:pic>
        <p:sp>
          <p:nvSpPr>
            <p:cNvPr id="98" name="Text Box 46"/>
            <p:cNvSpPr txBox="1">
              <a:spLocks noChangeArrowheads="1"/>
            </p:cNvSpPr>
            <p:nvPr/>
          </p:nvSpPr>
          <p:spPr bwMode="auto">
            <a:xfrm>
              <a:off x="3486782" y="1344501"/>
              <a:ext cx="13227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+ NH</a:t>
              </a:r>
              <a:r>
                <a:rPr lang="de-DE" sz="1400" b="1" baseline="-250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konz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.)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 Box 48"/>
            <p:cNvSpPr txBox="1">
              <a:spLocks noChangeArrowheads="1"/>
            </p:cNvSpPr>
            <p:nvPr/>
          </p:nvSpPr>
          <p:spPr bwMode="auto">
            <a:xfrm>
              <a:off x="3772534" y="3559900"/>
              <a:ext cx="4772460" cy="1400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Kupfertetrammin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-Komplex (nach milder O-Korrosion),</a:t>
              </a:r>
            </a:p>
            <a:p>
              <a:pPr>
                <a:spcAft>
                  <a:spcPts val="600"/>
                </a:spcAft>
              </a:pP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„wegfangen“ von Cu</a:t>
              </a:r>
              <a:r>
                <a:rPr lang="de-DE" sz="1400" b="1" baseline="300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2+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-Ionen durch </a:t>
              </a:r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Komplexierung</a:t>
              </a:r>
              <a:endPara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de-DE" sz="1400" b="1" dirty="0" smtClean="0">
                  <a:solidFill>
                    <a:srgbClr val="191966"/>
                  </a:solidFill>
                  <a:latin typeface="Cambria Math"/>
                  <a:ea typeface="Cambria Math"/>
                  <a:cs typeface="Arial" pitchFamily="34" charset="0"/>
                </a:rPr>
                <a:t>⇨ </a:t>
              </a:r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Cu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wird oxidiert</a:t>
              </a:r>
            </a:p>
            <a:p>
              <a:r>
                <a:rPr lang="de-DE" sz="1400" b="1" dirty="0" smtClean="0">
                  <a:solidFill>
                    <a:srgbClr val="191966"/>
                  </a:solidFill>
                  <a:latin typeface="Cambria Math"/>
                  <a:ea typeface="Cambria Math"/>
                  <a:cs typeface="Arial" pitchFamily="34" charset="0"/>
                </a:rPr>
                <a:t>⇨ 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Probleme: </a:t>
              </a:r>
              <a:r>
                <a:rPr lang="de-DE" sz="1400" b="1" dirty="0" smtClean="0">
                  <a:solidFill>
                    <a:srgbClr val="191966"/>
                  </a:solidFill>
                  <a:latin typeface="Cambria Math"/>
                  <a:ea typeface="Cambria Math"/>
                  <a:cs typeface="Arial" pitchFamily="34" charset="0"/>
                </a:rPr>
                <a:t>• </a:t>
              </a:r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Cu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als Edelmetall</a:t>
              </a:r>
            </a:p>
            <a:p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                      </a:t>
              </a:r>
              <a:r>
                <a:rPr lang="de-DE" sz="1400" b="1" dirty="0" smtClean="0">
                  <a:solidFill>
                    <a:srgbClr val="191966"/>
                  </a:solidFill>
                  <a:latin typeface="Cambria Math"/>
                  <a:ea typeface="Cambria Math"/>
                  <a:cs typeface="Arial" pitchFamily="34" charset="0"/>
                </a:rPr>
                <a:t>• 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ea typeface="Cambria Math"/>
                  <a:cs typeface="Arial" pitchFamily="34" charset="0"/>
                </a:rPr>
                <a:t>dauert einige Stunden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Text Box 49"/>
            <p:cNvSpPr txBox="1">
              <a:spLocks noChangeArrowheads="1"/>
            </p:cNvSpPr>
            <p:nvPr/>
          </p:nvSpPr>
          <p:spPr bwMode="auto">
            <a:xfrm>
              <a:off x="915014" y="2844699"/>
              <a:ext cx="18595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err="1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Cu</a:t>
              </a:r>
              <a:r>
                <a:rPr lang="de-DE" sz="1400" b="1" dirty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-Blech in Wasser</a:t>
              </a:r>
            </a:p>
          </p:txBody>
        </p:sp>
        <p:grpSp>
          <p:nvGrpSpPr>
            <p:cNvPr id="95" name="Group 22"/>
            <p:cNvGrpSpPr>
              <a:grpSpLocks/>
            </p:cNvGrpSpPr>
            <p:nvPr/>
          </p:nvGrpSpPr>
          <p:grpSpPr bwMode="auto">
            <a:xfrm>
              <a:off x="4465625" y="2798684"/>
              <a:ext cx="712825" cy="644502"/>
              <a:chOff x="0" y="0"/>
              <a:chExt cx="20001" cy="20000"/>
            </a:xfrm>
          </p:grpSpPr>
          <p:sp>
            <p:nvSpPr>
              <p:cNvPr id="130" name="Arc 23"/>
              <p:cNvSpPr>
                <a:spLocks/>
              </p:cNvSpPr>
              <p:nvPr/>
            </p:nvSpPr>
            <p:spPr bwMode="auto">
              <a:xfrm flipH="1" flipV="1">
                <a:off x="0" y="14300"/>
                <a:ext cx="2687" cy="57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FF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31" name="Arc 24"/>
              <p:cNvSpPr>
                <a:spLocks/>
              </p:cNvSpPr>
              <p:nvPr/>
            </p:nvSpPr>
            <p:spPr bwMode="auto">
              <a:xfrm flipV="1">
                <a:off x="17314" y="14300"/>
                <a:ext cx="2687" cy="57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FF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32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1" cy="14300"/>
              </a:xfrm>
              <a:prstGeom prst="rect">
                <a:avLst/>
              </a:prstGeom>
              <a:solidFill>
                <a:srgbClr val="66FF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33" name="Rectangle 26"/>
              <p:cNvSpPr>
                <a:spLocks noChangeArrowheads="1"/>
              </p:cNvSpPr>
              <p:nvPr/>
            </p:nvSpPr>
            <p:spPr bwMode="auto">
              <a:xfrm>
                <a:off x="2664" y="14300"/>
                <a:ext cx="14673" cy="5700"/>
              </a:xfrm>
              <a:prstGeom prst="rect">
                <a:avLst/>
              </a:prstGeom>
              <a:solidFill>
                <a:srgbClr val="66FF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00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</p:grpSp>
        <p:grpSp>
          <p:nvGrpSpPr>
            <p:cNvPr id="96" name="Group 28"/>
            <p:cNvGrpSpPr>
              <a:grpSpLocks/>
            </p:cNvGrpSpPr>
            <p:nvPr/>
          </p:nvGrpSpPr>
          <p:grpSpPr bwMode="auto">
            <a:xfrm>
              <a:off x="4465625" y="2431393"/>
              <a:ext cx="807107" cy="1001540"/>
              <a:chOff x="0" y="847"/>
              <a:chExt cx="20000" cy="19152"/>
            </a:xfrm>
          </p:grpSpPr>
          <p:sp>
            <p:nvSpPr>
              <p:cNvPr id="122" name="Line 29"/>
              <p:cNvSpPr>
                <a:spLocks noChangeShapeType="1"/>
              </p:cNvSpPr>
              <p:nvPr/>
            </p:nvSpPr>
            <p:spPr bwMode="auto">
              <a:xfrm>
                <a:off x="2165" y="19967"/>
                <a:ext cx="13278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3" name="Arc 30"/>
              <p:cNvSpPr>
                <a:spLocks/>
              </p:cNvSpPr>
              <p:nvPr/>
            </p:nvSpPr>
            <p:spPr bwMode="auto">
              <a:xfrm flipV="1">
                <a:off x="15546" y="18175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4" name="Arc 31"/>
              <p:cNvSpPr>
                <a:spLocks/>
              </p:cNvSpPr>
              <p:nvPr/>
            </p:nvSpPr>
            <p:spPr bwMode="auto">
              <a:xfrm flipH="1" flipV="1">
                <a:off x="0" y="18175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5" name="Line 32"/>
              <p:cNvSpPr>
                <a:spLocks noChangeShapeType="1"/>
              </p:cNvSpPr>
              <p:nvPr/>
            </p:nvSpPr>
            <p:spPr bwMode="auto">
              <a:xfrm>
                <a:off x="17773" y="2831"/>
                <a:ext cx="21" cy="153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6" name="Line 33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21" cy="171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7" name="Line 34"/>
              <p:cNvSpPr>
                <a:spLocks noChangeShapeType="1"/>
              </p:cNvSpPr>
              <p:nvPr/>
            </p:nvSpPr>
            <p:spPr bwMode="auto">
              <a:xfrm>
                <a:off x="0" y="2639"/>
                <a:ext cx="21" cy="27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8" name="Arc 35"/>
              <p:cNvSpPr>
                <a:spLocks/>
              </p:cNvSpPr>
              <p:nvPr/>
            </p:nvSpPr>
            <p:spPr bwMode="auto">
              <a:xfrm flipH="1">
                <a:off x="17773" y="847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29" name="Line 36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19938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</p:grpSp>
        <p:grpSp>
          <p:nvGrpSpPr>
            <p:cNvPr id="150" name="Gruppieren 149"/>
            <p:cNvGrpSpPr/>
            <p:nvPr/>
          </p:nvGrpSpPr>
          <p:grpSpPr>
            <a:xfrm>
              <a:off x="2914612" y="2417533"/>
              <a:ext cx="1277487" cy="1011793"/>
              <a:chOff x="2928260" y="2144578"/>
              <a:chExt cx="1277487" cy="1011793"/>
            </a:xfrm>
          </p:grpSpPr>
          <p:grpSp>
            <p:nvGrpSpPr>
              <p:cNvPr id="93" name="Group 7"/>
              <p:cNvGrpSpPr>
                <a:grpSpLocks/>
              </p:cNvGrpSpPr>
              <p:nvPr/>
            </p:nvGrpSpPr>
            <p:grpSpPr bwMode="auto">
              <a:xfrm>
                <a:off x="2928260" y="2511869"/>
                <a:ext cx="712825" cy="644502"/>
                <a:chOff x="0" y="0"/>
                <a:chExt cx="20001" cy="20000"/>
              </a:xfrm>
            </p:grpSpPr>
            <p:sp>
              <p:nvSpPr>
                <p:cNvPr id="143" name="Arc 8"/>
                <p:cNvSpPr>
                  <a:spLocks/>
                </p:cNvSpPr>
                <p:nvPr/>
              </p:nvSpPr>
              <p:spPr bwMode="auto">
                <a:xfrm flipH="1" flipV="1">
                  <a:off x="0" y="14300"/>
                  <a:ext cx="2687" cy="57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4" name="Arc 9"/>
                <p:cNvSpPr>
                  <a:spLocks/>
                </p:cNvSpPr>
                <p:nvPr/>
              </p:nvSpPr>
              <p:spPr bwMode="auto">
                <a:xfrm flipV="1">
                  <a:off x="17314" y="14300"/>
                  <a:ext cx="2687" cy="57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1" cy="143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6" name="Rectangle 11"/>
                <p:cNvSpPr>
                  <a:spLocks noChangeArrowheads="1"/>
                </p:cNvSpPr>
                <p:nvPr/>
              </p:nvSpPr>
              <p:spPr bwMode="auto">
                <a:xfrm>
                  <a:off x="2664" y="14300"/>
                  <a:ext cx="14673" cy="570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7" name="Line 1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0001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sm"/>
                  <a:tailEnd type="none" w="med" len="sm"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</p:grpSp>
          <p:grpSp>
            <p:nvGrpSpPr>
              <p:cNvPr id="94" name="Group 13"/>
              <p:cNvGrpSpPr>
                <a:grpSpLocks/>
              </p:cNvGrpSpPr>
              <p:nvPr/>
            </p:nvGrpSpPr>
            <p:grpSpPr bwMode="auto">
              <a:xfrm>
                <a:off x="2928260" y="2144578"/>
                <a:ext cx="807107" cy="1001540"/>
                <a:chOff x="0" y="847"/>
                <a:chExt cx="20000" cy="19152"/>
              </a:xfrm>
            </p:grpSpPr>
            <p:sp>
              <p:nvSpPr>
                <p:cNvPr id="135" name="Line 14"/>
                <p:cNvSpPr>
                  <a:spLocks noChangeShapeType="1"/>
                </p:cNvSpPr>
                <p:nvPr/>
              </p:nvSpPr>
              <p:spPr bwMode="auto">
                <a:xfrm>
                  <a:off x="2165" y="19967"/>
                  <a:ext cx="13278" cy="1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36" name="Arc 15"/>
                <p:cNvSpPr>
                  <a:spLocks/>
                </p:cNvSpPr>
                <p:nvPr/>
              </p:nvSpPr>
              <p:spPr bwMode="auto">
                <a:xfrm flipV="1">
                  <a:off x="15546" y="18175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37" name="Arc 16"/>
                <p:cNvSpPr>
                  <a:spLocks/>
                </p:cNvSpPr>
                <p:nvPr/>
              </p:nvSpPr>
              <p:spPr bwMode="auto">
                <a:xfrm flipH="1" flipV="1">
                  <a:off x="0" y="18175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38" name="Line 17"/>
                <p:cNvSpPr>
                  <a:spLocks noChangeShapeType="1"/>
                </p:cNvSpPr>
                <p:nvPr/>
              </p:nvSpPr>
              <p:spPr bwMode="auto">
                <a:xfrm>
                  <a:off x="17773" y="2831"/>
                  <a:ext cx="21" cy="153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39" name="Line 18"/>
                <p:cNvSpPr>
                  <a:spLocks noChangeShapeType="1"/>
                </p:cNvSpPr>
                <p:nvPr/>
              </p:nvSpPr>
              <p:spPr bwMode="auto">
                <a:xfrm>
                  <a:off x="0" y="847"/>
                  <a:ext cx="21" cy="1716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0" name="Line 19"/>
                <p:cNvSpPr>
                  <a:spLocks noChangeShapeType="1"/>
                </p:cNvSpPr>
                <p:nvPr/>
              </p:nvSpPr>
              <p:spPr bwMode="auto">
                <a:xfrm>
                  <a:off x="0" y="2639"/>
                  <a:ext cx="21" cy="27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1" name="Arc 20"/>
                <p:cNvSpPr>
                  <a:spLocks/>
                </p:cNvSpPr>
                <p:nvPr/>
              </p:nvSpPr>
              <p:spPr bwMode="auto">
                <a:xfrm flipH="1">
                  <a:off x="17773" y="847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42" name="Line 21"/>
                <p:cNvSpPr>
                  <a:spLocks noChangeShapeType="1"/>
                </p:cNvSpPr>
                <p:nvPr/>
              </p:nvSpPr>
              <p:spPr bwMode="auto">
                <a:xfrm>
                  <a:off x="0" y="847"/>
                  <a:ext cx="19938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</p:grpSp>
          <p:sp>
            <p:nvSpPr>
              <p:cNvPr id="102" name="Line 50"/>
              <p:cNvSpPr>
                <a:spLocks noChangeShapeType="1"/>
              </p:cNvSpPr>
              <p:nvPr/>
            </p:nvSpPr>
            <p:spPr bwMode="auto">
              <a:xfrm>
                <a:off x="3970557" y="2682812"/>
                <a:ext cx="235190" cy="0"/>
              </a:xfrm>
              <a:prstGeom prst="line">
                <a:avLst/>
              </a:prstGeom>
              <a:noFill/>
              <a:ln w="38100">
                <a:solidFill>
                  <a:srgbClr val="22228B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sp>
            <p:nvSpPr>
              <p:cNvPr id="103" name="Rectangle 51"/>
              <p:cNvSpPr>
                <a:spLocks noChangeArrowheads="1"/>
              </p:cNvSpPr>
              <p:nvPr/>
            </p:nvSpPr>
            <p:spPr bwMode="auto">
              <a:xfrm>
                <a:off x="3124079" y="2420623"/>
                <a:ext cx="235191" cy="5243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</p:grpSp>
        <p:sp>
          <p:nvSpPr>
            <p:cNvPr id="104" name="Rectangle 52"/>
            <p:cNvSpPr>
              <a:spLocks noChangeArrowheads="1"/>
            </p:cNvSpPr>
            <p:nvPr/>
          </p:nvSpPr>
          <p:spPr bwMode="auto">
            <a:xfrm>
              <a:off x="4614820" y="2693578"/>
              <a:ext cx="235191" cy="52438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>
                <a:solidFill>
                  <a:srgbClr val="191966"/>
                </a:solidFill>
              </a:endParaRPr>
            </a:p>
          </p:txBody>
        </p:sp>
        <p:grpSp>
          <p:nvGrpSpPr>
            <p:cNvPr id="148" name="Gruppieren 147"/>
            <p:cNvGrpSpPr/>
            <p:nvPr/>
          </p:nvGrpSpPr>
          <p:grpSpPr>
            <a:xfrm>
              <a:off x="2415212" y="1344501"/>
              <a:ext cx="1118968" cy="1154978"/>
              <a:chOff x="2484438" y="617597"/>
              <a:chExt cx="1714500" cy="1587441"/>
            </a:xfrm>
          </p:grpSpPr>
          <p:grpSp>
            <p:nvGrpSpPr>
              <p:cNvPr id="97" name="Group 37"/>
              <p:cNvGrpSpPr>
                <a:grpSpLocks/>
              </p:cNvGrpSpPr>
              <p:nvPr/>
            </p:nvGrpSpPr>
            <p:grpSpPr bwMode="auto">
              <a:xfrm rot="3362324">
                <a:off x="2627228" y="547653"/>
                <a:ext cx="1236662" cy="1376550"/>
                <a:chOff x="0" y="847"/>
                <a:chExt cx="20000" cy="19152"/>
              </a:xfrm>
            </p:grpSpPr>
            <p:sp>
              <p:nvSpPr>
                <p:cNvPr id="114" name="Line 38"/>
                <p:cNvSpPr>
                  <a:spLocks noChangeShapeType="1"/>
                </p:cNvSpPr>
                <p:nvPr/>
              </p:nvSpPr>
              <p:spPr bwMode="auto">
                <a:xfrm>
                  <a:off x="2165" y="19967"/>
                  <a:ext cx="13278" cy="1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5" name="Arc 39"/>
                <p:cNvSpPr>
                  <a:spLocks/>
                </p:cNvSpPr>
                <p:nvPr/>
              </p:nvSpPr>
              <p:spPr bwMode="auto">
                <a:xfrm flipV="1">
                  <a:off x="15546" y="18175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6" name="Arc 40"/>
                <p:cNvSpPr>
                  <a:spLocks/>
                </p:cNvSpPr>
                <p:nvPr/>
              </p:nvSpPr>
              <p:spPr bwMode="auto">
                <a:xfrm flipH="1" flipV="1">
                  <a:off x="0" y="18175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7" name="Line 41"/>
                <p:cNvSpPr>
                  <a:spLocks noChangeShapeType="1"/>
                </p:cNvSpPr>
                <p:nvPr/>
              </p:nvSpPr>
              <p:spPr bwMode="auto">
                <a:xfrm>
                  <a:off x="17773" y="2831"/>
                  <a:ext cx="21" cy="153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8" name="Line 42"/>
                <p:cNvSpPr>
                  <a:spLocks noChangeShapeType="1"/>
                </p:cNvSpPr>
                <p:nvPr/>
              </p:nvSpPr>
              <p:spPr bwMode="auto">
                <a:xfrm>
                  <a:off x="0" y="847"/>
                  <a:ext cx="21" cy="1716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9" name="Line 43"/>
                <p:cNvSpPr>
                  <a:spLocks noChangeShapeType="1"/>
                </p:cNvSpPr>
                <p:nvPr/>
              </p:nvSpPr>
              <p:spPr bwMode="auto">
                <a:xfrm>
                  <a:off x="0" y="2639"/>
                  <a:ext cx="21" cy="27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20" name="Arc 44"/>
                <p:cNvSpPr>
                  <a:spLocks/>
                </p:cNvSpPr>
                <p:nvPr/>
              </p:nvSpPr>
              <p:spPr bwMode="auto">
                <a:xfrm flipH="1">
                  <a:off x="17773" y="847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>
                  <a:off x="0" y="847"/>
                  <a:ext cx="19938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</p:grpSp>
          <p:sp>
            <p:nvSpPr>
              <p:cNvPr id="99" name="Line 47"/>
              <p:cNvSpPr>
                <a:spLocks noChangeShapeType="1"/>
              </p:cNvSpPr>
              <p:nvPr/>
            </p:nvSpPr>
            <p:spPr bwMode="auto">
              <a:xfrm>
                <a:off x="2484438" y="1268413"/>
                <a:ext cx="15827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solidFill>
                    <a:srgbClr val="191966"/>
                  </a:solidFill>
                </a:endParaRPr>
              </a:p>
            </p:txBody>
          </p:sp>
          <p:grpSp>
            <p:nvGrpSpPr>
              <p:cNvPr id="108" name="Group 56"/>
              <p:cNvGrpSpPr>
                <a:grpSpLocks/>
              </p:cNvGrpSpPr>
              <p:nvPr/>
            </p:nvGrpSpPr>
            <p:grpSpPr bwMode="auto">
              <a:xfrm>
                <a:off x="4140200" y="1450975"/>
                <a:ext cx="58738" cy="322263"/>
                <a:chOff x="0" y="0"/>
                <a:chExt cx="20000" cy="19999"/>
              </a:xfrm>
            </p:grpSpPr>
            <p:sp>
              <p:nvSpPr>
                <p:cNvPr id="112" name="Freeform 57"/>
                <p:cNvSpPr>
                  <a:spLocks/>
                </p:cNvSpPr>
                <p:nvPr/>
              </p:nvSpPr>
              <p:spPr bwMode="auto">
                <a:xfrm>
                  <a:off x="0" y="0"/>
                  <a:ext cx="16703" cy="8757"/>
                </a:xfrm>
                <a:custGeom>
                  <a:avLst/>
                  <a:gdLst/>
                  <a:ahLst/>
                  <a:cxnLst>
                    <a:cxn ang="0">
                      <a:pos x="5000" y="0"/>
                    </a:cxn>
                    <a:cxn ang="0">
                      <a:pos x="7895" y="1622"/>
                    </a:cxn>
                    <a:cxn ang="0">
                      <a:pos x="7895" y="4324"/>
                    </a:cxn>
                    <a:cxn ang="0">
                      <a:pos x="5789" y="4324"/>
                    </a:cxn>
                    <a:cxn ang="0">
                      <a:pos x="5789" y="7027"/>
                    </a:cxn>
                    <a:cxn ang="0">
                      <a:pos x="3947" y="7027"/>
                    </a:cxn>
                    <a:cxn ang="0">
                      <a:pos x="3947" y="10450"/>
                    </a:cxn>
                    <a:cxn ang="0">
                      <a:pos x="1842" y="10450"/>
                    </a:cxn>
                    <a:cxn ang="0">
                      <a:pos x="1842" y="11081"/>
                    </a:cxn>
                    <a:cxn ang="0">
                      <a:pos x="0" y="11081"/>
                    </a:cxn>
                    <a:cxn ang="0">
                      <a:pos x="0" y="17207"/>
                    </a:cxn>
                    <a:cxn ang="0">
                      <a:pos x="1842" y="17207"/>
                    </a:cxn>
                    <a:cxn ang="0">
                      <a:pos x="1842" y="18559"/>
                    </a:cxn>
                    <a:cxn ang="0">
                      <a:pos x="3947" y="18559"/>
                    </a:cxn>
                    <a:cxn ang="0">
                      <a:pos x="3947" y="19189"/>
                    </a:cxn>
                    <a:cxn ang="0">
                      <a:pos x="7895" y="19189"/>
                    </a:cxn>
                    <a:cxn ang="0">
                      <a:pos x="7895" y="19910"/>
                    </a:cxn>
                    <a:cxn ang="0">
                      <a:pos x="15789" y="19910"/>
                    </a:cxn>
                    <a:cxn ang="0">
                      <a:pos x="15789" y="19189"/>
                    </a:cxn>
                    <a:cxn ang="0">
                      <a:pos x="19737" y="19189"/>
                    </a:cxn>
                    <a:cxn ang="0">
                      <a:pos x="19737" y="13153"/>
                    </a:cxn>
                    <a:cxn ang="0">
                      <a:pos x="17632" y="13153"/>
                    </a:cxn>
                    <a:cxn ang="0">
                      <a:pos x="17632" y="12432"/>
                    </a:cxn>
                    <a:cxn ang="0">
                      <a:pos x="15789" y="12432"/>
                    </a:cxn>
                    <a:cxn ang="0">
                      <a:pos x="15789" y="11081"/>
                    </a:cxn>
                    <a:cxn ang="0">
                      <a:pos x="11842" y="11081"/>
                    </a:cxn>
                    <a:cxn ang="0">
                      <a:pos x="11842" y="9099"/>
                    </a:cxn>
                    <a:cxn ang="0">
                      <a:pos x="9737" y="9099"/>
                    </a:cxn>
                    <a:cxn ang="0">
                      <a:pos x="9737" y="7748"/>
                    </a:cxn>
                    <a:cxn ang="0">
                      <a:pos x="7895" y="7748"/>
                    </a:cxn>
                    <a:cxn ang="0">
                      <a:pos x="7895" y="2973"/>
                    </a:cxn>
                    <a:cxn ang="0">
                      <a:pos x="5000" y="0"/>
                    </a:cxn>
                  </a:cxnLst>
                  <a:rect l="0" t="0" r="r" b="b"/>
                  <a:pathLst>
                    <a:path w="20000" h="20000">
                      <a:moveTo>
                        <a:pt x="5000" y="0"/>
                      </a:moveTo>
                      <a:lnTo>
                        <a:pt x="7895" y="1622"/>
                      </a:lnTo>
                      <a:lnTo>
                        <a:pt x="7895" y="4324"/>
                      </a:lnTo>
                      <a:lnTo>
                        <a:pt x="5789" y="4324"/>
                      </a:lnTo>
                      <a:lnTo>
                        <a:pt x="5789" y="7027"/>
                      </a:lnTo>
                      <a:lnTo>
                        <a:pt x="3947" y="7027"/>
                      </a:lnTo>
                      <a:lnTo>
                        <a:pt x="3947" y="10450"/>
                      </a:lnTo>
                      <a:lnTo>
                        <a:pt x="1842" y="10450"/>
                      </a:lnTo>
                      <a:lnTo>
                        <a:pt x="1842" y="11081"/>
                      </a:lnTo>
                      <a:lnTo>
                        <a:pt x="0" y="11081"/>
                      </a:lnTo>
                      <a:lnTo>
                        <a:pt x="0" y="17207"/>
                      </a:lnTo>
                      <a:lnTo>
                        <a:pt x="1842" y="17207"/>
                      </a:lnTo>
                      <a:lnTo>
                        <a:pt x="1842" y="18559"/>
                      </a:lnTo>
                      <a:lnTo>
                        <a:pt x="3947" y="18559"/>
                      </a:lnTo>
                      <a:lnTo>
                        <a:pt x="3947" y="19189"/>
                      </a:lnTo>
                      <a:lnTo>
                        <a:pt x="7895" y="19189"/>
                      </a:lnTo>
                      <a:lnTo>
                        <a:pt x="7895" y="19910"/>
                      </a:lnTo>
                      <a:lnTo>
                        <a:pt x="15789" y="19910"/>
                      </a:lnTo>
                      <a:lnTo>
                        <a:pt x="15789" y="19189"/>
                      </a:lnTo>
                      <a:lnTo>
                        <a:pt x="19737" y="19189"/>
                      </a:lnTo>
                      <a:lnTo>
                        <a:pt x="19737" y="13153"/>
                      </a:lnTo>
                      <a:lnTo>
                        <a:pt x="17632" y="13153"/>
                      </a:lnTo>
                      <a:lnTo>
                        <a:pt x="17632" y="12432"/>
                      </a:lnTo>
                      <a:lnTo>
                        <a:pt x="15789" y="12432"/>
                      </a:lnTo>
                      <a:lnTo>
                        <a:pt x="15789" y="11081"/>
                      </a:lnTo>
                      <a:lnTo>
                        <a:pt x="11842" y="11081"/>
                      </a:lnTo>
                      <a:lnTo>
                        <a:pt x="11842" y="9099"/>
                      </a:lnTo>
                      <a:lnTo>
                        <a:pt x="9737" y="9099"/>
                      </a:lnTo>
                      <a:lnTo>
                        <a:pt x="9737" y="7748"/>
                      </a:lnTo>
                      <a:lnTo>
                        <a:pt x="7895" y="7748"/>
                      </a:lnTo>
                      <a:lnTo>
                        <a:pt x="7895" y="2973"/>
                      </a:lnTo>
                      <a:lnTo>
                        <a:pt x="5000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3" name="Freeform 58"/>
                <p:cNvSpPr>
                  <a:spLocks/>
                </p:cNvSpPr>
                <p:nvPr/>
              </p:nvSpPr>
              <p:spPr bwMode="auto">
                <a:xfrm>
                  <a:off x="1538" y="12859"/>
                  <a:ext cx="18462" cy="7140"/>
                </a:xfrm>
                <a:custGeom>
                  <a:avLst/>
                  <a:gdLst/>
                  <a:ahLst/>
                  <a:cxnLst>
                    <a:cxn ang="0">
                      <a:pos x="2857" y="1768"/>
                    </a:cxn>
                    <a:cxn ang="0">
                      <a:pos x="5476" y="0"/>
                    </a:cxn>
                    <a:cxn ang="0">
                      <a:pos x="5476" y="1657"/>
                    </a:cxn>
                    <a:cxn ang="0">
                      <a:pos x="3571" y="1657"/>
                    </a:cxn>
                    <a:cxn ang="0">
                      <a:pos x="3571" y="4088"/>
                    </a:cxn>
                    <a:cxn ang="0">
                      <a:pos x="1905" y="4088"/>
                    </a:cxn>
                    <a:cxn ang="0">
                      <a:pos x="1905" y="8287"/>
                    </a:cxn>
                    <a:cxn ang="0">
                      <a:pos x="0" y="8287"/>
                    </a:cxn>
                    <a:cxn ang="0">
                      <a:pos x="0" y="15691"/>
                    </a:cxn>
                    <a:cxn ang="0">
                      <a:pos x="1905" y="15691"/>
                    </a:cxn>
                    <a:cxn ang="0">
                      <a:pos x="1905" y="17348"/>
                    </a:cxn>
                    <a:cxn ang="0">
                      <a:pos x="3571" y="17348"/>
                    </a:cxn>
                    <a:cxn ang="0">
                      <a:pos x="3571" y="18232"/>
                    </a:cxn>
                    <a:cxn ang="0">
                      <a:pos x="7143" y="18232"/>
                    </a:cxn>
                    <a:cxn ang="0">
                      <a:pos x="7143" y="19006"/>
                    </a:cxn>
                    <a:cxn ang="0">
                      <a:pos x="10714" y="19006"/>
                    </a:cxn>
                    <a:cxn ang="0">
                      <a:pos x="10714" y="19890"/>
                    </a:cxn>
                    <a:cxn ang="0">
                      <a:pos x="16190" y="19890"/>
                    </a:cxn>
                    <a:cxn ang="0">
                      <a:pos x="16190" y="19006"/>
                    </a:cxn>
                    <a:cxn ang="0">
                      <a:pos x="17857" y="19006"/>
                    </a:cxn>
                    <a:cxn ang="0">
                      <a:pos x="17857" y="18232"/>
                    </a:cxn>
                    <a:cxn ang="0">
                      <a:pos x="19762" y="18232"/>
                    </a:cxn>
                    <a:cxn ang="0">
                      <a:pos x="19762" y="13260"/>
                    </a:cxn>
                    <a:cxn ang="0">
                      <a:pos x="17857" y="13260"/>
                    </a:cxn>
                    <a:cxn ang="0">
                      <a:pos x="17857" y="11602"/>
                    </a:cxn>
                    <a:cxn ang="0">
                      <a:pos x="16190" y="11602"/>
                    </a:cxn>
                    <a:cxn ang="0">
                      <a:pos x="16190" y="10718"/>
                    </a:cxn>
                    <a:cxn ang="0">
                      <a:pos x="14286" y="10718"/>
                    </a:cxn>
                    <a:cxn ang="0">
                      <a:pos x="14286" y="9945"/>
                    </a:cxn>
                    <a:cxn ang="0">
                      <a:pos x="12619" y="9945"/>
                    </a:cxn>
                    <a:cxn ang="0">
                      <a:pos x="12619" y="8287"/>
                    </a:cxn>
                    <a:cxn ang="0">
                      <a:pos x="9048" y="8287"/>
                    </a:cxn>
                    <a:cxn ang="0">
                      <a:pos x="9048" y="7403"/>
                    </a:cxn>
                    <a:cxn ang="0">
                      <a:pos x="7143" y="7403"/>
                    </a:cxn>
                    <a:cxn ang="0">
                      <a:pos x="7143" y="6630"/>
                    </a:cxn>
                    <a:cxn ang="0">
                      <a:pos x="5476" y="6630"/>
                    </a:cxn>
                    <a:cxn ang="0">
                      <a:pos x="5476" y="4972"/>
                    </a:cxn>
                    <a:cxn ang="0">
                      <a:pos x="3571" y="4972"/>
                    </a:cxn>
                    <a:cxn ang="0">
                      <a:pos x="3571" y="773"/>
                    </a:cxn>
                    <a:cxn ang="0">
                      <a:pos x="5476" y="773"/>
                    </a:cxn>
                    <a:cxn ang="0">
                      <a:pos x="5476" y="0"/>
                    </a:cxn>
                    <a:cxn ang="0">
                      <a:pos x="2857" y="1768"/>
                    </a:cxn>
                  </a:cxnLst>
                  <a:rect l="0" t="0" r="r" b="b"/>
                  <a:pathLst>
                    <a:path w="20000" h="20000">
                      <a:moveTo>
                        <a:pt x="2857" y="1768"/>
                      </a:moveTo>
                      <a:lnTo>
                        <a:pt x="5476" y="0"/>
                      </a:lnTo>
                      <a:lnTo>
                        <a:pt x="5476" y="1657"/>
                      </a:lnTo>
                      <a:lnTo>
                        <a:pt x="3571" y="1657"/>
                      </a:lnTo>
                      <a:lnTo>
                        <a:pt x="3571" y="4088"/>
                      </a:lnTo>
                      <a:lnTo>
                        <a:pt x="1905" y="4088"/>
                      </a:lnTo>
                      <a:lnTo>
                        <a:pt x="1905" y="8287"/>
                      </a:lnTo>
                      <a:lnTo>
                        <a:pt x="0" y="8287"/>
                      </a:lnTo>
                      <a:lnTo>
                        <a:pt x="0" y="15691"/>
                      </a:lnTo>
                      <a:lnTo>
                        <a:pt x="1905" y="15691"/>
                      </a:lnTo>
                      <a:lnTo>
                        <a:pt x="1905" y="17348"/>
                      </a:lnTo>
                      <a:lnTo>
                        <a:pt x="3571" y="17348"/>
                      </a:lnTo>
                      <a:lnTo>
                        <a:pt x="3571" y="18232"/>
                      </a:lnTo>
                      <a:lnTo>
                        <a:pt x="7143" y="18232"/>
                      </a:lnTo>
                      <a:lnTo>
                        <a:pt x="7143" y="19006"/>
                      </a:lnTo>
                      <a:lnTo>
                        <a:pt x="10714" y="19006"/>
                      </a:lnTo>
                      <a:lnTo>
                        <a:pt x="10714" y="19890"/>
                      </a:lnTo>
                      <a:lnTo>
                        <a:pt x="16190" y="19890"/>
                      </a:lnTo>
                      <a:lnTo>
                        <a:pt x="16190" y="19006"/>
                      </a:lnTo>
                      <a:lnTo>
                        <a:pt x="17857" y="19006"/>
                      </a:lnTo>
                      <a:lnTo>
                        <a:pt x="17857" y="18232"/>
                      </a:lnTo>
                      <a:lnTo>
                        <a:pt x="19762" y="18232"/>
                      </a:lnTo>
                      <a:lnTo>
                        <a:pt x="19762" y="13260"/>
                      </a:lnTo>
                      <a:lnTo>
                        <a:pt x="17857" y="13260"/>
                      </a:lnTo>
                      <a:lnTo>
                        <a:pt x="17857" y="11602"/>
                      </a:lnTo>
                      <a:lnTo>
                        <a:pt x="16190" y="11602"/>
                      </a:lnTo>
                      <a:lnTo>
                        <a:pt x="16190" y="10718"/>
                      </a:lnTo>
                      <a:lnTo>
                        <a:pt x="14286" y="10718"/>
                      </a:lnTo>
                      <a:lnTo>
                        <a:pt x="14286" y="9945"/>
                      </a:lnTo>
                      <a:lnTo>
                        <a:pt x="12619" y="9945"/>
                      </a:lnTo>
                      <a:lnTo>
                        <a:pt x="12619" y="8287"/>
                      </a:lnTo>
                      <a:lnTo>
                        <a:pt x="9048" y="8287"/>
                      </a:lnTo>
                      <a:lnTo>
                        <a:pt x="9048" y="7403"/>
                      </a:lnTo>
                      <a:lnTo>
                        <a:pt x="7143" y="7403"/>
                      </a:lnTo>
                      <a:lnTo>
                        <a:pt x="7143" y="6630"/>
                      </a:lnTo>
                      <a:lnTo>
                        <a:pt x="5476" y="6630"/>
                      </a:lnTo>
                      <a:lnTo>
                        <a:pt x="5476" y="4972"/>
                      </a:lnTo>
                      <a:lnTo>
                        <a:pt x="3571" y="4972"/>
                      </a:lnTo>
                      <a:lnTo>
                        <a:pt x="3571" y="773"/>
                      </a:lnTo>
                      <a:lnTo>
                        <a:pt x="5476" y="773"/>
                      </a:lnTo>
                      <a:lnTo>
                        <a:pt x="5476" y="0"/>
                      </a:lnTo>
                      <a:lnTo>
                        <a:pt x="2857" y="1768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</p:grpSp>
          <p:grpSp>
            <p:nvGrpSpPr>
              <p:cNvPr id="109" name="Group 59"/>
              <p:cNvGrpSpPr>
                <a:grpSpLocks/>
              </p:cNvGrpSpPr>
              <p:nvPr/>
            </p:nvGrpSpPr>
            <p:grpSpPr bwMode="auto">
              <a:xfrm>
                <a:off x="4140200" y="1882775"/>
                <a:ext cx="58738" cy="322263"/>
                <a:chOff x="0" y="0"/>
                <a:chExt cx="20000" cy="19999"/>
              </a:xfrm>
            </p:grpSpPr>
            <p:sp>
              <p:nvSpPr>
                <p:cNvPr id="110" name="Freeform 60"/>
                <p:cNvSpPr>
                  <a:spLocks/>
                </p:cNvSpPr>
                <p:nvPr/>
              </p:nvSpPr>
              <p:spPr bwMode="auto">
                <a:xfrm>
                  <a:off x="0" y="0"/>
                  <a:ext cx="16703" cy="8757"/>
                </a:xfrm>
                <a:custGeom>
                  <a:avLst/>
                  <a:gdLst/>
                  <a:ahLst/>
                  <a:cxnLst>
                    <a:cxn ang="0">
                      <a:pos x="5000" y="0"/>
                    </a:cxn>
                    <a:cxn ang="0">
                      <a:pos x="7895" y="1622"/>
                    </a:cxn>
                    <a:cxn ang="0">
                      <a:pos x="7895" y="4324"/>
                    </a:cxn>
                    <a:cxn ang="0">
                      <a:pos x="5789" y="4324"/>
                    </a:cxn>
                    <a:cxn ang="0">
                      <a:pos x="5789" y="7027"/>
                    </a:cxn>
                    <a:cxn ang="0">
                      <a:pos x="3947" y="7027"/>
                    </a:cxn>
                    <a:cxn ang="0">
                      <a:pos x="3947" y="10450"/>
                    </a:cxn>
                    <a:cxn ang="0">
                      <a:pos x="1842" y="10450"/>
                    </a:cxn>
                    <a:cxn ang="0">
                      <a:pos x="1842" y="11081"/>
                    </a:cxn>
                    <a:cxn ang="0">
                      <a:pos x="0" y="11081"/>
                    </a:cxn>
                    <a:cxn ang="0">
                      <a:pos x="0" y="17207"/>
                    </a:cxn>
                    <a:cxn ang="0">
                      <a:pos x="1842" y="17207"/>
                    </a:cxn>
                    <a:cxn ang="0">
                      <a:pos x="1842" y="18559"/>
                    </a:cxn>
                    <a:cxn ang="0">
                      <a:pos x="3947" y="18559"/>
                    </a:cxn>
                    <a:cxn ang="0">
                      <a:pos x="3947" y="19189"/>
                    </a:cxn>
                    <a:cxn ang="0">
                      <a:pos x="7895" y="19189"/>
                    </a:cxn>
                    <a:cxn ang="0">
                      <a:pos x="7895" y="19910"/>
                    </a:cxn>
                    <a:cxn ang="0">
                      <a:pos x="15789" y="19910"/>
                    </a:cxn>
                    <a:cxn ang="0">
                      <a:pos x="15789" y="19189"/>
                    </a:cxn>
                    <a:cxn ang="0">
                      <a:pos x="19737" y="19189"/>
                    </a:cxn>
                    <a:cxn ang="0">
                      <a:pos x="19737" y="13153"/>
                    </a:cxn>
                    <a:cxn ang="0">
                      <a:pos x="17632" y="13153"/>
                    </a:cxn>
                    <a:cxn ang="0">
                      <a:pos x="17632" y="12432"/>
                    </a:cxn>
                    <a:cxn ang="0">
                      <a:pos x="15789" y="12432"/>
                    </a:cxn>
                    <a:cxn ang="0">
                      <a:pos x="15789" y="11081"/>
                    </a:cxn>
                    <a:cxn ang="0">
                      <a:pos x="11842" y="11081"/>
                    </a:cxn>
                    <a:cxn ang="0">
                      <a:pos x="11842" y="9099"/>
                    </a:cxn>
                    <a:cxn ang="0">
                      <a:pos x="9737" y="9099"/>
                    </a:cxn>
                    <a:cxn ang="0">
                      <a:pos x="9737" y="7748"/>
                    </a:cxn>
                    <a:cxn ang="0">
                      <a:pos x="7895" y="7748"/>
                    </a:cxn>
                    <a:cxn ang="0">
                      <a:pos x="7895" y="2973"/>
                    </a:cxn>
                    <a:cxn ang="0">
                      <a:pos x="5000" y="0"/>
                    </a:cxn>
                  </a:cxnLst>
                  <a:rect l="0" t="0" r="r" b="b"/>
                  <a:pathLst>
                    <a:path w="20000" h="20000">
                      <a:moveTo>
                        <a:pt x="5000" y="0"/>
                      </a:moveTo>
                      <a:lnTo>
                        <a:pt x="7895" y="1622"/>
                      </a:lnTo>
                      <a:lnTo>
                        <a:pt x="7895" y="4324"/>
                      </a:lnTo>
                      <a:lnTo>
                        <a:pt x="5789" y="4324"/>
                      </a:lnTo>
                      <a:lnTo>
                        <a:pt x="5789" y="7027"/>
                      </a:lnTo>
                      <a:lnTo>
                        <a:pt x="3947" y="7027"/>
                      </a:lnTo>
                      <a:lnTo>
                        <a:pt x="3947" y="10450"/>
                      </a:lnTo>
                      <a:lnTo>
                        <a:pt x="1842" y="10450"/>
                      </a:lnTo>
                      <a:lnTo>
                        <a:pt x="1842" y="11081"/>
                      </a:lnTo>
                      <a:lnTo>
                        <a:pt x="0" y="11081"/>
                      </a:lnTo>
                      <a:lnTo>
                        <a:pt x="0" y="17207"/>
                      </a:lnTo>
                      <a:lnTo>
                        <a:pt x="1842" y="17207"/>
                      </a:lnTo>
                      <a:lnTo>
                        <a:pt x="1842" y="18559"/>
                      </a:lnTo>
                      <a:lnTo>
                        <a:pt x="3947" y="18559"/>
                      </a:lnTo>
                      <a:lnTo>
                        <a:pt x="3947" y="19189"/>
                      </a:lnTo>
                      <a:lnTo>
                        <a:pt x="7895" y="19189"/>
                      </a:lnTo>
                      <a:lnTo>
                        <a:pt x="7895" y="19910"/>
                      </a:lnTo>
                      <a:lnTo>
                        <a:pt x="15789" y="19910"/>
                      </a:lnTo>
                      <a:lnTo>
                        <a:pt x="15789" y="19189"/>
                      </a:lnTo>
                      <a:lnTo>
                        <a:pt x="19737" y="19189"/>
                      </a:lnTo>
                      <a:lnTo>
                        <a:pt x="19737" y="13153"/>
                      </a:lnTo>
                      <a:lnTo>
                        <a:pt x="17632" y="13153"/>
                      </a:lnTo>
                      <a:lnTo>
                        <a:pt x="17632" y="12432"/>
                      </a:lnTo>
                      <a:lnTo>
                        <a:pt x="15789" y="12432"/>
                      </a:lnTo>
                      <a:lnTo>
                        <a:pt x="15789" y="11081"/>
                      </a:lnTo>
                      <a:lnTo>
                        <a:pt x="11842" y="11081"/>
                      </a:lnTo>
                      <a:lnTo>
                        <a:pt x="11842" y="9099"/>
                      </a:lnTo>
                      <a:lnTo>
                        <a:pt x="9737" y="9099"/>
                      </a:lnTo>
                      <a:lnTo>
                        <a:pt x="9737" y="7748"/>
                      </a:lnTo>
                      <a:lnTo>
                        <a:pt x="7895" y="7748"/>
                      </a:lnTo>
                      <a:lnTo>
                        <a:pt x="7895" y="2973"/>
                      </a:lnTo>
                      <a:lnTo>
                        <a:pt x="5000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  <p:sp>
              <p:nvSpPr>
                <p:cNvPr id="111" name="Freeform 61"/>
                <p:cNvSpPr>
                  <a:spLocks/>
                </p:cNvSpPr>
                <p:nvPr/>
              </p:nvSpPr>
              <p:spPr bwMode="auto">
                <a:xfrm>
                  <a:off x="1538" y="12859"/>
                  <a:ext cx="18462" cy="7140"/>
                </a:xfrm>
                <a:custGeom>
                  <a:avLst/>
                  <a:gdLst/>
                  <a:ahLst/>
                  <a:cxnLst>
                    <a:cxn ang="0">
                      <a:pos x="2857" y="1768"/>
                    </a:cxn>
                    <a:cxn ang="0">
                      <a:pos x="5476" y="0"/>
                    </a:cxn>
                    <a:cxn ang="0">
                      <a:pos x="5476" y="1657"/>
                    </a:cxn>
                    <a:cxn ang="0">
                      <a:pos x="3571" y="1657"/>
                    </a:cxn>
                    <a:cxn ang="0">
                      <a:pos x="3571" y="4088"/>
                    </a:cxn>
                    <a:cxn ang="0">
                      <a:pos x="1905" y="4088"/>
                    </a:cxn>
                    <a:cxn ang="0">
                      <a:pos x="1905" y="8287"/>
                    </a:cxn>
                    <a:cxn ang="0">
                      <a:pos x="0" y="8287"/>
                    </a:cxn>
                    <a:cxn ang="0">
                      <a:pos x="0" y="15691"/>
                    </a:cxn>
                    <a:cxn ang="0">
                      <a:pos x="1905" y="15691"/>
                    </a:cxn>
                    <a:cxn ang="0">
                      <a:pos x="1905" y="17348"/>
                    </a:cxn>
                    <a:cxn ang="0">
                      <a:pos x="3571" y="17348"/>
                    </a:cxn>
                    <a:cxn ang="0">
                      <a:pos x="3571" y="18232"/>
                    </a:cxn>
                    <a:cxn ang="0">
                      <a:pos x="7143" y="18232"/>
                    </a:cxn>
                    <a:cxn ang="0">
                      <a:pos x="7143" y="19006"/>
                    </a:cxn>
                    <a:cxn ang="0">
                      <a:pos x="10714" y="19006"/>
                    </a:cxn>
                    <a:cxn ang="0">
                      <a:pos x="10714" y="19890"/>
                    </a:cxn>
                    <a:cxn ang="0">
                      <a:pos x="16190" y="19890"/>
                    </a:cxn>
                    <a:cxn ang="0">
                      <a:pos x="16190" y="19006"/>
                    </a:cxn>
                    <a:cxn ang="0">
                      <a:pos x="17857" y="19006"/>
                    </a:cxn>
                    <a:cxn ang="0">
                      <a:pos x="17857" y="18232"/>
                    </a:cxn>
                    <a:cxn ang="0">
                      <a:pos x="19762" y="18232"/>
                    </a:cxn>
                    <a:cxn ang="0">
                      <a:pos x="19762" y="13260"/>
                    </a:cxn>
                    <a:cxn ang="0">
                      <a:pos x="17857" y="13260"/>
                    </a:cxn>
                    <a:cxn ang="0">
                      <a:pos x="17857" y="11602"/>
                    </a:cxn>
                    <a:cxn ang="0">
                      <a:pos x="16190" y="11602"/>
                    </a:cxn>
                    <a:cxn ang="0">
                      <a:pos x="16190" y="10718"/>
                    </a:cxn>
                    <a:cxn ang="0">
                      <a:pos x="14286" y="10718"/>
                    </a:cxn>
                    <a:cxn ang="0">
                      <a:pos x="14286" y="9945"/>
                    </a:cxn>
                    <a:cxn ang="0">
                      <a:pos x="12619" y="9945"/>
                    </a:cxn>
                    <a:cxn ang="0">
                      <a:pos x="12619" y="8287"/>
                    </a:cxn>
                    <a:cxn ang="0">
                      <a:pos x="9048" y="8287"/>
                    </a:cxn>
                    <a:cxn ang="0">
                      <a:pos x="9048" y="7403"/>
                    </a:cxn>
                    <a:cxn ang="0">
                      <a:pos x="7143" y="7403"/>
                    </a:cxn>
                    <a:cxn ang="0">
                      <a:pos x="7143" y="6630"/>
                    </a:cxn>
                    <a:cxn ang="0">
                      <a:pos x="5476" y="6630"/>
                    </a:cxn>
                    <a:cxn ang="0">
                      <a:pos x="5476" y="4972"/>
                    </a:cxn>
                    <a:cxn ang="0">
                      <a:pos x="3571" y="4972"/>
                    </a:cxn>
                    <a:cxn ang="0">
                      <a:pos x="3571" y="773"/>
                    </a:cxn>
                    <a:cxn ang="0">
                      <a:pos x="5476" y="773"/>
                    </a:cxn>
                    <a:cxn ang="0">
                      <a:pos x="5476" y="0"/>
                    </a:cxn>
                    <a:cxn ang="0">
                      <a:pos x="2857" y="1768"/>
                    </a:cxn>
                  </a:cxnLst>
                  <a:rect l="0" t="0" r="r" b="b"/>
                  <a:pathLst>
                    <a:path w="20000" h="20000">
                      <a:moveTo>
                        <a:pt x="2857" y="1768"/>
                      </a:moveTo>
                      <a:lnTo>
                        <a:pt x="5476" y="0"/>
                      </a:lnTo>
                      <a:lnTo>
                        <a:pt x="5476" y="1657"/>
                      </a:lnTo>
                      <a:lnTo>
                        <a:pt x="3571" y="1657"/>
                      </a:lnTo>
                      <a:lnTo>
                        <a:pt x="3571" y="4088"/>
                      </a:lnTo>
                      <a:lnTo>
                        <a:pt x="1905" y="4088"/>
                      </a:lnTo>
                      <a:lnTo>
                        <a:pt x="1905" y="8287"/>
                      </a:lnTo>
                      <a:lnTo>
                        <a:pt x="0" y="8287"/>
                      </a:lnTo>
                      <a:lnTo>
                        <a:pt x="0" y="15691"/>
                      </a:lnTo>
                      <a:lnTo>
                        <a:pt x="1905" y="15691"/>
                      </a:lnTo>
                      <a:lnTo>
                        <a:pt x="1905" y="17348"/>
                      </a:lnTo>
                      <a:lnTo>
                        <a:pt x="3571" y="17348"/>
                      </a:lnTo>
                      <a:lnTo>
                        <a:pt x="3571" y="18232"/>
                      </a:lnTo>
                      <a:lnTo>
                        <a:pt x="7143" y="18232"/>
                      </a:lnTo>
                      <a:lnTo>
                        <a:pt x="7143" y="19006"/>
                      </a:lnTo>
                      <a:lnTo>
                        <a:pt x="10714" y="19006"/>
                      </a:lnTo>
                      <a:lnTo>
                        <a:pt x="10714" y="19890"/>
                      </a:lnTo>
                      <a:lnTo>
                        <a:pt x="16190" y="19890"/>
                      </a:lnTo>
                      <a:lnTo>
                        <a:pt x="16190" y="19006"/>
                      </a:lnTo>
                      <a:lnTo>
                        <a:pt x="17857" y="19006"/>
                      </a:lnTo>
                      <a:lnTo>
                        <a:pt x="17857" y="18232"/>
                      </a:lnTo>
                      <a:lnTo>
                        <a:pt x="19762" y="18232"/>
                      </a:lnTo>
                      <a:lnTo>
                        <a:pt x="19762" y="13260"/>
                      </a:lnTo>
                      <a:lnTo>
                        <a:pt x="17857" y="13260"/>
                      </a:lnTo>
                      <a:lnTo>
                        <a:pt x="17857" y="11602"/>
                      </a:lnTo>
                      <a:lnTo>
                        <a:pt x="16190" y="11602"/>
                      </a:lnTo>
                      <a:lnTo>
                        <a:pt x="16190" y="10718"/>
                      </a:lnTo>
                      <a:lnTo>
                        <a:pt x="14286" y="10718"/>
                      </a:lnTo>
                      <a:lnTo>
                        <a:pt x="14286" y="9945"/>
                      </a:lnTo>
                      <a:lnTo>
                        <a:pt x="12619" y="9945"/>
                      </a:lnTo>
                      <a:lnTo>
                        <a:pt x="12619" y="8287"/>
                      </a:lnTo>
                      <a:lnTo>
                        <a:pt x="9048" y="8287"/>
                      </a:lnTo>
                      <a:lnTo>
                        <a:pt x="9048" y="7403"/>
                      </a:lnTo>
                      <a:lnTo>
                        <a:pt x="7143" y="7403"/>
                      </a:lnTo>
                      <a:lnTo>
                        <a:pt x="7143" y="6630"/>
                      </a:lnTo>
                      <a:lnTo>
                        <a:pt x="5476" y="6630"/>
                      </a:lnTo>
                      <a:lnTo>
                        <a:pt x="5476" y="4972"/>
                      </a:lnTo>
                      <a:lnTo>
                        <a:pt x="3571" y="4972"/>
                      </a:lnTo>
                      <a:lnTo>
                        <a:pt x="3571" y="773"/>
                      </a:lnTo>
                      <a:lnTo>
                        <a:pt x="5476" y="773"/>
                      </a:lnTo>
                      <a:lnTo>
                        <a:pt x="5476" y="0"/>
                      </a:lnTo>
                      <a:lnTo>
                        <a:pt x="2857" y="1768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de-DE">
                    <a:solidFill>
                      <a:srgbClr val="191966"/>
                    </a:solidFill>
                  </a:endParaRPr>
                </a:p>
              </p:txBody>
            </p:sp>
          </p:grpSp>
        </p:grpSp>
      </p:grpSp>
      <p:grpSp>
        <p:nvGrpSpPr>
          <p:cNvPr id="152" name="Group 7"/>
          <p:cNvGrpSpPr>
            <a:grpSpLocks/>
          </p:cNvGrpSpPr>
          <p:nvPr/>
        </p:nvGrpSpPr>
        <p:grpSpPr bwMode="auto">
          <a:xfrm>
            <a:off x="2928260" y="5582241"/>
            <a:ext cx="712823" cy="644502"/>
            <a:chOff x="0" y="0"/>
            <a:chExt cx="20001" cy="20000"/>
          </a:xfrm>
        </p:grpSpPr>
        <p:sp>
          <p:nvSpPr>
            <p:cNvPr id="164" name="Arc 8"/>
            <p:cNvSpPr>
              <a:spLocks/>
            </p:cNvSpPr>
            <p:nvPr/>
          </p:nvSpPr>
          <p:spPr bwMode="auto">
            <a:xfrm flipH="1" flipV="1">
              <a:off x="0" y="14300"/>
              <a:ext cx="2687" cy="5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Arc 9"/>
            <p:cNvSpPr>
              <a:spLocks/>
            </p:cNvSpPr>
            <p:nvPr/>
          </p:nvSpPr>
          <p:spPr bwMode="auto">
            <a:xfrm flipV="1">
              <a:off x="17314" y="14300"/>
              <a:ext cx="2687" cy="57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20001" cy="143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Rectangle 11"/>
            <p:cNvSpPr>
              <a:spLocks noChangeArrowheads="1"/>
            </p:cNvSpPr>
            <p:nvPr/>
          </p:nvSpPr>
          <p:spPr bwMode="auto">
            <a:xfrm>
              <a:off x="2664" y="14300"/>
              <a:ext cx="14673" cy="570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8" name="Line 12"/>
            <p:cNvSpPr>
              <a:spLocks noChangeShapeType="1"/>
            </p:cNvSpPr>
            <p:nvPr/>
          </p:nvSpPr>
          <p:spPr bwMode="auto">
            <a:xfrm>
              <a:off x="0" y="0"/>
              <a:ext cx="20001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53" name="Group 13"/>
          <p:cNvGrpSpPr>
            <a:grpSpLocks/>
          </p:cNvGrpSpPr>
          <p:nvPr/>
        </p:nvGrpSpPr>
        <p:grpSpPr bwMode="auto">
          <a:xfrm>
            <a:off x="2928260" y="5214965"/>
            <a:ext cx="807106" cy="1001889"/>
            <a:chOff x="0" y="847"/>
            <a:chExt cx="20000" cy="19152"/>
          </a:xfrm>
        </p:grpSpPr>
        <p:sp>
          <p:nvSpPr>
            <p:cNvPr id="156" name="Line 14"/>
            <p:cNvSpPr>
              <a:spLocks noChangeShapeType="1"/>
            </p:cNvSpPr>
            <p:nvPr/>
          </p:nvSpPr>
          <p:spPr bwMode="auto">
            <a:xfrm>
              <a:off x="2165" y="19967"/>
              <a:ext cx="13278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Arc 15"/>
            <p:cNvSpPr>
              <a:spLocks/>
            </p:cNvSpPr>
            <p:nvPr/>
          </p:nvSpPr>
          <p:spPr bwMode="auto">
            <a:xfrm flipV="1">
              <a:off x="15546" y="18175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Arc 16"/>
            <p:cNvSpPr>
              <a:spLocks/>
            </p:cNvSpPr>
            <p:nvPr/>
          </p:nvSpPr>
          <p:spPr bwMode="auto">
            <a:xfrm flipH="1" flipV="1">
              <a:off x="0" y="18175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Line 17"/>
            <p:cNvSpPr>
              <a:spLocks noChangeShapeType="1"/>
            </p:cNvSpPr>
            <p:nvPr/>
          </p:nvSpPr>
          <p:spPr bwMode="auto">
            <a:xfrm>
              <a:off x="17773" y="2831"/>
              <a:ext cx="21" cy="153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Line 18"/>
            <p:cNvSpPr>
              <a:spLocks noChangeShapeType="1"/>
            </p:cNvSpPr>
            <p:nvPr/>
          </p:nvSpPr>
          <p:spPr bwMode="auto">
            <a:xfrm>
              <a:off x="0" y="847"/>
              <a:ext cx="21" cy="171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Line 19"/>
            <p:cNvSpPr>
              <a:spLocks noChangeShapeType="1"/>
            </p:cNvSpPr>
            <p:nvPr/>
          </p:nvSpPr>
          <p:spPr bwMode="auto">
            <a:xfrm>
              <a:off x="0" y="2639"/>
              <a:ext cx="21" cy="27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Arc 20"/>
            <p:cNvSpPr>
              <a:spLocks/>
            </p:cNvSpPr>
            <p:nvPr/>
          </p:nvSpPr>
          <p:spPr bwMode="auto">
            <a:xfrm flipH="1">
              <a:off x="17773" y="847"/>
              <a:ext cx="2227" cy="182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0" y="847"/>
              <a:ext cx="19938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4" name="Line 50"/>
          <p:cNvSpPr>
            <a:spLocks noChangeShapeType="1"/>
          </p:cNvSpPr>
          <p:nvPr/>
        </p:nvSpPr>
        <p:spPr bwMode="auto">
          <a:xfrm>
            <a:off x="3970557" y="5753184"/>
            <a:ext cx="235190" cy="0"/>
          </a:xfrm>
          <a:prstGeom prst="line">
            <a:avLst/>
          </a:prstGeom>
          <a:noFill/>
          <a:ln w="38100">
            <a:solidFill>
              <a:srgbClr val="22228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55" name="Rectangle 51"/>
          <p:cNvSpPr>
            <a:spLocks noChangeArrowheads="1"/>
          </p:cNvSpPr>
          <p:nvPr/>
        </p:nvSpPr>
        <p:spPr bwMode="auto">
          <a:xfrm>
            <a:off x="3124079" y="5490995"/>
            <a:ext cx="235191" cy="52438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69" name="Text Box 49"/>
          <p:cNvSpPr txBox="1">
            <a:spLocks noChangeArrowheads="1"/>
          </p:cNvSpPr>
          <p:nvPr/>
        </p:nvSpPr>
        <p:spPr bwMode="auto">
          <a:xfrm>
            <a:off x="928662" y="5643578"/>
            <a:ext cx="1859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-Blech </a:t>
            </a:r>
            <a:r>
              <a: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in Wasser</a:t>
            </a:r>
          </a:p>
        </p:txBody>
      </p:sp>
      <p:cxnSp>
        <p:nvCxnSpPr>
          <p:cNvPr id="172" name="Gerade Verbindung 171"/>
          <p:cNvCxnSpPr/>
          <p:nvPr/>
        </p:nvCxnSpPr>
        <p:spPr>
          <a:xfrm rot="5400000" flipH="1" flipV="1">
            <a:off x="4148921" y="5555292"/>
            <a:ext cx="571504" cy="571504"/>
          </a:xfrm>
          <a:prstGeom prst="line">
            <a:avLst/>
          </a:prstGeom>
          <a:ln w="38100">
            <a:solidFill>
              <a:srgbClr val="2222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 Box 49"/>
          <p:cNvSpPr txBox="1">
            <a:spLocks noChangeArrowheads="1"/>
          </p:cNvSpPr>
          <p:nvPr/>
        </p:nvSpPr>
        <p:spPr bwMode="auto">
          <a:xfrm>
            <a:off x="5293266" y="5286388"/>
            <a:ext cx="385073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u="sng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Ergebnis:</a:t>
            </a:r>
          </a:p>
          <a:p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Der „Lösungsdruck“ (Oxidationsverhalten)</a:t>
            </a:r>
          </a:p>
          <a:p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verschiedener Metalle ist offenbar</a:t>
            </a:r>
          </a:p>
          <a:p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unterschiedlich („Lösungstensionsreihe“).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feld 2"/>
          <p:cNvSpPr txBox="1">
            <a:spLocks noChangeArrowheads="1"/>
          </p:cNvSpPr>
          <p:nvPr/>
        </p:nvSpPr>
        <p:spPr bwMode="auto">
          <a:xfrm>
            <a:off x="2715463" y="74613"/>
            <a:ext cx="58657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Schritte vom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Redoxbegriff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zur Elektrochemie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(nach</a:t>
            </a:r>
            <a:r>
              <a:rPr kumimoji="0" lang="de-DE" sz="1600" i="1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M.A. Anton, </a:t>
            </a:r>
            <a:r>
              <a:rPr kumimoji="0" lang="de-DE" sz="1600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LMU München)</a:t>
            </a:r>
            <a:endParaRPr kumimoji="0" lang="de-DE" sz="160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Textfeld 90"/>
          <p:cNvSpPr txBox="1"/>
          <p:nvPr/>
        </p:nvSpPr>
        <p:spPr>
          <a:xfrm>
            <a:off x="901367" y="1109290"/>
            <a:ext cx="741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Diese „Halbzellen“ lassen sich in beliebiger Weise induktiv (Regelfinden) </a:t>
            </a:r>
          </a:p>
          <a:p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oder deduktiv (Regelanwenden) kombinieren, z.B.</a:t>
            </a:r>
            <a:endParaRPr lang="de-DE" sz="16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feld 2"/>
          <p:cNvSpPr txBox="1">
            <a:spLocks noChangeArrowheads="1"/>
          </p:cNvSpPr>
          <p:nvPr/>
        </p:nvSpPr>
        <p:spPr bwMode="auto">
          <a:xfrm>
            <a:off x="2715463" y="74613"/>
            <a:ext cx="58657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Schritte vom </a:t>
            </a:r>
            <a:r>
              <a:rPr lang="de-DE" b="1" kern="0" dirty="0" err="1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Redoxbegriff</a:t>
            </a: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 zur Elektrochemie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(nach</a:t>
            </a:r>
            <a:r>
              <a:rPr kumimoji="0" lang="de-DE" sz="1600" i="1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M.A. Anton, </a:t>
            </a:r>
            <a:r>
              <a:rPr kumimoji="0" lang="de-DE" sz="1600" u="none" strike="noStrike" kern="0" cap="none" spc="0" normalizeH="0" baseline="0" noProof="0" dirty="0" smtClean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LMU München)</a:t>
            </a:r>
            <a:endParaRPr kumimoji="0" lang="de-DE" sz="160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84"/>
          <p:cNvGrpSpPr>
            <a:grpSpLocks/>
          </p:cNvGrpSpPr>
          <p:nvPr/>
        </p:nvGrpSpPr>
        <p:grpSpPr bwMode="auto">
          <a:xfrm>
            <a:off x="5017951" y="1895108"/>
            <a:ext cx="73025" cy="1809750"/>
            <a:chOff x="0" y="0"/>
            <a:chExt cx="20010" cy="20000"/>
          </a:xfrm>
        </p:grpSpPr>
        <p:sp>
          <p:nvSpPr>
            <p:cNvPr id="53" name="Line 85"/>
            <p:cNvSpPr>
              <a:spLocks noChangeShapeType="1"/>
            </p:cNvSpPr>
            <p:nvPr/>
          </p:nvSpPr>
          <p:spPr bwMode="auto">
            <a:xfrm>
              <a:off x="0" y="983"/>
              <a:ext cx="174" cy="177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86"/>
            <p:cNvSpPr>
              <a:spLocks noChangeShapeType="1"/>
            </p:cNvSpPr>
            <p:nvPr/>
          </p:nvSpPr>
          <p:spPr bwMode="auto">
            <a:xfrm>
              <a:off x="18270" y="983"/>
              <a:ext cx="174" cy="177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AutoShape 87"/>
            <p:cNvSpPr>
              <a:spLocks noChangeArrowheads="1"/>
            </p:cNvSpPr>
            <p:nvPr/>
          </p:nvSpPr>
          <p:spPr bwMode="auto">
            <a:xfrm>
              <a:off x="0" y="18350"/>
              <a:ext cx="18618" cy="165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88"/>
            <p:cNvSpPr>
              <a:spLocks noChangeShapeType="1"/>
            </p:cNvSpPr>
            <p:nvPr/>
          </p:nvSpPr>
          <p:spPr bwMode="auto">
            <a:xfrm>
              <a:off x="10092" y="983"/>
              <a:ext cx="174" cy="173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89"/>
            <p:cNvSpPr>
              <a:spLocks noChangeShapeType="1"/>
            </p:cNvSpPr>
            <p:nvPr/>
          </p:nvSpPr>
          <p:spPr bwMode="auto">
            <a:xfrm>
              <a:off x="0" y="16069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90"/>
            <p:cNvSpPr>
              <a:spLocks noChangeShapeType="1"/>
            </p:cNvSpPr>
            <p:nvPr/>
          </p:nvSpPr>
          <p:spPr bwMode="auto">
            <a:xfrm>
              <a:off x="0" y="14756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91"/>
            <p:cNvSpPr>
              <a:spLocks noChangeShapeType="1"/>
            </p:cNvSpPr>
            <p:nvPr/>
          </p:nvSpPr>
          <p:spPr bwMode="auto">
            <a:xfrm>
              <a:off x="0" y="13443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92"/>
            <p:cNvSpPr>
              <a:spLocks noChangeShapeType="1"/>
            </p:cNvSpPr>
            <p:nvPr/>
          </p:nvSpPr>
          <p:spPr bwMode="auto">
            <a:xfrm>
              <a:off x="0" y="12131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93"/>
            <p:cNvSpPr>
              <a:spLocks noChangeShapeType="1"/>
            </p:cNvSpPr>
            <p:nvPr/>
          </p:nvSpPr>
          <p:spPr bwMode="auto">
            <a:xfrm>
              <a:off x="0" y="10825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94"/>
            <p:cNvSpPr>
              <a:spLocks noChangeShapeType="1"/>
            </p:cNvSpPr>
            <p:nvPr/>
          </p:nvSpPr>
          <p:spPr bwMode="auto">
            <a:xfrm>
              <a:off x="0" y="9512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95"/>
            <p:cNvSpPr>
              <a:spLocks noChangeShapeType="1"/>
            </p:cNvSpPr>
            <p:nvPr/>
          </p:nvSpPr>
          <p:spPr bwMode="auto">
            <a:xfrm>
              <a:off x="0" y="8199"/>
              <a:ext cx="1809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96"/>
            <p:cNvSpPr>
              <a:spLocks noChangeShapeType="1"/>
            </p:cNvSpPr>
            <p:nvPr/>
          </p:nvSpPr>
          <p:spPr bwMode="auto">
            <a:xfrm>
              <a:off x="0" y="6880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97"/>
            <p:cNvSpPr>
              <a:spLocks noChangeShapeType="1"/>
            </p:cNvSpPr>
            <p:nvPr/>
          </p:nvSpPr>
          <p:spPr bwMode="auto">
            <a:xfrm>
              <a:off x="0" y="5560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98"/>
            <p:cNvSpPr>
              <a:spLocks noChangeShapeType="1"/>
            </p:cNvSpPr>
            <p:nvPr/>
          </p:nvSpPr>
          <p:spPr bwMode="auto">
            <a:xfrm>
              <a:off x="0" y="4268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99"/>
            <p:cNvSpPr>
              <a:spLocks noChangeShapeType="1"/>
            </p:cNvSpPr>
            <p:nvPr/>
          </p:nvSpPr>
          <p:spPr bwMode="auto">
            <a:xfrm>
              <a:off x="0" y="2949"/>
              <a:ext cx="1809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100"/>
            <p:cNvSpPr>
              <a:spLocks noChangeShapeType="1"/>
            </p:cNvSpPr>
            <p:nvPr/>
          </p:nvSpPr>
          <p:spPr bwMode="auto">
            <a:xfrm flipV="1">
              <a:off x="0" y="653"/>
              <a:ext cx="9918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101"/>
            <p:cNvSpPr>
              <a:spLocks noChangeShapeType="1"/>
            </p:cNvSpPr>
            <p:nvPr/>
          </p:nvSpPr>
          <p:spPr bwMode="auto">
            <a:xfrm flipH="1" flipV="1">
              <a:off x="10092" y="653"/>
              <a:ext cx="9918" cy="3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Oval 102"/>
            <p:cNvSpPr>
              <a:spLocks noChangeArrowheads="1"/>
            </p:cNvSpPr>
            <p:nvPr/>
          </p:nvSpPr>
          <p:spPr bwMode="auto">
            <a:xfrm>
              <a:off x="0" y="0"/>
              <a:ext cx="18618" cy="66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103"/>
            <p:cNvSpPr>
              <a:spLocks noChangeShapeType="1"/>
            </p:cNvSpPr>
            <p:nvPr/>
          </p:nvSpPr>
          <p:spPr bwMode="auto">
            <a:xfrm>
              <a:off x="10092" y="3594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104"/>
            <p:cNvSpPr>
              <a:spLocks noChangeShapeType="1"/>
            </p:cNvSpPr>
            <p:nvPr/>
          </p:nvSpPr>
          <p:spPr bwMode="auto">
            <a:xfrm>
              <a:off x="10092" y="4907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105"/>
            <p:cNvSpPr>
              <a:spLocks noChangeShapeType="1"/>
            </p:cNvSpPr>
            <p:nvPr/>
          </p:nvSpPr>
          <p:spPr bwMode="auto">
            <a:xfrm>
              <a:off x="10092" y="6227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106"/>
            <p:cNvSpPr>
              <a:spLocks noChangeShapeType="1"/>
            </p:cNvSpPr>
            <p:nvPr/>
          </p:nvSpPr>
          <p:spPr bwMode="auto">
            <a:xfrm>
              <a:off x="10092" y="7547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107"/>
            <p:cNvSpPr>
              <a:spLocks noChangeShapeType="1"/>
            </p:cNvSpPr>
            <p:nvPr/>
          </p:nvSpPr>
          <p:spPr bwMode="auto">
            <a:xfrm>
              <a:off x="10092" y="8859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108"/>
            <p:cNvSpPr>
              <a:spLocks noChangeShapeType="1"/>
            </p:cNvSpPr>
            <p:nvPr/>
          </p:nvSpPr>
          <p:spPr bwMode="auto">
            <a:xfrm>
              <a:off x="10092" y="10165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109"/>
            <p:cNvSpPr>
              <a:spLocks noChangeShapeType="1"/>
            </p:cNvSpPr>
            <p:nvPr/>
          </p:nvSpPr>
          <p:spPr bwMode="auto">
            <a:xfrm>
              <a:off x="10092" y="11471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Line 110"/>
            <p:cNvSpPr>
              <a:spLocks noChangeShapeType="1"/>
            </p:cNvSpPr>
            <p:nvPr/>
          </p:nvSpPr>
          <p:spPr bwMode="auto">
            <a:xfrm>
              <a:off x="10092" y="12790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Line 111"/>
            <p:cNvSpPr>
              <a:spLocks noChangeShapeType="1"/>
            </p:cNvSpPr>
            <p:nvPr/>
          </p:nvSpPr>
          <p:spPr bwMode="auto">
            <a:xfrm>
              <a:off x="10092" y="2289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Line 112"/>
            <p:cNvSpPr>
              <a:spLocks noChangeShapeType="1"/>
            </p:cNvSpPr>
            <p:nvPr/>
          </p:nvSpPr>
          <p:spPr bwMode="auto">
            <a:xfrm>
              <a:off x="10092" y="14103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Line 113"/>
            <p:cNvSpPr>
              <a:spLocks noChangeShapeType="1"/>
            </p:cNvSpPr>
            <p:nvPr/>
          </p:nvSpPr>
          <p:spPr bwMode="auto">
            <a:xfrm>
              <a:off x="10092" y="15416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Line 114"/>
            <p:cNvSpPr>
              <a:spLocks noChangeShapeType="1"/>
            </p:cNvSpPr>
            <p:nvPr/>
          </p:nvSpPr>
          <p:spPr bwMode="auto">
            <a:xfrm>
              <a:off x="10092" y="16729"/>
              <a:ext cx="99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1123741" y="2043611"/>
            <a:ext cx="6700385" cy="3029054"/>
            <a:chOff x="1123741" y="2043611"/>
            <a:chExt cx="6700385" cy="3029054"/>
          </a:xfrm>
        </p:grpSpPr>
        <p:sp>
          <p:nvSpPr>
            <p:cNvPr id="173" name="Text Box 49"/>
            <p:cNvSpPr txBox="1">
              <a:spLocks noChangeArrowheads="1"/>
            </p:cNvSpPr>
            <p:nvPr/>
          </p:nvSpPr>
          <p:spPr bwMode="auto">
            <a:xfrm>
              <a:off x="5765549" y="3323868"/>
              <a:ext cx="20585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Fe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+ Cu</a:t>
              </a:r>
              <a:r>
                <a:rPr lang="de-DE" sz="1400" b="1" baseline="300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2+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400" b="1" dirty="0" smtClean="0">
                  <a:solidFill>
                    <a:srgbClr val="191966"/>
                  </a:solidFill>
                  <a:latin typeface="Cambria Math"/>
                  <a:ea typeface="Cambria Math"/>
                  <a:cs typeface="Arial" pitchFamily="34" charset="0"/>
                </a:rPr>
                <a:t>⟶ 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Fe</a:t>
              </a:r>
              <a:r>
                <a:rPr lang="de-DE" sz="1400" b="1" baseline="30000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2+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 + </a:t>
              </a:r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Cu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492111" y="3446108"/>
              <a:ext cx="1092200" cy="885825"/>
              <a:chOff x="0" y="0"/>
              <a:chExt cx="20001" cy="20000"/>
            </a:xfrm>
          </p:grpSpPr>
          <p:sp>
            <p:nvSpPr>
              <p:cNvPr id="13" name="Arc 13"/>
              <p:cNvSpPr>
                <a:spLocks/>
              </p:cNvSpPr>
              <p:nvPr/>
            </p:nvSpPr>
            <p:spPr bwMode="auto">
              <a:xfrm flipH="1" flipV="1">
                <a:off x="0" y="14300"/>
                <a:ext cx="2687" cy="57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Arc 14"/>
              <p:cNvSpPr>
                <a:spLocks/>
              </p:cNvSpPr>
              <p:nvPr/>
            </p:nvSpPr>
            <p:spPr bwMode="auto">
              <a:xfrm flipV="1">
                <a:off x="17314" y="14300"/>
                <a:ext cx="2687" cy="57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FF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001" cy="14300"/>
              </a:xfrm>
              <a:prstGeom prst="rect">
                <a:avLst/>
              </a:prstGeom>
              <a:solidFill>
                <a:srgbClr val="00FF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2664" y="14300"/>
                <a:ext cx="14673" cy="5700"/>
              </a:xfrm>
              <a:prstGeom prst="rect">
                <a:avLst/>
              </a:prstGeom>
              <a:solidFill>
                <a:srgbClr val="00FFFF"/>
              </a:solid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0001" cy="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492111" y="2941283"/>
              <a:ext cx="1236663" cy="1376363"/>
              <a:chOff x="0" y="847"/>
              <a:chExt cx="20000" cy="19152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2165" y="19967"/>
                <a:ext cx="13278" cy="1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Arc 20"/>
              <p:cNvSpPr>
                <a:spLocks/>
              </p:cNvSpPr>
              <p:nvPr/>
            </p:nvSpPr>
            <p:spPr bwMode="auto">
              <a:xfrm flipV="1">
                <a:off x="15546" y="18175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Arc 21"/>
              <p:cNvSpPr>
                <a:spLocks/>
              </p:cNvSpPr>
              <p:nvPr/>
            </p:nvSpPr>
            <p:spPr bwMode="auto">
              <a:xfrm flipH="1" flipV="1">
                <a:off x="0" y="18175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17773" y="2831"/>
                <a:ext cx="21" cy="153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21" cy="1716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0" y="2639"/>
                <a:ext cx="21" cy="270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Arc 25"/>
              <p:cNvSpPr>
                <a:spLocks/>
              </p:cNvSpPr>
              <p:nvPr/>
            </p:nvSpPr>
            <p:spPr bwMode="auto">
              <a:xfrm flipH="1">
                <a:off x="17773" y="847"/>
                <a:ext cx="2227" cy="18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0" y="847"/>
                <a:ext cx="19938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1565136" y="2385658"/>
              <a:ext cx="719138" cy="18002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1656880" y="2043611"/>
              <a:ext cx="22813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Eisennagel oder </a:t>
              </a:r>
              <a:r>
                <a:rPr lang="de-DE" sz="1400" b="1" dirty="0" err="1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Zn</a:t>
              </a: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-Stab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1123741" y="4549445"/>
              <a:ext cx="194155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Kupfersulfat-Lösung</a:t>
              </a:r>
            </a:p>
            <a:p>
              <a:pPr algn="ctr"/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(„Kupferglanzbad“)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3831849" y="2312633"/>
              <a:ext cx="1863011" cy="2563638"/>
              <a:chOff x="3743088" y="2060575"/>
              <a:chExt cx="1863011" cy="2563638"/>
            </a:xfrm>
          </p:grpSpPr>
          <p:grpSp>
            <p:nvGrpSpPr>
              <p:cNvPr id="27" name="Group 27"/>
              <p:cNvGrpSpPr>
                <a:grpSpLocks/>
              </p:cNvGrpSpPr>
              <p:nvPr/>
            </p:nvGrpSpPr>
            <p:grpSpPr bwMode="auto">
              <a:xfrm>
                <a:off x="4025900" y="3213100"/>
                <a:ext cx="1092200" cy="885825"/>
                <a:chOff x="0" y="0"/>
                <a:chExt cx="20001" cy="20000"/>
              </a:xfrm>
            </p:grpSpPr>
            <p:sp>
              <p:nvSpPr>
                <p:cNvPr id="28" name="Arc 28"/>
                <p:cNvSpPr>
                  <a:spLocks/>
                </p:cNvSpPr>
                <p:nvPr/>
              </p:nvSpPr>
              <p:spPr bwMode="auto">
                <a:xfrm flipH="1" flipV="1">
                  <a:off x="0" y="14300"/>
                  <a:ext cx="2687" cy="57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FFFF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Arc 29"/>
                <p:cNvSpPr>
                  <a:spLocks/>
                </p:cNvSpPr>
                <p:nvPr/>
              </p:nvSpPr>
              <p:spPr bwMode="auto">
                <a:xfrm flipV="1">
                  <a:off x="17314" y="14300"/>
                  <a:ext cx="2687" cy="57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66FFFF"/>
                </a:soli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001" cy="14300"/>
                </a:xfrm>
                <a:prstGeom prst="rect">
                  <a:avLst/>
                </a:prstGeom>
                <a:solidFill>
                  <a:srgbClr val="66FFFF"/>
                </a:solid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Rectangle 31"/>
                <p:cNvSpPr>
                  <a:spLocks noChangeArrowheads="1"/>
                </p:cNvSpPr>
                <p:nvPr/>
              </p:nvSpPr>
              <p:spPr bwMode="auto">
                <a:xfrm>
                  <a:off x="2664" y="14300"/>
                  <a:ext cx="14673" cy="5700"/>
                </a:xfrm>
                <a:prstGeom prst="rect">
                  <a:avLst/>
                </a:prstGeom>
                <a:solidFill>
                  <a:srgbClr val="66FFFF"/>
                </a:solid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Line 32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20001" cy="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med" len="sm"/>
                  <a:tailEnd type="none" w="med" len="sm"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4025900" y="2708275"/>
                <a:ext cx="1236663" cy="1376363"/>
                <a:chOff x="0" y="847"/>
                <a:chExt cx="20000" cy="19152"/>
              </a:xfrm>
            </p:grpSpPr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>
                  <a:off x="2165" y="19967"/>
                  <a:ext cx="13278" cy="1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Arc 35"/>
                <p:cNvSpPr>
                  <a:spLocks/>
                </p:cNvSpPr>
                <p:nvPr/>
              </p:nvSpPr>
              <p:spPr bwMode="auto">
                <a:xfrm flipV="1">
                  <a:off x="15546" y="18175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Arc 36"/>
                <p:cNvSpPr>
                  <a:spLocks/>
                </p:cNvSpPr>
                <p:nvPr/>
              </p:nvSpPr>
              <p:spPr bwMode="auto">
                <a:xfrm flipH="1" flipV="1">
                  <a:off x="0" y="18175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Line 37"/>
                <p:cNvSpPr>
                  <a:spLocks noChangeShapeType="1"/>
                </p:cNvSpPr>
                <p:nvPr/>
              </p:nvSpPr>
              <p:spPr bwMode="auto">
                <a:xfrm>
                  <a:off x="17773" y="2831"/>
                  <a:ext cx="21" cy="1534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Line 38"/>
                <p:cNvSpPr>
                  <a:spLocks noChangeShapeType="1"/>
                </p:cNvSpPr>
                <p:nvPr/>
              </p:nvSpPr>
              <p:spPr bwMode="auto">
                <a:xfrm>
                  <a:off x="0" y="847"/>
                  <a:ext cx="21" cy="1716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Line 39"/>
                <p:cNvSpPr>
                  <a:spLocks noChangeShapeType="1"/>
                </p:cNvSpPr>
                <p:nvPr/>
              </p:nvSpPr>
              <p:spPr bwMode="auto">
                <a:xfrm>
                  <a:off x="0" y="2639"/>
                  <a:ext cx="21" cy="2704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Arc 40"/>
                <p:cNvSpPr>
                  <a:spLocks/>
                </p:cNvSpPr>
                <p:nvPr/>
              </p:nvSpPr>
              <p:spPr bwMode="auto">
                <a:xfrm flipH="1">
                  <a:off x="17773" y="847"/>
                  <a:ext cx="2227" cy="182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Line 41"/>
                <p:cNvSpPr>
                  <a:spLocks noChangeShapeType="1"/>
                </p:cNvSpPr>
                <p:nvPr/>
              </p:nvSpPr>
              <p:spPr bwMode="auto">
                <a:xfrm>
                  <a:off x="0" y="847"/>
                  <a:ext cx="19938" cy="1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>
                <a:off x="4140200" y="2060575"/>
                <a:ext cx="646113" cy="187325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Oval 46"/>
              <p:cNvSpPr>
                <a:spLocks noChangeArrowheads="1"/>
              </p:cNvSpPr>
              <p:nvPr/>
            </p:nvSpPr>
            <p:spPr bwMode="auto">
              <a:xfrm rot="20354162">
                <a:off x="4548188" y="3162300"/>
                <a:ext cx="247650" cy="85725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Text Box 47"/>
              <p:cNvSpPr txBox="1">
                <a:spLocks noChangeArrowheads="1"/>
              </p:cNvSpPr>
              <p:nvPr/>
            </p:nvSpPr>
            <p:spPr bwMode="auto">
              <a:xfrm>
                <a:off x="3743088" y="4316436"/>
                <a:ext cx="186301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400" b="1" dirty="0">
                    <a:solidFill>
                      <a:srgbClr val="191966"/>
                    </a:solidFill>
                    <a:latin typeface="Arial" pitchFamily="34" charset="0"/>
                    <a:cs typeface="Arial" pitchFamily="34" charset="0"/>
                  </a:rPr>
                  <a:t>Kupferabscheidung</a:t>
                </a:r>
              </a:p>
            </p:txBody>
          </p:sp>
        </p:grp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3232001" y="3681058"/>
              <a:ext cx="360362" cy="0"/>
            </a:xfrm>
            <a:prstGeom prst="line">
              <a:avLst/>
            </a:prstGeom>
            <a:noFill/>
            <a:ln w="38100">
              <a:solidFill>
                <a:srgbClr val="22228B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Text Box 49"/>
            <p:cNvSpPr txBox="1">
              <a:spLocks noChangeArrowheads="1"/>
            </p:cNvSpPr>
            <p:nvPr/>
          </p:nvSpPr>
          <p:spPr bwMode="auto">
            <a:xfrm>
              <a:off x="5218254" y="2135457"/>
              <a:ext cx="9909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exotherm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1865338" y="5371473"/>
            <a:ext cx="6221447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Die Energie dieser Redoxreaktion wird als Wärme frei, </a:t>
            </a:r>
          </a:p>
          <a:p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die elektrische Energie (Stromfluss) lässt sich </a:t>
            </a:r>
          </a:p>
          <a:p>
            <a:pPr>
              <a:spcAft>
                <a:spcPts val="600"/>
              </a:spcAft>
            </a:pP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bei dieser Anordnung nicht nutzen („Kurzschluss“).</a:t>
            </a:r>
          </a:p>
          <a:p>
            <a:r>
              <a:rPr lang="de-DE" sz="16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r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äumliche Trennung notwendig   </a:t>
            </a:r>
            <a:r>
              <a:rPr lang="de-DE" sz="16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elektrochemische Zellen</a:t>
            </a:r>
          </a:p>
          <a:p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ea typeface="Cambria Math"/>
                <a:cs typeface="Arial" pitchFamily="34" charset="0"/>
              </a:rPr>
              <a:t>				(ELEKTROCHEMIE)</a:t>
            </a:r>
            <a:r>
              <a:rPr lang="de-DE" sz="16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6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5765549" y="3660161"/>
            <a:ext cx="33232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b="1" dirty="0" smtClean="0">
                <a:solidFill>
                  <a:srgbClr val="191966"/>
                </a:solidFill>
                <a:latin typeface="Cambria Math"/>
                <a:ea typeface="Cambria Math"/>
                <a:cs typeface="Arial" pitchFamily="34" charset="0"/>
              </a:rPr>
              <a:t>⇨ 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auch als Animation zur Deutung</a:t>
            </a:r>
          </a:p>
          <a:p>
            <a:pPr lvl="0"/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(Bergische-Universität Wuppertal)</a:t>
            </a:r>
          </a:p>
          <a:p>
            <a:pPr lvl="0">
              <a:spcAft>
                <a:spcPts val="600"/>
              </a:spcAft>
            </a:pP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de-DE" sz="1400" i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www.chemie-interaktiv.net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/>
          <p:nvPr/>
        </p:nvGrpSpPr>
        <p:grpSpPr>
          <a:xfrm>
            <a:off x="-10800" y="-10800"/>
            <a:ext cx="8399224" cy="723600"/>
            <a:chOff x="-10800" y="-10800"/>
            <a:chExt cx="8399224" cy="723600"/>
          </a:xfrm>
        </p:grpSpPr>
        <p:sp>
          <p:nvSpPr>
            <p:cNvPr id="9" name="Rechteck 8"/>
            <p:cNvSpPr/>
            <p:nvPr/>
          </p:nvSpPr>
          <p:spPr>
            <a:xfrm>
              <a:off x="709200" y="-10800"/>
              <a:ext cx="7679224" cy="720000"/>
            </a:xfrm>
            <a:prstGeom prst="rect">
              <a:avLst/>
            </a:prstGeom>
            <a:gradFill>
              <a:gsLst>
                <a:gs pos="50000">
                  <a:srgbClr val="ECECEC"/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800" y="-10800"/>
              <a:ext cx="1602198" cy="720000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lum bright="20000" contrast="5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-7200"/>
              <a:ext cx="406222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feld 2"/>
          <p:cNvSpPr txBox="1">
            <a:spLocks noChangeArrowheads="1"/>
          </p:cNvSpPr>
          <p:nvPr/>
        </p:nvSpPr>
        <p:spPr bwMode="auto">
          <a:xfrm>
            <a:off x="3356909" y="142852"/>
            <a:ext cx="4185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solidFill>
                  <a:srgbClr val="191966"/>
                </a:solidFill>
                <a:latin typeface="Arial Black" pitchFamily="34" charset="0"/>
                <a:cs typeface="Arial" pitchFamily="34" charset="0"/>
              </a:rPr>
              <a:t>Arten elektrochemischer Zellen</a:t>
            </a:r>
            <a:endParaRPr kumimoji="0" lang="de-DE" sz="1600" u="none" strike="noStrike" kern="0" cap="none" spc="0" normalizeH="0" baseline="0" noProof="0" dirty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5" name="Gruppieren 174"/>
          <p:cNvGrpSpPr/>
          <p:nvPr/>
        </p:nvGrpSpPr>
        <p:grpSpPr>
          <a:xfrm>
            <a:off x="995726" y="866829"/>
            <a:ext cx="1340432" cy="2805186"/>
            <a:chOff x="886543" y="1071546"/>
            <a:chExt cx="1340432" cy="2805186"/>
          </a:xfrm>
        </p:grpSpPr>
        <p:grpSp>
          <p:nvGrpSpPr>
            <p:cNvPr id="174" name="Gruppieren 173"/>
            <p:cNvGrpSpPr/>
            <p:nvPr/>
          </p:nvGrpSpPr>
          <p:grpSpPr>
            <a:xfrm>
              <a:off x="1022171" y="1071546"/>
              <a:ext cx="1123768" cy="2161652"/>
              <a:chOff x="1022171" y="1071546"/>
              <a:chExt cx="1123768" cy="2161652"/>
            </a:xfrm>
          </p:grpSpPr>
          <p:grpSp>
            <p:nvGrpSpPr>
              <p:cNvPr id="85" name="Gruppieren 84"/>
              <p:cNvGrpSpPr/>
              <p:nvPr/>
            </p:nvGrpSpPr>
            <p:grpSpPr>
              <a:xfrm>
                <a:off x="1022171" y="1725067"/>
                <a:ext cx="1123768" cy="1508131"/>
                <a:chOff x="1519406" y="2832101"/>
                <a:chExt cx="1236663" cy="1390650"/>
              </a:xfrm>
            </p:grpSpPr>
            <p:grpSp>
              <p:nvGrpSpPr>
                <p:cNvPr id="5" name="Group 12"/>
                <p:cNvGrpSpPr>
                  <a:grpSpLocks/>
                </p:cNvGrpSpPr>
                <p:nvPr/>
              </p:nvGrpSpPr>
              <p:grpSpPr bwMode="auto">
                <a:xfrm>
                  <a:off x="1519406" y="3336926"/>
                  <a:ext cx="1092200" cy="885825"/>
                  <a:chOff x="0" y="0"/>
                  <a:chExt cx="20001" cy="20000"/>
                </a:xfrm>
              </p:grpSpPr>
              <p:sp>
                <p:nvSpPr>
                  <p:cNvPr id="13" name="Arc 13"/>
                  <p:cNvSpPr>
                    <a:spLocks/>
                  </p:cNvSpPr>
                  <p:nvPr/>
                </p:nvSpPr>
                <p:spPr bwMode="auto">
                  <a:xfrm flipH="1" flipV="1">
                    <a:off x="0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4" name="Arc 14"/>
                  <p:cNvSpPr>
                    <a:spLocks/>
                  </p:cNvSpPr>
                  <p:nvPr/>
                </p:nvSpPr>
                <p:spPr bwMode="auto">
                  <a:xfrm flipV="1">
                    <a:off x="17314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1" cy="143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664" y="14300"/>
                    <a:ext cx="14673" cy="57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0001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sm"/>
                    <a:tailEnd type="none" w="med" len="sm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6" name="Group 18"/>
                <p:cNvGrpSpPr>
                  <a:grpSpLocks/>
                </p:cNvGrpSpPr>
                <p:nvPr/>
              </p:nvGrpSpPr>
              <p:grpSpPr bwMode="auto">
                <a:xfrm>
                  <a:off x="1519406" y="2832101"/>
                  <a:ext cx="1236663" cy="1376363"/>
                  <a:chOff x="0" y="847"/>
                  <a:chExt cx="20000" cy="19152"/>
                </a:xfrm>
              </p:grpSpPr>
              <p:sp>
                <p:nvSpPr>
                  <p:cNvPr id="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65" y="19967"/>
                    <a:ext cx="13278" cy="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" name="Arc 20"/>
                  <p:cNvSpPr>
                    <a:spLocks/>
                  </p:cNvSpPr>
                  <p:nvPr/>
                </p:nvSpPr>
                <p:spPr bwMode="auto">
                  <a:xfrm flipV="1">
                    <a:off x="15546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1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0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73" y="2831"/>
                    <a:ext cx="21" cy="153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21" cy="1716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39"/>
                    <a:ext cx="21" cy="270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5" name="Arc 25"/>
                  <p:cNvSpPr>
                    <a:spLocks/>
                  </p:cNvSpPr>
                  <p:nvPr/>
                </p:nvSpPr>
                <p:spPr bwMode="auto">
                  <a:xfrm flipH="1">
                    <a:off x="17773" y="847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1993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cxnSp>
            <p:nvCxnSpPr>
              <p:cNvPr id="88" name="Gerade Verbindung 87"/>
              <p:cNvCxnSpPr/>
              <p:nvPr/>
            </p:nvCxnSpPr>
            <p:spPr>
              <a:xfrm rot="5400000">
                <a:off x="360357" y="1963727"/>
                <a:ext cx="178595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/>
            </p:nvCxnSpPr>
            <p:spPr>
              <a:xfrm rot="5400000">
                <a:off x="881247" y="1963727"/>
                <a:ext cx="1785950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feld 93"/>
            <p:cNvSpPr txBox="1"/>
            <p:nvPr/>
          </p:nvSpPr>
          <p:spPr>
            <a:xfrm>
              <a:off x="886543" y="3353512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gemeinsamer</a:t>
              </a:r>
            </a:p>
            <a:p>
              <a:pPr algn="ctr"/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Elektrolyt 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6" name="Gruppieren 165"/>
          <p:cNvGrpSpPr/>
          <p:nvPr/>
        </p:nvGrpSpPr>
        <p:grpSpPr>
          <a:xfrm>
            <a:off x="4752623" y="866829"/>
            <a:ext cx="3266910" cy="2941663"/>
            <a:chOff x="4643440" y="1071546"/>
            <a:chExt cx="3266910" cy="2941663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4643440" y="1071546"/>
              <a:ext cx="1123770" cy="2161654"/>
              <a:chOff x="4643440" y="1071546"/>
              <a:chExt cx="1123770" cy="2161654"/>
            </a:xfrm>
          </p:grpSpPr>
          <p:grpSp>
            <p:nvGrpSpPr>
              <p:cNvPr id="96" name="Gruppieren 84"/>
              <p:cNvGrpSpPr/>
              <p:nvPr/>
            </p:nvGrpSpPr>
            <p:grpSpPr>
              <a:xfrm>
                <a:off x="4643440" y="1725077"/>
                <a:ext cx="1123770" cy="1508123"/>
                <a:chOff x="1519406" y="2832109"/>
                <a:chExt cx="1236663" cy="1390642"/>
              </a:xfrm>
            </p:grpSpPr>
            <p:grpSp>
              <p:nvGrpSpPr>
                <p:cNvPr id="99" name="Group 12"/>
                <p:cNvGrpSpPr>
                  <a:grpSpLocks/>
                </p:cNvGrpSpPr>
                <p:nvPr/>
              </p:nvGrpSpPr>
              <p:grpSpPr bwMode="auto">
                <a:xfrm>
                  <a:off x="1519406" y="3336926"/>
                  <a:ext cx="1092202" cy="885825"/>
                  <a:chOff x="0" y="0"/>
                  <a:chExt cx="20001" cy="20000"/>
                </a:xfrm>
              </p:grpSpPr>
              <p:sp>
                <p:nvSpPr>
                  <p:cNvPr id="109" name="Arc 13"/>
                  <p:cNvSpPr>
                    <a:spLocks/>
                  </p:cNvSpPr>
                  <p:nvPr/>
                </p:nvSpPr>
                <p:spPr bwMode="auto">
                  <a:xfrm flipH="1" flipV="1">
                    <a:off x="0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Arc 14"/>
                  <p:cNvSpPr>
                    <a:spLocks/>
                  </p:cNvSpPr>
                  <p:nvPr/>
                </p:nvSpPr>
                <p:spPr bwMode="auto">
                  <a:xfrm flipV="1">
                    <a:off x="17314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1" cy="143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664" y="14300"/>
                    <a:ext cx="14673" cy="57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0001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sm"/>
                    <a:tailEnd type="none" w="med" len="sm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0" name="Group 18"/>
                <p:cNvGrpSpPr>
                  <a:grpSpLocks/>
                </p:cNvGrpSpPr>
                <p:nvPr/>
              </p:nvGrpSpPr>
              <p:grpSpPr bwMode="auto">
                <a:xfrm>
                  <a:off x="1519406" y="2832109"/>
                  <a:ext cx="1236663" cy="1376550"/>
                  <a:chOff x="0" y="847"/>
                  <a:chExt cx="20000" cy="19152"/>
                </a:xfrm>
              </p:grpSpPr>
              <p:sp>
                <p:nvSpPr>
                  <p:cNvPr id="10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65" y="19967"/>
                    <a:ext cx="13278" cy="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2" name="Arc 20"/>
                  <p:cNvSpPr>
                    <a:spLocks/>
                  </p:cNvSpPr>
                  <p:nvPr/>
                </p:nvSpPr>
                <p:spPr bwMode="auto">
                  <a:xfrm flipV="1">
                    <a:off x="15546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3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0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73" y="2831"/>
                    <a:ext cx="21" cy="153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21" cy="1716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39"/>
                    <a:ext cx="21" cy="270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7" name="Arc 25"/>
                  <p:cNvSpPr>
                    <a:spLocks/>
                  </p:cNvSpPr>
                  <p:nvPr/>
                </p:nvSpPr>
                <p:spPr bwMode="auto">
                  <a:xfrm flipH="1">
                    <a:off x="17773" y="847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1993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cxnSp>
            <p:nvCxnSpPr>
              <p:cNvPr id="97" name="Gerade Verbindung 96"/>
              <p:cNvCxnSpPr/>
              <p:nvPr/>
            </p:nvCxnSpPr>
            <p:spPr>
              <a:xfrm rot="5400000">
                <a:off x="3981624" y="1963727"/>
                <a:ext cx="178595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Gerade Verbindung 97"/>
              <p:cNvCxnSpPr/>
              <p:nvPr/>
            </p:nvCxnSpPr>
            <p:spPr>
              <a:xfrm rot="5400000">
                <a:off x="4502514" y="1963727"/>
                <a:ext cx="1785950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5" name="Gerade Verbindung 114"/>
            <p:cNvCxnSpPr/>
            <p:nvPr/>
          </p:nvCxnSpPr>
          <p:spPr>
            <a:xfrm rot="5400000">
              <a:off x="4536281" y="2607463"/>
              <a:ext cx="1214446" cy="1588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uppieren 68"/>
            <p:cNvGrpSpPr/>
            <p:nvPr/>
          </p:nvGrpSpPr>
          <p:grpSpPr>
            <a:xfrm>
              <a:off x="6786580" y="1071546"/>
              <a:ext cx="1123770" cy="2166541"/>
              <a:chOff x="6786580" y="1138097"/>
              <a:chExt cx="1123770" cy="2166541"/>
            </a:xfrm>
          </p:grpSpPr>
          <p:grpSp>
            <p:nvGrpSpPr>
              <p:cNvPr id="50" name="Gruppieren 84"/>
              <p:cNvGrpSpPr/>
              <p:nvPr/>
            </p:nvGrpSpPr>
            <p:grpSpPr>
              <a:xfrm>
                <a:off x="6786580" y="1796515"/>
                <a:ext cx="1123770" cy="1508123"/>
                <a:chOff x="1519406" y="2832109"/>
                <a:chExt cx="1236663" cy="1390642"/>
              </a:xfrm>
            </p:grpSpPr>
            <p:grpSp>
              <p:nvGrpSpPr>
                <p:cNvPr id="53" name="Group 12"/>
                <p:cNvGrpSpPr>
                  <a:grpSpLocks/>
                </p:cNvGrpSpPr>
                <p:nvPr/>
              </p:nvGrpSpPr>
              <p:grpSpPr bwMode="auto">
                <a:xfrm>
                  <a:off x="1519406" y="3336926"/>
                  <a:ext cx="1092202" cy="885825"/>
                  <a:chOff x="0" y="0"/>
                  <a:chExt cx="20001" cy="20000"/>
                </a:xfrm>
              </p:grpSpPr>
              <p:sp>
                <p:nvSpPr>
                  <p:cNvPr id="63" name="Arc 13"/>
                  <p:cNvSpPr>
                    <a:spLocks/>
                  </p:cNvSpPr>
                  <p:nvPr/>
                </p:nvSpPr>
                <p:spPr bwMode="auto">
                  <a:xfrm flipH="1" flipV="1">
                    <a:off x="0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4" name="Arc 14"/>
                  <p:cNvSpPr>
                    <a:spLocks/>
                  </p:cNvSpPr>
                  <p:nvPr/>
                </p:nvSpPr>
                <p:spPr bwMode="auto">
                  <a:xfrm flipV="1">
                    <a:off x="17314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1" cy="143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664" y="14300"/>
                    <a:ext cx="14673" cy="57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0001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sm"/>
                    <a:tailEnd type="none" w="med" len="sm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54" name="Group 18"/>
                <p:cNvGrpSpPr>
                  <a:grpSpLocks/>
                </p:cNvGrpSpPr>
                <p:nvPr/>
              </p:nvGrpSpPr>
              <p:grpSpPr bwMode="auto">
                <a:xfrm>
                  <a:off x="1519406" y="2832109"/>
                  <a:ext cx="1236663" cy="1376550"/>
                  <a:chOff x="0" y="847"/>
                  <a:chExt cx="20000" cy="19152"/>
                </a:xfrm>
              </p:grpSpPr>
              <p:sp>
                <p:nvSpPr>
                  <p:cNvPr id="5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65" y="19967"/>
                    <a:ext cx="13278" cy="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6" name="Arc 20"/>
                  <p:cNvSpPr>
                    <a:spLocks/>
                  </p:cNvSpPr>
                  <p:nvPr/>
                </p:nvSpPr>
                <p:spPr bwMode="auto">
                  <a:xfrm flipV="1">
                    <a:off x="15546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7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0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73" y="2831"/>
                    <a:ext cx="21" cy="153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21" cy="1716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39"/>
                    <a:ext cx="21" cy="270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" name="Arc 25"/>
                  <p:cNvSpPr>
                    <a:spLocks/>
                  </p:cNvSpPr>
                  <p:nvPr/>
                </p:nvSpPr>
                <p:spPr bwMode="auto">
                  <a:xfrm flipH="1">
                    <a:off x="17773" y="847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1993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cxnSp>
            <p:nvCxnSpPr>
              <p:cNvPr id="51" name="Gerade Verbindung 50"/>
              <p:cNvCxnSpPr/>
              <p:nvPr/>
            </p:nvCxnSpPr>
            <p:spPr>
              <a:xfrm rot="5400000">
                <a:off x="6124764" y="2030278"/>
                <a:ext cx="178595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5" name="Grafik 154" descr="image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9520" y="1138097"/>
                <a:ext cx="172283" cy="1767011"/>
              </a:xfrm>
              <a:prstGeom prst="rect">
                <a:avLst/>
              </a:prstGeom>
            </p:spPr>
          </p:pic>
        </p:grpSp>
        <p:sp>
          <p:nvSpPr>
            <p:cNvPr id="71" name="Textfeld 70"/>
            <p:cNvSpPr txBox="1"/>
            <p:nvPr/>
          </p:nvSpPr>
          <p:spPr>
            <a:xfrm>
              <a:off x="4926204" y="3489989"/>
              <a:ext cx="2701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durch Diaphragma getrennter</a:t>
              </a:r>
            </a:p>
            <a:p>
              <a:pPr algn="ctr"/>
              <a:r>
                <a:rPr lang="de-DE" sz="1400" b="1" dirty="0" smtClean="0">
                  <a:solidFill>
                    <a:srgbClr val="191966"/>
                  </a:solidFill>
                  <a:latin typeface="Arial" pitchFamily="34" charset="0"/>
                  <a:cs typeface="Arial" pitchFamily="34" charset="0"/>
                </a:rPr>
                <a:t>Elektrolyt </a:t>
              </a:r>
              <a:endParaRPr lang="de-DE" sz="1400" b="1" dirty="0">
                <a:solidFill>
                  <a:srgbClr val="1919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6" name="Gerade Verbindung 75"/>
            <p:cNvCxnSpPr/>
            <p:nvPr/>
          </p:nvCxnSpPr>
          <p:spPr>
            <a:xfrm rot="16200000" flipH="1">
              <a:off x="5384797" y="2659714"/>
              <a:ext cx="541026" cy="10039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rot="5400000">
              <a:off x="6615370" y="2659714"/>
              <a:ext cx="541026" cy="10039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uppieren 177"/>
          <p:cNvGrpSpPr/>
          <p:nvPr/>
        </p:nvGrpSpPr>
        <p:grpSpPr>
          <a:xfrm>
            <a:off x="727144" y="3853578"/>
            <a:ext cx="2643206" cy="2016143"/>
            <a:chOff x="1000100" y="4153829"/>
            <a:chExt cx="2643206" cy="2016143"/>
          </a:xfrm>
        </p:grpSpPr>
        <p:grpSp>
          <p:nvGrpSpPr>
            <p:cNvPr id="176" name="Gruppieren 175"/>
            <p:cNvGrpSpPr/>
            <p:nvPr/>
          </p:nvGrpSpPr>
          <p:grpSpPr>
            <a:xfrm>
              <a:off x="1000100" y="4153829"/>
              <a:ext cx="2643206" cy="2016143"/>
              <a:chOff x="1000100" y="4071942"/>
              <a:chExt cx="2643206" cy="2016143"/>
            </a:xfrm>
          </p:grpSpPr>
          <p:grpSp>
            <p:nvGrpSpPr>
              <p:cNvPr id="171" name="Gruppieren 170"/>
              <p:cNvGrpSpPr/>
              <p:nvPr/>
            </p:nvGrpSpPr>
            <p:grpSpPr>
              <a:xfrm>
                <a:off x="1000100" y="4643446"/>
                <a:ext cx="2643206" cy="1444639"/>
                <a:chOff x="1071538" y="4913319"/>
                <a:chExt cx="2951174" cy="1390650"/>
              </a:xfrm>
            </p:grpSpPr>
            <p:grpSp>
              <p:nvGrpSpPr>
                <p:cNvPr id="169" name="Gruppieren 168"/>
                <p:cNvGrpSpPr/>
                <p:nvPr/>
              </p:nvGrpSpPr>
              <p:grpSpPr>
                <a:xfrm>
                  <a:off x="2786050" y="4913319"/>
                  <a:ext cx="1236662" cy="1390650"/>
                  <a:chOff x="5957862" y="6303966"/>
                  <a:chExt cx="1236662" cy="1390650"/>
                </a:xfrm>
              </p:grpSpPr>
              <p:grpSp>
                <p:nvGrpSpPr>
                  <p:cNvPr id="118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957862" y="6808791"/>
                    <a:ext cx="1092200" cy="885825"/>
                    <a:chOff x="0" y="0"/>
                    <a:chExt cx="20001" cy="20000"/>
                  </a:xfrm>
                </p:grpSpPr>
                <p:sp>
                  <p:nvSpPr>
                    <p:cNvPr id="119" name="Arc 2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14300"/>
                      <a:ext cx="2687" cy="570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25400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0" name="Arc 29"/>
                    <p:cNvSpPr>
                      <a:spLocks/>
                    </p:cNvSpPr>
                    <p:nvPr/>
                  </p:nvSpPr>
                  <p:spPr bwMode="auto">
                    <a:xfrm flipV="1">
                      <a:off x="17314" y="14300"/>
                      <a:ext cx="2687" cy="570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25400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1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0001" cy="143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2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" y="14300"/>
                      <a:ext cx="14673" cy="5700"/>
                    </a:xfrm>
                    <a:prstGeom prst="rect">
                      <a:avLst/>
                    </a:prstGeom>
                    <a:solidFill>
                      <a:srgbClr val="00FFFF"/>
                    </a:solidFill>
                    <a:ln w="254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20001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sm"/>
                      <a:tailEnd type="none" w="med" len="sm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5957862" y="6303966"/>
                    <a:ext cx="1236662" cy="1376363"/>
                    <a:chOff x="0" y="847"/>
                    <a:chExt cx="20000" cy="19152"/>
                  </a:xfrm>
                </p:grpSpPr>
                <p:sp>
                  <p:nvSpPr>
                    <p:cNvPr id="125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19967"/>
                      <a:ext cx="13278" cy="1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6" name="Arc 35"/>
                    <p:cNvSpPr>
                      <a:spLocks/>
                    </p:cNvSpPr>
                    <p:nvPr/>
                  </p:nvSpPr>
                  <p:spPr bwMode="auto">
                    <a:xfrm flipV="1">
                      <a:off x="15546" y="18175"/>
                      <a:ext cx="2227" cy="18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7" name="Arc 36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18175"/>
                      <a:ext cx="2227" cy="18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8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73" y="2831"/>
                      <a:ext cx="21" cy="153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9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847"/>
                      <a:ext cx="21" cy="1716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0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39"/>
                      <a:ext cx="21" cy="27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1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17773" y="847"/>
                      <a:ext cx="2227" cy="18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32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847"/>
                      <a:ext cx="19938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70" name="Gruppieren 169"/>
                <p:cNvGrpSpPr/>
                <p:nvPr/>
              </p:nvGrpSpPr>
              <p:grpSpPr>
                <a:xfrm>
                  <a:off x="1071538" y="4913319"/>
                  <a:ext cx="1236663" cy="1390650"/>
                  <a:chOff x="1071538" y="4913319"/>
                  <a:chExt cx="1236663" cy="1390650"/>
                </a:xfrm>
              </p:grpSpPr>
              <p:grpSp>
                <p:nvGrpSpPr>
                  <p:cNvPr id="7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071538" y="5418144"/>
                    <a:ext cx="1092200" cy="885825"/>
                    <a:chOff x="0" y="0"/>
                    <a:chExt cx="20001" cy="20000"/>
                  </a:xfrm>
                </p:grpSpPr>
                <p:sp>
                  <p:nvSpPr>
                    <p:cNvPr id="79" name="Arc 13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14300"/>
                      <a:ext cx="2687" cy="570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5400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0" name="Arc 14"/>
                    <p:cNvSpPr>
                      <a:spLocks/>
                    </p:cNvSpPr>
                    <p:nvPr/>
                  </p:nvSpPr>
                  <p:spPr bwMode="auto">
                    <a:xfrm flipV="1">
                      <a:off x="17314" y="14300"/>
                      <a:ext cx="2687" cy="5700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5400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0001" cy="143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4" y="14300"/>
                      <a:ext cx="14673" cy="57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0"/>
                      <a:ext cx="20001" cy="5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med" len="sm"/>
                      <a:tailEnd type="none" w="med" len="sm"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8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071538" y="4913319"/>
                    <a:ext cx="1236663" cy="1376363"/>
                    <a:chOff x="0" y="847"/>
                    <a:chExt cx="20000" cy="19152"/>
                  </a:xfrm>
                </p:grpSpPr>
                <p:sp>
                  <p:nvSpPr>
                    <p:cNvPr id="8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19967"/>
                      <a:ext cx="13278" cy="1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" name="Arc 20"/>
                    <p:cNvSpPr>
                      <a:spLocks/>
                    </p:cNvSpPr>
                    <p:nvPr/>
                  </p:nvSpPr>
                  <p:spPr bwMode="auto">
                    <a:xfrm flipV="1">
                      <a:off x="15546" y="18175"/>
                      <a:ext cx="2227" cy="18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" name="Arc 2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0" y="18175"/>
                      <a:ext cx="2227" cy="18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773" y="2831"/>
                      <a:ext cx="21" cy="153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847"/>
                      <a:ext cx="21" cy="1716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39"/>
                      <a:ext cx="21" cy="270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6" name="Arc 25"/>
                    <p:cNvSpPr>
                      <a:spLocks/>
                    </p:cNvSpPr>
                    <p:nvPr/>
                  </p:nvSpPr>
                  <p:spPr bwMode="auto">
                    <a:xfrm flipH="1">
                      <a:off x="17773" y="847"/>
                      <a:ext cx="2227" cy="1824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17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847"/>
                      <a:ext cx="19938" cy="1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cxnSp>
            <p:nvCxnSpPr>
              <p:cNvPr id="172" name="Gerade Verbindung 171"/>
              <p:cNvCxnSpPr/>
              <p:nvPr/>
            </p:nvCxnSpPr>
            <p:spPr>
              <a:xfrm rot="5400000">
                <a:off x="393671" y="4964123"/>
                <a:ext cx="1785950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172"/>
              <p:cNvCxnSpPr/>
              <p:nvPr/>
            </p:nvCxnSpPr>
            <p:spPr>
              <a:xfrm rot="5400000">
                <a:off x="2410782" y="4964123"/>
                <a:ext cx="1785950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uppieren 166"/>
            <p:cNvGrpSpPr/>
            <p:nvPr/>
          </p:nvGrpSpPr>
          <p:grpSpPr>
            <a:xfrm>
              <a:off x="1510614" y="4286256"/>
              <a:ext cx="1571636" cy="1223962"/>
              <a:chOff x="2728887" y="4000504"/>
              <a:chExt cx="2520950" cy="1223962"/>
            </a:xfrm>
          </p:grpSpPr>
          <p:sp>
            <p:nvSpPr>
              <p:cNvPr id="135" name="Line 44"/>
              <p:cNvSpPr>
                <a:spLocks noChangeShapeType="1"/>
              </p:cNvSpPr>
              <p:nvPr/>
            </p:nvSpPr>
            <p:spPr bwMode="auto">
              <a:xfrm flipV="1">
                <a:off x="2728887" y="4000504"/>
                <a:ext cx="0" cy="1223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Line 45"/>
              <p:cNvSpPr>
                <a:spLocks noChangeShapeType="1"/>
              </p:cNvSpPr>
              <p:nvPr/>
            </p:nvSpPr>
            <p:spPr bwMode="auto">
              <a:xfrm>
                <a:off x="2728887" y="4000504"/>
                <a:ext cx="2520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7" name="Line 46"/>
              <p:cNvSpPr>
                <a:spLocks noChangeShapeType="1"/>
              </p:cNvSpPr>
              <p:nvPr/>
            </p:nvSpPr>
            <p:spPr bwMode="auto">
              <a:xfrm>
                <a:off x="5249837" y="4000504"/>
                <a:ext cx="0" cy="12239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Line 47"/>
              <p:cNvSpPr>
                <a:spLocks noChangeShapeType="1"/>
              </p:cNvSpPr>
              <p:nvPr/>
            </p:nvSpPr>
            <p:spPr bwMode="auto">
              <a:xfrm flipV="1">
                <a:off x="2946374" y="4216404"/>
                <a:ext cx="0" cy="10080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" name="Line 48"/>
              <p:cNvSpPr>
                <a:spLocks noChangeShapeType="1"/>
              </p:cNvSpPr>
              <p:nvPr/>
            </p:nvSpPr>
            <p:spPr bwMode="auto">
              <a:xfrm>
                <a:off x="2946374" y="4216404"/>
                <a:ext cx="20875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Line 49"/>
              <p:cNvSpPr>
                <a:spLocks noChangeShapeType="1"/>
              </p:cNvSpPr>
              <p:nvPr/>
            </p:nvSpPr>
            <p:spPr bwMode="auto">
              <a:xfrm>
                <a:off x="5033937" y="4216404"/>
                <a:ext cx="0" cy="10080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Line 50"/>
              <p:cNvSpPr>
                <a:spLocks noChangeShapeType="1"/>
              </p:cNvSpPr>
              <p:nvPr/>
            </p:nvSpPr>
            <p:spPr bwMode="auto">
              <a:xfrm>
                <a:off x="2801912" y="4071941"/>
                <a:ext cx="144462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Line 51"/>
              <p:cNvSpPr>
                <a:spLocks noChangeShapeType="1"/>
              </p:cNvSpPr>
              <p:nvPr/>
            </p:nvSpPr>
            <p:spPr bwMode="auto">
              <a:xfrm>
                <a:off x="2774924" y="4287841"/>
                <a:ext cx="144463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Line 52"/>
              <p:cNvSpPr>
                <a:spLocks noChangeShapeType="1"/>
              </p:cNvSpPr>
              <p:nvPr/>
            </p:nvSpPr>
            <p:spPr bwMode="auto">
              <a:xfrm>
                <a:off x="3449612" y="4144966"/>
                <a:ext cx="144462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Line 53"/>
              <p:cNvSpPr>
                <a:spLocks noChangeShapeType="1"/>
              </p:cNvSpPr>
              <p:nvPr/>
            </p:nvSpPr>
            <p:spPr bwMode="auto">
              <a:xfrm>
                <a:off x="2774924" y="4648204"/>
                <a:ext cx="144463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Line 54"/>
              <p:cNvSpPr>
                <a:spLocks noChangeShapeType="1"/>
              </p:cNvSpPr>
              <p:nvPr/>
            </p:nvSpPr>
            <p:spPr bwMode="auto">
              <a:xfrm>
                <a:off x="4962499" y="4071941"/>
                <a:ext cx="144463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Line 55"/>
              <p:cNvSpPr>
                <a:spLocks noChangeShapeType="1"/>
              </p:cNvSpPr>
              <p:nvPr/>
            </p:nvSpPr>
            <p:spPr bwMode="auto">
              <a:xfrm>
                <a:off x="4170337" y="4071941"/>
                <a:ext cx="144462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56"/>
              <p:cNvSpPr>
                <a:spLocks noChangeShapeType="1"/>
              </p:cNvSpPr>
              <p:nvPr/>
            </p:nvSpPr>
            <p:spPr bwMode="auto">
              <a:xfrm>
                <a:off x="5105374" y="4719641"/>
                <a:ext cx="144463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Line 57"/>
              <p:cNvSpPr>
                <a:spLocks noChangeShapeType="1"/>
              </p:cNvSpPr>
              <p:nvPr/>
            </p:nvSpPr>
            <p:spPr bwMode="auto">
              <a:xfrm>
                <a:off x="4673574" y="4144966"/>
                <a:ext cx="144463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Line 58"/>
              <p:cNvSpPr>
                <a:spLocks noChangeShapeType="1"/>
              </p:cNvSpPr>
              <p:nvPr/>
            </p:nvSpPr>
            <p:spPr bwMode="auto">
              <a:xfrm>
                <a:off x="2728887" y="4937129"/>
                <a:ext cx="144462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Line 59"/>
              <p:cNvSpPr>
                <a:spLocks noChangeShapeType="1"/>
              </p:cNvSpPr>
              <p:nvPr/>
            </p:nvSpPr>
            <p:spPr bwMode="auto">
              <a:xfrm>
                <a:off x="5060924" y="4864104"/>
                <a:ext cx="144463" cy="0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79" name="Textfeld 178"/>
          <p:cNvSpPr txBox="1"/>
          <p:nvPr/>
        </p:nvSpPr>
        <p:spPr>
          <a:xfrm>
            <a:off x="1001393" y="5955325"/>
            <a:ext cx="194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mit Stromschlüssel, </a:t>
            </a:r>
          </a:p>
          <a:p>
            <a:pPr algn="ctr"/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z.B. </a:t>
            </a:r>
            <a:r>
              <a:rPr lang="de-DE" sz="14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Daniell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-Element 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" name="Gruppieren 175"/>
          <p:cNvGrpSpPr/>
          <p:nvPr/>
        </p:nvGrpSpPr>
        <p:grpSpPr>
          <a:xfrm>
            <a:off x="5286380" y="3929066"/>
            <a:ext cx="2643207" cy="2016144"/>
            <a:chOff x="1000100" y="4071942"/>
            <a:chExt cx="2643207" cy="2016144"/>
          </a:xfrm>
        </p:grpSpPr>
        <p:grpSp>
          <p:nvGrpSpPr>
            <p:cNvPr id="253" name="Gruppieren 170"/>
            <p:cNvGrpSpPr/>
            <p:nvPr/>
          </p:nvGrpSpPr>
          <p:grpSpPr>
            <a:xfrm>
              <a:off x="1000100" y="4643455"/>
              <a:ext cx="2643207" cy="1444631"/>
              <a:chOff x="1071538" y="4913327"/>
              <a:chExt cx="2951174" cy="1390642"/>
            </a:xfrm>
          </p:grpSpPr>
          <p:grpSp>
            <p:nvGrpSpPr>
              <p:cNvPr id="256" name="Gruppieren 168"/>
              <p:cNvGrpSpPr/>
              <p:nvPr/>
            </p:nvGrpSpPr>
            <p:grpSpPr>
              <a:xfrm>
                <a:off x="2786050" y="4913327"/>
                <a:ext cx="1236662" cy="1390642"/>
                <a:chOff x="5957862" y="6303974"/>
                <a:chExt cx="1236662" cy="1390642"/>
              </a:xfrm>
            </p:grpSpPr>
            <p:grpSp>
              <p:nvGrpSpPr>
                <p:cNvPr id="273" name="Group 27"/>
                <p:cNvGrpSpPr>
                  <a:grpSpLocks/>
                </p:cNvGrpSpPr>
                <p:nvPr/>
              </p:nvGrpSpPr>
              <p:grpSpPr bwMode="auto">
                <a:xfrm>
                  <a:off x="5957862" y="6808791"/>
                  <a:ext cx="1092202" cy="885825"/>
                  <a:chOff x="0" y="0"/>
                  <a:chExt cx="20001" cy="20000"/>
                </a:xfrm>
              </p:grpSpPr>
              <p:sp>
                <p:nvSpPr>
                  <p:cNvPr id="283" name="Arc 28"/>
                  <p:cNvSpPr>
                    <a:spLocks/>
                  </p:cNvSpPr>
                  <p:nvPr/>
                </p:nvSpPr>
                <p:spPr bwMode="auto">
                  <a:xfrm flipH="1" flipV="1">
                    <a:off x="0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4" name="Arc 29"/>
                  <p:cNvSpPr>
                    <a:spLocks/>
                  </p:cNvSpPr>
                  <p:nvPr/>
                </p:nvSpPr>
                <p:spPr bwMode="auto">
                  <a:xfrm flipV="1">
                    <a:off x="17314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5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1" cy="143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6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664" y="14300"/>
                    <a:ext cx="14673" cy="5700"/>
                  </a:xfrm>
                  <a:prstGeom prst="rect">
                    <a:avLst/>
                  </a:prstGeom>
                  <a:solidFill>
                    <a:srgbClr val="00FFFF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0001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sm"/>
                    <a:tailEnd type="none" w="med" len="sm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74" name="Group 33"/>
                <p:cNvGrpSpPr>
                  <a:grpSpLocks/>
                </p:cNvGrpSpPr>
                <p:nvPr/>
              </p:nvGrpSpPr>
              <p:grpSpPr bwMode="auto">
                <a:xfrm>
                  <a:off x="5957862" y="6303974"/>
                  <a:ext cx="1236662" cy="1376550"/>
                  <a:chOff x="0" y="847"/>
                  <a:chExt cx="20000" cy="19152"/>
                </a:xfrm>
              </p:grpSpPr>
              <p:sp>
                <p:nvSpPr>
                  <p:cNvPr id="27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165" y="19967"/>
                    <a:ext cx="13278" cy="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6" name="Arc 35"/>
                  <p:cNvSpPr>
                    <a:spLocks/>
                  </p:cNvSpPr>
                  <p:nvPr/>
                </p:nvSpPr>
                <p:spPr bwMode="auto">
                  <a:xfrm flipV="1">
                    <a:off x="15546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7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0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8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7773" y="2831"/>
                    <a:ext cx="21" cy="153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21" cy="1716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39"/>
                    <a:ext cx="21" cy="270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1" name="Arc 40"/>
                  <p:cNvSpPr>
                    <a:spLocks/>
                  </p:cNvSpPr>
                  <p:nvPr/>
                </p:nvSpPr>
                <p:spPr bwMode="auto">
                  <a:xfrm flipH="1">
                    <a:off x="17773" y="847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8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1993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257" name="Gruppieren 169"/>
              <p:cNvGrpSpPr/>
              <p:nvPr/>
            </p:nvGrpSpPr>
            <p:grpSpPr>
              <a:xfrm>
                <a:off x="1071538" y="4913327"/>
                <a:ext cx="1236663" cy="1390642"/>
                <a:chOff x="1071538" y="4913327"/>
                <a:chExt cx="1236663" cy="1390642"/>
              </a:xfrm>
            </p:grpSpPr>
            <p:grpSp>
              <p:nvGrpSpPr>
                <p:cNvPr id="258" name="Group 12"/>
                <p:cNvGrpSpPr>
                  <a:grpSpLocks/>
                </p:cNvGrpSpPr>
                <p:nvPr/>
              </p:nvGrpSpPr>
              <p:grpSpPr bwMode="auto">
                <a:xfrm>
                  <a:off x="1071538" y="5418144"/>
                  <a:ext cx="1092202" cy="885825"/>
                  <a:chOff x="0" y="0"/>
                  <a:chExt cx="20001" cy="20000"/>
                </a:xfrm>
              </p:grpSpPr>
              <p:sp>
                <p:nvSpPr>
                  <p:cNvPr id="268" name="Arc 13"/>
                  <p:cNvSpPr>
                    <a:spLocks/>
                  </p:cNvSpPr>
                  <p:nvPr/>
                </p:nvSpPr>
                <p:spPr bwMode="auto">
                  <a:xfrm flipH="1" flipV="1">
                    <a:off x="0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9" name="Arc 14"/>
                  <p:cNvSpPr>
                    <a:spLocks/>
                  </p:cNvSpPr>
                  <p:nvPr/>
                </p:nvSpPr>
                <p:spPr bwMode="auto">
                  <a:xfrm flipV="1">
                    <a:off x="17314" y="14300"/>
                    <a:ext cx="2687" cy="57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0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0001" cy="143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664" y="14300"/>
                    <a:ext cx="14673" cy="570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7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0001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med" len="sm"/>
                    <a:tailEnd type="none" w="med" len="sm"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59" name="Group 18"/>
                <p:cNvGrpSpPr>
                  <a:grpSpLocks/>
                </p:cNvGrpSpPr>
                <p:nvPr/>
              </p:nvGrpSpPr>
              <p:grpSpPr bwMode="auto">
                <a:xfrm>
                  <a:off x="1071538" y="4913327"/>
                  <a:ext cx="1236663" cy="1376550"/>
                  <a:chOff x="0" y="847"/>
                  <a:chExt cx="20000" cy="19152"/>
                </a:xfrm>
              </p:grpSpPr>
              <p:sp>
                <p:nvSpPr>
                  <p:cNvPr id="26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65" y="19967"/>
                    <a:ext cx="13278" cy="1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1" name="Arc 20"/>
                  <p:cNvSpPr>
                    <a:spLocks/>
                  </p:cNvSpPr>
                  <p:nvPr/>
                </p:nvSpPr>
                <p:spPr bwMode="auto">
                  <a:xfrm flipV="1">
                    <a:off x="15546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2" name="Arc 21"/>
                  <p:cNvSpPr>
                    <a:spLocks/>
                  </p:cNvSpPr>
                  <p:nvPr/>
                </p:nvSpPr>
                <p:spPr bwMode="auto">
                  <a:xfrm flipH="1" flipV="1">
                    <a:off x="0" y="18175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73" y="2831"/>
                    <a:ext cx="21" cy="1534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21" cy="17168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2639"/>
                    <a:ext cx="21" cy="2704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6" name="Arc 25"/>
                  <p:cNvSpPr>
                    <a:spLocks/>
                  </p:cNvSpPr>
                  <p:nvPr/>
                </p:nvSpPr>
                <p:spPr bwMode="auto">
                  <a:xfrm flipH="1">
                    <a:off x="17773" y="847"/>
                    <a:ext cx="2227" cy="18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847"/>
                    <a:ext cx="19938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cxnSp>
          <p:nvCxnSpPr>
            <p:cNvPr id="254" name="Gerade Verbindung 253"/>
            <p:cNvCxnSpPr/>
            <p:nvPr/>
          </p:nvCxnSpPr>
          <p:spPr>
            <a:xfrm rot="5400000">
              <a:off x="393671" y="4964123"/>
              <a:ext cx="178595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254"/>
            <p:cNvCxnSpPr/>
            <p:nvPr/>
          </p:nvCxnSpPr>
          <p:spPr>
            <a:xfrm rot="5400000">
              <a:off x="2410782" y="4964123"/>
              <a:ext cx="178595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" name="Freihandform 298"/>
          <p:cNvSpPr/>
          <p:nvPr/>
        </p:nvSpPr>
        <p:spPr>
          <a:xfrm>
            <a:off x="5977719" y="4189863"/>
            <a:ext cx="1201003" cy="1241946"/>
          </a:xfrm>
          <a:custGeom>
            <a:avLst/>
            <a:gdLst>
              <a:gd name="connsiteX0" fmla="*/ 0 w 1201003"/>
              <a:gd name="connsiteY0" fmla="*/ 1228298 h 1241946"/>
              <a:gd name="connsiteX1" fmla="*/ 0 w 1201003"/>
              <a:gd name="connsiteY1" fmla="*/ 0 h 1241946"/>
              <a:gd name="connsiteX2" fmla="*/ 1187356 w 1201003"/>
              <a:gd name="connsiteY2" fmla="*/ 0 h 1241946"/>
              <a:gd name="connsiteX3" fmla="*/ 1201003 w 1201003"/>
              <a:gd name="connsiteY3" fmla="*/ 1241946 h 1241946"/>
              <a:gd name="connsiteX4" fmla="*/ 1201003 w 1201003"/>
              <a:gd name="connsiteY4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1003" h="1241946">
                <a:moveTo>
                  <a:pt x="0" y="1228298"/>
                </a:moveTo>
                <a:lnTo>
                  <a:pt x="0" y="0"/>
                </a:lnTo>
                <a:lnTo>
                  <a:pt x="1187356" y="0"/>
                </a:lnTo>
                <a:lnTo>
                  <a:pt x="1201003" y="1241946"/>
                </a:lnTo>
                <a:lnTo>
                  <a:pt x="1201003" y="1241946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0" name="Textfeld 299"/>
          <p:cNvSpPr txBox="1"/>
          <p:nvPr/>
        </p:nvSpPr>
        <p:spPr>
          <a:xfrm>
            <a:off x="5327323" y="6135785"/>
            <a:ext cx="254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 err="1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Helmholtzsche</a:t>
            </a:r>
            <a:r>
              <a:rPr lang="de-DE" sz="1400" b="1" dirty="0" smtClean="0">
                <a:solidFill>
                  <a:srgbClr val="191966"/>
                </a:solidFill>
                <a:latin typeface="Arial" pitchFamily="34" charset="0"/>
                <a:cs typeface="Arial" pitchFamily="34" charset="0"/>
              </a:rPr>
              <a:t> Doppelzelle </a:t>
            </a:r>
            <a:endParaRPr lang="de-DE" sz="1400" b="1" dirty="0">
              <a:solidFill>
                <a:srgbClr val="1919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1348</Words>
  <Application>Microsoft Office PowerPoint</Application>
  <PresentationFormat>Bildschirmpräsentation (4:3)</PresentationFormat>
  <Paragraphs>404</Paragraphs>
  <Slides>28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Larissa-Design</vt:lpstr>
      <vt:lpstr>Bitmap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</vt:vector>
  </TitlesOfParts>
  <Company>Universitaet Wuerzburg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Elsholz</dc:creator>
  <cp:lastModifiedBy>Benutzer1</cp:lastModifiedBy>
  <cp:revision>555</cp:revision>
  <dcterms:created xsi:type="dcterms:W3CDTF">2010-12-06T14:25:12Z</dcterms:created>
  <dcterms:modified xsi:type="dcterms:W3CDTF">2012-07-12T14:53:32Z</dcterms:modified>
</cp:coreProperties>
</file>