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80" r:id="rId6"/>
    <p:sldId id="281" r:id="rId7"/>
    <p:sldId id="267" r:id="rId8"/>
    <p:sldId id="289" r:id="rId9"/>
    <p:sldId id="290" r:id="rId10"/>
    <p:sldId id="291" r:id="rId11"/>
    <p:sldId id="286" r:id="rId12"/>
    <p:sldId id="293" r:id="rId13"/>
    <p:sldId id="294" r:id="rId14"/>
    <p:sldId id="299" r:id="rId15"/>
    <p:sldId id="298" r:id="rId16"/>
    <p:sldId id="276" r:id="rId17"/>
    <p:sldId id="295" r:id="rId18"/>
    <p:sldId id="297" r:id="rId19"/>
    <p:sldId id="296" r:id="rId20"/>
    <p:sldId id="300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1C84A-EA3B-416D-B3CB-EF724B69EEDF}" v="323" dt="2021-04-30T10:34:04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 autoAdjust="0"/>
    <p:restoredTop sz="94660"/>
  </p:normalViewPr>
  <p:slideViewPr>
    <p:cSldViewPr>
      <p:cViewPr>
        <p:scale>
          <a:sx n="80" d="100"/>
          <a:sy n="80" d="100"/>
        </p:scale>
        <p:origin x="-180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 Schw" userId="S::martschw@by0136.schule-by.de::23cf4a69-c5f1-4c4d-9984-84211527a11b" providerId="AD" clId="Web-{F771C84A-EA3B-416D-B3CB-EF724B69EEDF}"/>
    <pc:docChg chg="addSld delSld modSld sldOrd">
      <pc:chgData name="Mart Schw" userId="S::martschw@by0136.schule-by.de::23cf4a69-c5f1-4c4d-9984-84211527a11b" providerId="AD" clId="Web-{F771C84A-EA3B-416D-B3CB-EF724B69EEDF}" dt="2021-04-30T10:34:04.845" v="199"/>
      <pc:docMkLst>
        <pc:docMk/>
      </pc:docMkLst>
      <pc:sldChg chg="modSp ord">
        <pc:chgData name="Mart Schw" userId="S::martschw@by0136.schule-by.de::23cf4a69-c5f1-4c4d-9984-84211527a11b" providerId="AD" clId="Web-{F771C84A-EA3B-416D-B3CB-EF724B69EEDF}" dt="2021-04-30T10:28:55.680" v="26" actId="20577"/>
        <pc:sldMkLst>
          <pc:docMk/>
          <pc:sldMk cId="0" sldId="277"/>
        </pc:sldMkLst>
        <pc:spChg chg="mod">
          <ac:chgData name="Mart Schw" userId="S::martschw@by0136.schule-by.de::23cf4a69-c5f1-4c4d-9984-84211527a11b" providerId="AD" clId="Web-{F771C84A-EA3B-416D-B3CB-EF724B69EEDF}" dt="2021-04-30T10:28:55.680" v="26" actId="20577"/>
          <ac:spMkLst>
            <pc:docMk/>
            <pc:sldMk cId="0" sldId="277"/>
            <ac:spMk id="6" creationId="{00000000-0000-0000-0000-000000000000}"/>
          </ac:spMkLst>
        </pc:spChg>
      </pc:sldChg>
      <pc:sldChg chg="ord">
        <pc:chgData name="Mart Schw" userId="S::martschw@by0136.schule-by.de::23cf4a69-c5f1-4c4d-9984-84211527a11b" providerId="AD" clId="Web-{F771C84A-EA3B-416D-B3CB-EF724B69EEDF}" dt="2021-04-30T10:27:34.037" v="1"/>
        <pc:sldMkLst>
          <pc:docMk/>
          <pc:sldMk cId="0" sldId="278"/>
        </pc:sldMkLst>
      </pc:sldChg>
      <pc:sldChg chg="ord">
        <pc:chgData name="Mart Schw" userId="S::martschw@by0136.schule-by.de::23cf4a69-c5f1-4c4d-9984-84211527a11b" providerId="AD" clId="Web-{F771C84A-EA3B-416D-B3CB-EF724B69EEDF}" dt="2021-04-30T10:27:37.053" v="2"/>
        <pc:sldMkLst>
          <pc:docMk/>
          <pc:sldMk cId="0" sldId="279"/>
        </pc:sldMkLst>
      </pc:sldChg>
      <pc:sldChg chg="delSp modSp delAnim">
        <pc:chgData name="Mart Schw" userId="S::martschw@by0136.schule-by.de::23cf4a69-c5f1-4c4d-9984-84211527a11b" providerId="AD" clId="Web-{F771C84A-EA3B-416D-B3CB-EF724B69EEDF}" dt="2021-04-30T10:30:24.729" v="61" actId="1076"/>
        <pc:sldMkLst>
          <pc:docMk/>
          <pc:sldMk cId="0" sldId="287"/>
        </pc:sldMkLst>
        <pc:spChg chg="mod">
          <ac:chgData name="Mart Schw" userId="S::martschw@by0136.schule-by.de::23cf4a69-c5f1-4c4d-9984-84211527a11b" providerId="AD" clId="Web-{F771C84A-EA3B-416D-B3CB-EF724B69EEDF}" dt="2021-04-30T10:30:10.479" v="60" actId="20577"/>
          <ac:spMkLst>
            <pc:docMk/>
            <pc:sldMk cId="0" sldId="287"/>
            <ac:spMk id="31" creationId="{00000000-0000-0000-0000-000000000000}"/>
          </ac:spMkLst>
        </pc:spChg>
        <pc:spChg chg="del mod">
          <ac:chgData name="Mart Schw" userId="S::martschw@by0136.schule-by.de::23cf4a69-c5f1-4c4d-9984-84211527a11b" providerId="AD" clId="Web-{F771C84A-EA3B-416D-B3CB-EF724B69EEDF}" dt="2021-04-30T10:29:27.103" v="29"/>
          <ac:spMkLst>
            <pc:docMk/>
            <pc:sldMk cId="0" sldId="287"/>
            <ac:spMk id="59" creationId="{00000000-0000-0000-0000-000000000000}"/>
          </ac:spMkLst>
        </pc:spChg>
        <pc:spChg chg="del">
          <ac:chgData name="Mart Schw" userId="S::martschw@by0136.schule-by.de::23cf4a69-c5f1-4c4d-9984-84211527a11b" providerId="AD" clId="Web-{F771C84A-EA3B-416D-B3CB-EF724B69EEDF}" dt="2021-04-30T10:29:35.259" v="31"/>
          <ac:spMkLst>
            <pc:docMk/>
            <pc:sldMk cId="0" sldId="287"/>
            <ac:spMk id="73" creationId="{00000000-0000-0000-0000-000000000000}"/>
          </ac:spMkLst>
        </pc:spChg>
        <pc:spChg chg="mod">
          <ac:chgData name="Mart Schw" userId="S::martschw@by0136.schule-by.de::23cf4a69-c5f1-4c4d-9984-84211527a11b" providerId="AD" clId="Web-{F771C84A-EA3B-416D-B3CB-EF724B69EEDF}" dt="2021-04-30T10:30:24.729" v="61" actId="1076"/>
          <ac:spMkLst>
            <pc:docMk/>
            <pc:sldMk cId="0" sldId="287"/>
            <ac:spMk id="76" creationId="{00000000-0000-0000-0000-000000000000}"/>
          </ac:spMkLst>
        </pc:spChg>
        <pc:grpChg chg="del">
          <ac:chgData name="Mart Schw" userId="S::martschw@by0136.schule-by.de::23cf4a69-c5f1-4c4d-9984-84211527a11b" providerId="AD" clId="Web-{F771C84A-EA3B-416D-B3CB-EF724B69EEDF}" dt="2021-04-30T10:29:29.806" v="30"/>
          <ac:grpSpMkLst>
            <pc:docMk/>
            <pc:sldMk cId="0" sldId="287"/>
            <ac:grpSpMk id="9" creationId="{00000000-0000-0000-0000-000000000000}"/>
          </ac:grpSpMkLst>
        </pc:grpChg>
        <pc:cxnChg chg="del">
          <ac:chgData name="Mart Schw" userId="S::martschw@by0136.schule-by.de::23cf4a69-c5f1-4c4d-9984-84211527a11b" providerId="AD" clId="Web-{F771C84A-EA3B-416D-B3CB-EF724B69EEDF}" dt="2021-04-30T10:29:37.837" v="32"/>
          <ac:cxnSpMkLst>
            <pc:docMk/>
            <pc:sldMk cId="0" sldId="287"/>
            <ac:cxnSpMk id="42" creationId="{00000000-0000-0000-0000-000000000000}"/>
          </ac:cxnSpMkLst>
        </pc:cxnChg>
      </pc:sldChg>
      <pc:sldChg chg="addSp delSp modSp">
        <pc:chgData name="Mart Schw" userId="S::martschw@by0136.schule-by.de::23cf4a69-c5f1-4c4d-9984-84211527a11b" providerId="AD" clId="Web-{F771C84A-EA3B-416D-B3CB-EF724B69EEDF}" dt="2021-04-30T10:34:04.845" v="199"/>
        <pc:sldMkLst>
          <pc:docMk/>
          <pc:sldMk cId="0" sldId="288"/>
        </pc:sldMkLst>
        <pc:spChg chg="mod">
          <ac:chgData name="Mart Schw" userId="S::martschw@by0136.schule-by.de::23cf4a69-c5f1-4c4d-9984-84211527a11b" providerId="AD" clId="Web-{F771C84A-EA3B-416D-B3CB-EF724B69EEDF}" dt="2021-04-30T10:33:28.312" v="189" actId="1076"/>
          <ac:spMkLst>
            <pc:docMk/>
            <pc:sldMk cId="0" sldId="288"/>
            <ac:spMk id="2" creationId="{00000000-0000-0000-0000-000000000000}"/>
          </ac:spMkLst>
        </pc:spChg>
        <pc:spChg chg="add del">
          <ac:chgData name="Mart Schw" userId="S::martschw@by0136.schule-by.de::23cf4a69-c5f1-4c4d-9984-84211527a11b" providerId="AD" clId="Web-{F771C84A-EA3B-416D-B3CB-EF724B69EEDF}" dt="2021-04-30T10:33:31.703" v="190"/>
          <ac:spMkLst>
            <pc:docMk/>
            <pc:sldMk cId="0" sldId="288"/>
            <ac:spMk id="3" creationId="{F024A371-2E8E-4D60-B389-5C006A1071BD}"/>
          </ac:spMkLst>
        </pc:spChg>
        <pc:spChg chg="add mod">
          <ac:chgData name="Mart Schw" userId="S::martschw@by0136.schule-by.de::23cf4a69-c5f1-4c4d-9984-84211527a11b" providerId="AD" clId="Web-{F771C84A-EA3B-416D-B3CB-EF724B69EEDF}" dt="2021-04-30T10:34:04.845" v="199"/>
          <ac:spMkLst>
            <pc:docMk/>
            <pc:sldMk cId="0" sldId="288"/>
            <ac:spMk id="4" creationId="{01F55E87-D367-4C9F-B22D-AF1D28BB7A55}"/>
          </ac:spMkLst>
        </pc:spChg>
      </pc:sldChg>
      <pc:sldChg chg="new del">
        <pc:chgData name="Mart Schw" userId="S::martschw@by0136.schule-by.de::23cf4a69-c5f1-4c4d-9984-84211527a11b" providerId="AD" clId="Web-{F771C84A-EA3B-416D-B3CB-EF724B69EEDF}" dt="2021-04-30T10:28:40.930" v="18"/>
        <pc:sldMkLst>
          <pc:docMk/>
          <pc:sldMk cId="3100224404" sldId="28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98F91-8474-4911-81BD-3AE56E41B824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9B9C57-4ADD-44E6-8F9C-1B6B4419EF7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9C57-4ADD-44E6-8F9C-1B6B4419EF77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9C57-4ADD-44E6-8F9C-1B6B4419EF77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9C57-4ADD-44E6-8F9C-1B6B4419EF77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B9C57-4ADD-44E6-8F9C-1B6B4419EF77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527ED-D3A1-4CCF-98C0-A0B59B2F494C}" type="datetimeFigureOut">
              <a:rPr lang="de-DE" smtClean="0"/>
              <a:pPr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2F29-B14F-4DC1-9A7A-8ECFF23F7A95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hrplanplus.bayern.de/sixcms/media.php/71/Gym_C_8-10_NTG_SG_I_LB1_Gehaltsgroessen%20Umrechnungsgroessen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Chemisches Rechnen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Bildergebnis für euro g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960" y="428604"/>
            <a:ext cx="3923040" cy="4036374"/>
          </a:xfrm>
          <a:prstGeom prst="rect">
            <a:avLst/>
          </a:prstGeom>
          <a:noFill/>
        </p:spPr>
      </p:pic>
      <p:pic>
        <p:nvPicPr>
          <p:cNvPr id="28674" name="Picture 2" descr="http://max-attachments.prod.hlpstr.de/attachments/articles/icons/14304/featured/d_nemarkiStock_000011534447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8660" y="1071546"/>
            <a:ext cx="5112568" cy="3412639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285720" y="285728"/>
            <a:ext cx="7682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Natürlich geht es auch in die umgekehrte Richtung</a:t>
            </a:r>
            <a:endParaRPr lang="de-DE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094852" y="450057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0070C0"/>
                </a:solidFill>
              </a:rPr>
              <a:t>7 Dänische Kronen </a:t>
            </a:r>
            <a:r>
              <a:rPr lang="de-DE" sz="2400" dirty="0" smtClean="0"/>
              <a:t>entsprechen </a:t>
            </a:r>
            <a:r>
              <a:rPr lang="de-DE" sz="2400" b="1" dirty="0" smtClean="0">
                <a:solidFill>
                  <a:srgbClr val="C00000"/>
                </a:solidFill>
              </a:rPr>
              <a:t>1 Euro</a:t>
            </a:r>
          </a:p>
          <a:p>
            <a:r>
              <a:rPr lang="de-DE" sz="2400" dirty="0" smtClean="0"/>
              <a:t>                   </a:t>
            </a:r>
          </a:p>
          <a:p>
            <a:endParaRPr lang="de-DE" sz="2400" dirty="0"/>
          </a:p>
        </p:txBody>
      </p:sp>
      <p:grpSp>
        <p:nvGrpSpPr>
          <p:cNvPr id="2" name="Gruppieren 9"/>
          <p:cNvGrpSpPr/>
          <p:nvPr/>
        </p:nvGrpSpPr>
        <p:grpSpPr>
          <a:xfrm>
            <a:off x="1500166" y="5501811"/>
            <a:ext cx="1944216" cy="792088"/>
            <a:chOff x="1907704" y="3356992"/>
            <a:chExt cx="1944216" cy="792088"/>
          </a:xfrm>
        </p:grpSpPr>
        <p:sp>
          <p:nvSpPr>
            <p:cNvPr id="7" name="Textfeld 6"/>
            <p:cNvSpPr txBox="1"/>
            <p:nvPr/>
          </p:nvSpPr>
          <p:spPr>
            <a:xfrm>
              <a:off x="2051720" y="3429000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Geldmenge </a:t>
              </a:r>
            </a:p>
            <a:p>
              <a:pPr algn="ctr"/>
              <a:r>
                <a:rPr lang="de-DE" dirty="0" smtClean="0"/>
                <a:t>n (Kronen)</a:t>
              </a:r>
            </a:p>
          </p:txBody>
        </p:sp>
        <p:sp>
          <p:nvSpPr>
            <p:cNvPr id="8" name="Flussdiagramm: Alternativer Prozess 7"/>
            <p:cNvSpPr/>
            <p:nvPr/>
          </p:nvSpPr>
          <p:spPr>
            <a:xfrm>
              <a:off x="1907704" y="3356992"/>
              <a:ext cx="1944216" cy="792088"/>
            </a:xfrm>
            <a:prstGeom prst="flowChartAlternateProcess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8"/>
          <p:cNvGrpSpPr/>
          <p:nvPr/>
        </p:nvGrpSpPr>
        <p:grpSpPr>
          <a:xfrm>
            <a:off x="5857884" y="5501811"/>
            <a:ext cx="2088232" cy="792088"/>
            <a:chOff x="5004048" y="3429000"/>
            <a:chExt cx="2088232" cy="792088"/>
          </a:xfrm>
        </p:grpSpPr>
        <p:sp>
          <p:nvSpPr>
            <p:cNvPr id="10" name="Flussdiagramm: Alternativer Prozess 9"/>
            <p:cNvSpPr/>
            <p:nvPr/>
          </p:nvSpPr>
          <p:spPr>
            <a:xfrm>
              <a:off x="5076056" y="3429000"/>
              <a:ext cx="1944216" cy="792088"/>
            </a:xfrm>
            <a:prstGeom prst="flowChartAlternate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004048" y="3501008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Geldmenge</a:t>
              </a:r>
            </a:p>
            <a:p>
              <a:pPr algn="ctr"/>
              <a:r>
                <a:rPr lang="de-DE" dirty="0" smtClean="0"/>
                <a:t>n (Euro) </a:t>
              </a:r>
            </a:p>
          </p:txBody>
        </p:sp>
      </p:grpSp>
      <p:cxnSp>
        <p:nvCxnSpPr>
          <p:cNvPr id="15" name="Gerade Verbindung mit Pfeil 14"/>
          <p:cNvCxnSpPr/>
          <p:nvPr/>
        </p:nvCxnSpPr>
        <p:spPr>
          <a:xfrm>
            <a:off x="3550942" y="5929330"/>
            <a:ext cx="2376264" cy="4646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3985502" y="6072206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Aus 7 mach 1</a:t>
            </a:r>
          </a:p>
        </p:txBody>
      </p:sp>
      <p:grpSp>
        <p:nvGrpSpPr>
          <p:cNvPr id="6" name="Gruppieren 17"/>
          <p:cNvGrpSpPr/>
          <p:nvPr/>
        </p:nvGrpSpPr>
        <p:grpSpPr>
          <a:xfrm>
            <a:off x="4199990" y="5357826"/>
            <a:ext cx="2015084" cy="646331"/>
            <a:chOff x="4429124" y="5374957"/>
            <a:chExt cx="2015084" cy="646331"/>
          </a:xfrm>
        </p:grpSpPr>
        <p:grpSp>
          <p:nvGrpSpPr>
            <p:cNvPr id="9" name="Gruppieren 30"/>
            <p:cNvGrpSpPr/>
            <p:nvPr/>
          </p:nvGrpSpPr>
          <p:grpSpPr>
            <a:xfrm>
              <a:off x="4716016" y="5374957"/>
              <a:ext cx="1728192" cy="646331"/>
              <a:chOff x="3923928" y="4725144"/>
              <a:chExt cx="1728192" cy="646331"/>
            </a:xfrm>
          </p:grpSpPr>
          <p:sp>
            <p:nvSpPr>
              <p:cNvPr id="13" name="Rechteck 12"/>
              <p:cNvSpPr/>
              <p:nvPr/>
            </p:nvSpPr>
            <p:spPr>
              <a:xfrm>
                <a:off x="3995936" y="4725144"/>
                <a:ext cx="165618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b="1" dirty="0" smtClean="0">
                    <a:solidFill>
                      <a:srgbClr val="C00000"/>
                    </a:solidFill>
                  </a:rPr>
                  <a:t>1</a:t>
                </a:r>
              </a:p>
              <a:p>
                <a:r>
                  <a:rPr lang="de-DE" b="1" dirty="0" smtClean="0">
                    <a:solidFill>
                      <a:srgbClr val="0070C0"/>
                    </a:solidFill>
                  </a:rPr>
                  <a:t>7</a:t>
                </a:r>
                <a:endParaRPr lang="de-DE" b="1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14" name="Gerade Verbindung 13"/>
              <p:cNvCxnSpPr/>
              <p:nvPr/>
            </p:nvCxnSpPr>
            <p:spPr>
              <a:xfrm>
                <a:off x="3923928" y="5054704"/>
                <a:ext cx="43204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Textfeld 16"/>
            <p:cNvSpPr txBox="1"/>
            <p:nvPr/>
          </p:nvSpPr>
          <p:spPr>
            <a:xfrm>
              <a:off x="4429124" y="5500702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×</a:t>
              </a:r>
              <a:endParaRPr lang="de-DE" b="1" dirty="0"/>
            </a:p>
          </p:txBody>
        </p:sp>
      </p:grpSp>
      <p:pic>
        <p:nvPicPr>
          <p:cNvPr id="9218" name="Picture 2" descr="Ähnliches 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78" y="4429132"/>
            <a:ext cx="1285852" cy="675072"/>
          </a:xfrm>
          <a:prstGeom prst="rect">
            <a:avLst/>
          </a:prstGeom>
          <a:noFill/>
        </p:spPr>
      </p:pic>
      <p:pic>
        <p:nvPicPr>
          <p:cNvPr id="9220" name="Picture 4" descr="Fahne Europa 150 cm x 90 c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8584" y="4143380"/>
            <a:ext cx="1166754" cy="1166754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3697956" y="5072074"/>
            <a:ext cx="2082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Umrechnungsfaktor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8596" y="571480"/>
            <a:ext cx="35446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Eine fiktive Geschichte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428596" y="1500174"/>
            <a:ext cx="80516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Nehmen wir an, Du willst einen Betrag von 10 Euro in Kronen umtauschen:</a:t>
            </a:r>
          </a:p>
          <a:p>
            <a:endParaRPr lang="de-DE" dirty="0" smtClean="0"/>
          </a:p>
          <a:p>
            <a:r>
              <a:rPr lang="de-DE" dirty="0" smtClean="0"/>
              <a:t>Du hast einen 10- Euro Schein, der Wechselstelle sind aber die Scheine in dänischer </a:t>
            </a:r>
          </a:p>
          <a:p>
            <a:r>
              <a:rPr lang="de-DE" dirty="0" smtClean="0"/>
              <a:t>Währung ausgegangen und Dir soll der Betrag in Münzen ausbezahlt werden.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28596" y="3000373"/>
            <a:ext cx="84500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Jetzt passiert etwas ganz seltsames:</a:t>
            </a:r>
          </a:p>
          <a:p>
            <a:endParaRPr lang="de-DE" dirty="0" smtClean="0"/>
          </a:p>
          <a:p>
            <a:r>
              <a:rPr lang="de-DE" dirty="0" smtClean="0"/>
              <a:t>Der Mann an der Wechselstelle wiegt Deinen 10 Euro-Schein (er bestimmt die Masse m)</a:t>
            </a:r>
          </a:p>
          <a:p>
            <a:r>
              <a:rPr lang="de-DE" dirty="0" smtClean="0"/>
              <a:t>und gibt Dir die siebenfache Masse zurück, das ist gerade eine Münze mit dem Wert von</a:t>
            </a:r>
          </a:p>
          <a:p>
            <a:r>
              <a:rPr lang="de-DE" dirty="0" smtClean="0">
                <a:latin typeface="Calibri"/>
              </a:rPr>
              <a:t>einer halben Krone.</a:t>
            </a:r>
            <a:endParaRPr lang="de-DE" dirty="0" smtClean="0"/>
          </a:p>
          <a:p>
            <a:r>
              <a:rPr lang="de-DE" dirty="0" smtClean="0"/>
              <a:t> </a:t>
            </a:r>
          </a:p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28596" y="4643446"/>
            <a:ext cx="7478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Der Mann an der Wechselstelle hat den Umrechnungsfaktor von 7 </a:t>
            </a:r>
            <a:r>
              <a:rPr lang="de-DE" dirty="0" err="1" smtClean="0"/>
              <a:t>angwandt</a:t>
            </a:r>
            <a:r>
              <a:rPr lang="de-DE" dirty="0" smtClean="0"/>
              <a:t>, </a:t>
            </a:r>
          </a:p>
          <a:p>
            <a:r>
              <a:rPr lang="de-DE" dirty="0" smtClean="0"/>
              <a:t>wo liegt aber der Denkfehler?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428596" y="5429264"/>
            <a:ext cx="6926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Welchen Fehler darfst Du bei chemischen Berechnungen nicht machen?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428596" y="6215082"/>
            <a:ext cx="502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Lösung findest Du auf der </a:t>
            </a:r>
            <a:r>
              <a:rPr lang="de-DE" smtClean="0"/>
              <a:t>nächsten zwei Folien!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8596" y="714356"/>
            <a:ext cx="7303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400" dirty="0" smtClean="0"/>
              <a:t>  </a:t>
            </a:r>
            <a:r>
              <a:rPr lang="de-DE" dirty="0" smtClean="0"/>
              <a:t>Der Faktor für die Molbrücke ergibt sich direkt aus der Reaktionsgleichung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78174" y="1673470"/>
            <a:ext cx="743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2 C</a:t>
            </a:r>
            <a:r>
              <a:rPr lang="de-DE" sz="2400" baseline="-25000" dirty="0" smtClean="0"/>
              <a:t>4</a:t>
            </a:r>
            <a:r>
              <a:rPr lang="de-DE" sz="2400" dirty="0" smtClean="0"/>
              <a:t>H</a:t>
            </a:r>
            <a:r>
              <a:rPr lang="de-DE" sz="2400" baseline="-25000" dirty="0" smtClean="0"/>
              <a:t>10</a:t>
            </a:r>
            <a:r>
              <a:rPr lang="de-DE" sz="2400" dirty="0" smtClean="0"/>
              <a:t>    </a:t>
            </a:r>
            <a:r>
              <a:rPr lang="de-DE" sz="2400" dirty="0"/>
              <a:t>+  </a:t>
            </a:r>
            <a:r>
              <a:rPr lang="de-DE" sz="2400" dirty="0" smtClean="0"/>
              <a:t>  </a:t>
            </a:r>
            <a:r>
              <a:rPr lang="de-DE" sz="2400" dirty="0"/>
              <a:t>13 O</a:t>
            </a:r>
            <a:r>
              <a:rPr lang="de-DE" sz="2400" baseline="-25000" dirty="0"/>
              <a:t>2</a:t>
            </a:r>
            <a:r>
              <a:rPr lang="de-DE" sz="2400" dirty="0"/>
              <a:t>                           </a:t>
            </a:r>
            <a:r>
              <a:rPr lang="de-DE" sz="2400" dirty="0" smtClean="0"/>
              <a:t> 8 </a:t>
            </a:r>
            <a:r>
              <a:rPr lang="de-DE" sz="2400" dirty="0"/>
              <a:t>CO</a:t>
            </a:r>
            <a:r>
              <a:rPr lang="de-DE" sz="2400" baseline="-25000" dirty="0"/>
              <a:t>2</a:t>
            </a:r>
            <a:r>
              <a:rPr lang="de-DE" sz="2400" dirty="0"/>
              <a:t>     +   10 H</a:t>
            </a:r>
            <a:r>
              <a:rPr lang="de-DE" sz="2400" baseline="-25000" dirty="0"/>
              <a:t>2</a:t>
            </a:r>
            <a:r>
              <a:rPr lang="de-DE" sz="2400" dirty="0"/>
              <a:t>O           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16958" y="1559071"/>
            <a:ext cx="1789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bzw.  aus 1 </a:t>
            </a:r>
            <a:r>
              <a:rPr lang="de-DE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mach </a:t>
            </a:r>
            <a:r>
              <a:rPr lang="de-DE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</a:t>
            </a:r>
            <a:endParaRPr lang="de-DE" sz="14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499704" y="1919111"/>
            <a:ext cx="9510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5"/>
          <p:cNvGrpSpPr/>
          <p:nvPr/>
        </p:nvGrpSpPr>
        <p:grpSpPr>
          <a:xfrm>
            <a:off x="1142976" y="5022661"/>
            <a:ext cx="1357322" cy="357190"/>
            <a:chOff x="2915816" y="476672"/>
            <a:chExt cx="4106449" cy="489235"/>
          </a:xfrm>
        </p:grpSpPr>
        <p:cxnSp>
          <p:nvCxnSpPr>
            <p:cNvPr id="7" name="Gerade Verbindung 6"/>
            <p:cNvCxnSpPr/>
            <p:nvPr/>
          </p:nvCxnSpPr>
          <p:spPr>
            <a:xfrm rot="5400000" flipH="1" flipV="1">
              <a:off x="2698946" y="711637"/>
              <a:ext cx="459043" cy="199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7"/>
            <p:cNvCxnSpPr/>
            <p:nvPr/>
          </p:nvCxnSpPr>
          <p:spPr>
            <a:xfrm rot="5400000">
              <a:off x="6776652" y="720293"/>
              <a:ext cx="489234" cy="199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>
              <a:off x="2915816" y="476672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feld 9"/>
          <p:cNvSpPr txBox="1"/>
          <p:nvPr/>
        </p:nvSpPr>
        <p:spPr>
          <a:xfrm>
            <a:off x="3362920" y="1343047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Aus </a:t>
            </a:r>
            <a:r>
              <a:rPr lang="de-DE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de-DE" sz="1400" b="1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mach </a:t>
            </a:r>
            <a:r>
              <a:rPr lang="de-DE" sz="1400" b="1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8</a:t>
            </a:r>
            <a:endParaRPr lang="de-DE" sz="14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 rot="10800000" flipH="1">
            <a:off x="1278240" y="2135135"/>
            <a:ext cx="5500726" cy="489235"/>
            <a:chOff x="2915816" y="476672"/>
            <a:chExt cx="4106449" cy="489235"/>
          </a:xfrm>
        </p:grpSpPr>
        <p:cxnSp>
          <p:nvCxnSpPr>
            <p:cNvPr id="14" name="Gerade Verbindung 13"/>
            <p:cNvCxnSpPr/>
            <p:nvPr/>
          </p:nvCxnSpPr>
          <p:spPr>
            <a:xfrm rot="5400000" flipH="1" flipV="1">
              <a:off x="2690081" y="711636"/>
              <a:ext cx="459043" cy="1993"/>
            </a:xfrm>
            <a:prstGeom prst="line">
              <a:avLst/>
            </a:prstGeom>
            <a:ln w="28575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14"/>
            <p:cNvCxnSpPr/>
            <p:nvPr/>
          </p:nvCxnSpPr>
          <p:spPr>
            <a:xfrm rot="5400000">
              <a:off x="6776652" y="720293"/>
              <a:ext cx="489234" cy="1993"/>
            </a:xfrm>
            <a:prstGeom prst="straightConnector1">
              <a:avLst/>
            </a:prstGeom>
            <a:ln w="28575" cmpd="sng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2915816" y="476672"/>
              <a:ext cx="410445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feld 16"/>
          <p:cNvSpPr txBox="1"/>
          <p:nvPr/>
        </p:nvSpPr>
        <p:spPr>
          <a:xfrm>
            <a:off x="3207066" y="2208283"/>
            <a:ext cx="1789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bzw.  aus 1 </a:t>
            </a:r>
            <a:r>
              <a:rPr lang="de-DE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mach </a:t>
            </a:r>
            <a:r>
              <a:rPr lang="de-DE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de-DE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353028" y="1992259"/>
            <a:ext cx="14382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Aus </a:t>
            </a:r>
            <a:r>
              <a:rPr lang="de-DE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de-DE" sz="1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mach </a:t>
            </a:r>
            <a:r>
              <a:rPr lang="de-DE" sz="1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de-DE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28596" y="142852"/>
            <a:ext cx="45282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Erläuterungen zur Molbrücke</a:t>
            </a:r>
            <a:endParaRPr lang="de-DE" sz="2800" b="1" dirty="0"/>
          </a:p>
        </p:txBody>
      </p:sp>
      <p:sp>
        <p:nvSpPr>
          <p:cNvPr id="21" name="Textfeld 20"/>
          <p:cNvSpPr txBox="1"/>
          <p:nvPr/>
        </p:nvSpPr>
        <p:spPr>
          <a:xfrm>
            <a:off x="428596" y="2786058"/>
            <a:ext cx="693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Der Faktor darf nur für Mol zu Mol-Berechnungen verwendet werden:</a:t>
            </a:r>
            <a:endParaRPr lang="de-DE" dirty="0"/>
          </a:p>
        </p:txBody>
      </p:sp>
      <p:grpSp>
        <p:nvGrpSpPr>
          <p:cNvPr id="26" name="Gruppieren 25"/>
          <p:cNvGrpSpPr/>
          <p:nvPr/>
        </p:nvGrpSpPr>
        <p:grpSpPr>
          <a:xfrm>
            <a:off x="1142021" y="3214686"/>
            <a:ext cx="2835584" cy="512208"/>
            <a:chOff x="857224" y="4286256"/>
            <a:chExt cx="2835584" cy="512208"/>
          </a:xfrm>
        </p:grpSpPr>
        <p:sp>
          <p:nvSpPr>
            <p:cNvPr id="12" name="Textfeld 11"/>
            <p:cNvSpPr txBox="1"/>
            <p:nvPr/>
          </p:nvSpPr>
          <p:spPr>
            <a:xfrm>
              <a:off x="857224" y="4429132"/>
              <a:ext cx="2835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n(C</a:t>
              </a:r>
              <a:r>
                <a:rPr lang="de-DE" baseline="-25000" dirty="0" smtClean="0"/>
                <a:t>4</a:t>
              </a:r>
              <a:r>
                <a:rPr lang="de-DE" dirty="0" smtClean="0"/>
                <a:t>H</a:t>
              </a:r>
              <a:r>
                <a:rPr lang="de-DE" baseline="-25000" dirty="0" smtClean="0"/>
                <a:t>10</a:t>
              </a:r>
              <a:r>
                <a:rPr lang="de-DE" dirty="0" smtClean="0"/>
                <a:t>)                       n (CO</a:t>
              </a:r>
              <a:r>
                <a:rPr lang="de-DE" baseline="-25000" dirty="0" smtClean="0"/>
                <a:t>2</a:t>
              </a:r>
              <a:r>
                <a:rPr lang="de-DE" dirty="0" smtClean="0"/>
                <a:t>)</a:t>
              </a:r>
              <a:endParaRPr lang="de-DE" dirty="0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2071670" y="4286256"/>
              <a:ext cx="522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i="1" dirty="0">
                  <a:solidFill>
                    <a:schemeClr val="tx2"/>
                  </a:solidFill>
                </a:rPr>
                <a:t>× 4 </a:t>
              </a:r>
            </a:p>
          </p:txBody>
        </p:sp>
        <p:cxnSp>
          <p:nvCxnSpPr>
            <p:cNvPr id="22" name="Gerade Verbindung mit Pfeil 21"/>
            <p:cNvCxnSpPr/>
            <p:nvPr/>
          </p:nvCxnSpPr>
          <p:spPr>
            <a:xfrm>
              <a:off x="1858311" y="4643446"/>
              <a:ext cx="9510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en 26"/>
          <p:cNvGrpSpPr/>
          <p:nvPr/>
        </p:nvGrpSpPr>
        <p:grpSpPr>
          <a:xfrm>
            <a:off x="1142021" y="3786190"/>
            <a:ext cx="2858475" cy="512208"/>
            <a:chOff x="928662" y="4857760"/>
            <a:chExt cx="2858475" cy="512208"/>
          </a:xfrm>
        </p:grpSpPr>
        <p:sp>
          <p:nvSpPr>
            <p:cNvPr id="23" name="Textfeld 22"/>
            <p:cNvSpPr txBox="1"/>
            <p:nvPr/>
          </p:nvSpPr>
          <p:spPr>
            <a:xfrm>
              <a:off x="928662" y="5000636"/>
              <a:ext cx="28584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/>
                <a:t>n(C</a:t>
              </a:r>
              <a:r>
                <a:rPr lang="de-DE" baseline="-25000" dirty="0" smtClean="0"/>
                <a:t>4</a:t>
              </a:r>
              <a:r>
                <a:rPr lang="de-DE" dirty="0" smtClean="0"/>
                <a:t>H</a:t>
              </a:r>
              <a:r>
                <a:rPr lang="de-DE" baseline="-25000" dirty="0" smtClean="0"/>
                <a:t>10</a:t>
              </a:r>
              <a:r>
                <a:rPr lang="de-DE" dirty="0" smtClean="0"/>
                <a:t>)                       n (H</a:t>
              </a:r>
              <a:r>
                <a:rPr lang="de-DE" baseline="-25000" dirty="0" smtClean="0"/>
                <a:t>2</a:t>
              </a:r>
              <a:r>
                <a:rPr lang="de-DE" dirty="0" smtClean="0"/>
                <a:t>O)</a:t>
              </a:r>
              <a:endParaRPr lang="de-DE" dirty="0"/>
            </a:p>
          </p:txBody>
        </p:sp>
        <p:cxnSp>
          <p:nvCxnSpPr>
            <p:cNvPr id="24" name="Gerade Verbindung mit Pfeil 23"/>
            <p:cNvCxnSpPr/>
            <p:nvPr/>
          </p:nvCxnSpPr>
          <p:spPr>
            <a:xfrm>
              <a:off x="1928794" y="5214950"/>
              <a:ext cx="9510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24"/>
            <p:cNvSpPr/>
            <p:nvPr/>
          </p:nvSpPr>
          <p:spPr>
            <a:xfrm>
              <a:off x="2143108" y="4857760"/>
              <a:ext cx="5229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i="1" dirty="0">
                  <a:solidFill>
                    <a:srgbClr val="C00000"/>
                  </a:solidFill>
                </a:rPr>
                <a:t>× </a:t>
              </a:r>
              <a:r>
                <a:rPr lang="de-DE" b="1" i="1" dirty="0" smtClean="0">
                  <a:solidFill>
                    <a:srgbClr val="C00000"/>
                  </a:solidFill>
                </a:rPr>
                <a:t>5 </a:t>
              </a:r>
              <a:endParaRPr lang="de-DE" b="1" i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1" name="Textfeld 30"/>
          <p:cNvSpPr txBox="1"/>
          <p:nvPr/>
        </p:nvSpPr>
        <p:spPr>
          <a:xfrm>
            <a:off x="428596" y="4500570"/>
            <a:ext cx="854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dirty="0" smtClean="0"/>
              <a:t>  Auch zwischen Edukten bzw. Produkten untereinander lässt sich dieser Faktor aufstellen</a:t>
            </a:r>
            <a:endParaRPr lang="de-DE" dirty="0"/>
          </a:p>
        </p:txBody>
      </p:sp>
      <p:sp>
        <p:nvSpPr>
          <p:cNvPr id="33" name="Rechteck 32"/>
          <p:cNvSpPr/>
          <p:nvPr/>
        </p:nvSpPr>
        <p:spPr>
          <a:xfrm>
            <a:off x="928662" y="5296271"/>
            <a:ext cx="4019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 H</a:t>
            </a:r>
            <a:r>
              <a:rPr lang="de-DE" baseline="-25000" dirty="0" smtClean="0"/>
              <a:t>2         </a:t>
            </a:r>
            <a:r>
              <a:rPr lang="de-DE" dirty="0" smtClean="0"/>
              <a:t>+        1 O</a:t>
            </a:r>
            <a:r>
              <a:rPr lang="de-DE" baseline="-25000" dirty="0" smtClean="0"/>
              <a:t>2</a:t>
            </a:r>
            <a:r>
              <a:rPr lang="de-DE" dirty="0" smtClean="0"/>
              <a:t>                              2 H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endParaRPr lang="de-DE" dirty="0"/>
          </a:p>
        </p:txBody>
      </p:sp>
      <p:cxnSp>
        <p:nvCxnSpPr>
          <p:cNvPr id="34" name="Gerade Verbindung mit Pfeil 33"/>
          <p:cNvCxnSpPr/>
          <p:nvPr/>
        </p:nvCxnSpPr>
        <p:spPr>
          <a:xfrm>
            <a:off x="2928926" y="5522727"/>
            <a:ext cx="9510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ieren 34"/>
          <p:cNvGrpSpPr/>
          <p:nvPr/>
        </p:nvGrpSpPr>
        <p:grpSpPr>
          <a:xfrm>
            <a:off x="1425142" y="1285860"/>
            <a:ext cx="4106449" cy="489235"/>
            <a:chOff x="2915816" y="476672"/>
            <a:chExt cx="4106449" cy="489235"/>
          </a:xfrm>
        </p:grpSpPr>
        <p:cxnSp>
          <p:nvCxnSpPr>
            <p:cNvPr id="36" name="Gerade Verbindung 35"/>
            <p:cNvCxnSpPr/>
            <p:nvPr/>
          </p:nvCxnSpPr>
          <p:spPr>
            <a:xfrm rot="5400000" flipH="1" flipV="1">
              <a:off x="2698946" y="711637"/>
              <a:ext cx="459043" cy="199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36"/>
            <p:cNvCxnSpPr/>
            <p:nvPr/>
          </p:nvCxnSpPr>
          <p:spPr>
            <a:xfrm rot="5400000">
              <a:off x="6776652" y="720293"/>
              <a:ext cx="489234" cy="199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37"/>
            <p:cNvCxnSpPr/>
            <p:nvPr/>
          </p:nvCxnSpPr>
          <p:spPr>
            <a:xfrm>
              <a:off x="2915816" y="476672"/>
              <a:ext cx="4104456" cy="0"/>
            </a:xfrm>
            <a:prstGeom prst="line">
              <a:avLst/>
            </a:prstGeom>
            <a:ln w="25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feld 42"/>
          <p:cNvSpPr txBox="1"/>
          <p:nvPr/>
        </p:nvSpPr>
        <p:spPr>
          <a:xfrm>
            <a:off x="1142976" y="5000636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latin typeface="Arial" pitchFamily="34" charset="0"/>
                <a:cs typeface="Arial" pitchFamily="34" charset="0"/>
              </a:rPr>
              <a:t>Aus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de-DE" sz="1400" b="1" i="1" dirty="0">
                <a:latin typeface="Arial" pitchFamily="34" charset="0"/>
                <a:cs typeface="Arial" pitchFamily="34" charset="0"/>
              </a:rPr>
              <a:t>mach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1</a:t>
            </a:r>
            <a:endParaRPr lang="de-DE" sz="14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feld 43"/>
          <p:cNvSpPr txBox="1"/>
          <p:nvPr/>
        </p:nvSpPr>
        <p:spPr>
          <a:xfrm>
            <a:off x="5500694" y="5308413"/>
            <a:ext cx="2592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n(H</a:t>
            </a:r>
            <a:r>
              <a:rPr lang="de-DE" baseline="-25000" dirty="0" smtClean="0"/>
              <a:t>2</a:t>
            </a:r>
            <a:r>
              <a:rPr lang="de-DE" dirty="0" smtClean="0"/>
              <a:t>)                          n(O</a:t>
            </a:r>
            <a:r>
              <a:rPr lang="de-DE" baseline="-25000" dirty="0" smtClean="0"/>
              <a:t>2</a:t>
            </a:r>
            <a:r>
              <a:rPr lang="de-DE" dirty="0" smtClean="0"/>
              <a:t>)</a:t>
            </a:r>
            <a:endParaRPr lang="de-DE" dirty="0"/>
          </a:p>
        </p:txBody>
      </p:sp>
      <p:cxnSp>
        <p:nvCxnSpPr>
          <p:cNvPr id="45" name="Gerade Verbindung mit Pfeil 44"/>
          <p:cNvCxnSpPr/>
          <p:nvPr/>
        </p:nvCxnSpPr>
        <p:spPr>
          <a:xfrm>
            <a:off x="6286512" y="5522727"/>
            <a:ext cx="9510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6429388" y="5165537"/>
            <a:ext cx="740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× </a:t>
            </a:r>
            <a:r>
              <a:rPr lang="de-DE" b="1" i="1" dirty="0" smtClean="0"/>
              <a:t>1/2 </a:t>
            </a:r>
            <a:endParaRPr lang="de-DE" b="1" i="1" dirty="0"/>
          </a:p>
        </p:txBody>
      </p:sp>
      <p:sp>
        <p:nvSpPr>
          <p:cNvPr id="47" name="Textfeld 46"/>
          <p:cNvSpPr txBox="1"/>
          <p:nvPr/>
        </p:nvSpPr>
        <p:spPr>
          <a:xfrm>
            <a:off x="642910" y="5854503"/>
            <a:ext cx="8166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Damit lässt sich berechnen, wie viel man von einem Reaktionspartner benötig, wenn </a:t>
            </a:r>
          </a:p>
          <a:p>
            <a:r>
              <a:rPr lang="de-DE" dirty="0" smtClean="0"/>
              <a:t>man eine bestimmte Menge des anderen Reaktionspartners vorgegeben hat.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7" grpId="0"/>
      <p:bldP spid="18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85860"/>
            <a:ext cx="8736186" cy="51988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771800" y="3676428"/>
            <a:ext cx="1512168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Mol – Stadt </a:t>
            </a:r>
            <a:r>
              <a:rPr lang="de-DE" dirty="0" err="1"/>
              <a:t>n</a:t>
            </a:r>
            <a:r>
              <a:rPr lang="de-DE" baseline="-25000" dirty="0" err="1"/>
              <a:t>E</a:t>
            </a:r>
            <a:endParaRPr lang="de-DE" baseline="-25000" dirty="0"/>
          </a:p>
          <a:p>
            <a:pPr algn="ctr"/>
            <a:r>
              <a:rPr lang="de-DE" sz="2000" dirty="0"/>
              <a:t>2</a:t>
            </a:r>
            <a:r>
              <a:rPr lang="de-DE" sz="2000" dirty="0" smtClean="0"/>
              <a:t> C</a:t>
            </a:r>
            <a:r>
              <a:rPr lang="de-DE" sz="2000" baseline="-25000" dirty="0" smtClean="0"/>
              <a:t>4</a:t>
            </a:r>
            <a:r>
              <a:rPr lang="de-DE" sz="2000" dirty="0" smtClean="0"/>
              <a:t>H</a:t>
            </a:r>
            <a:r>
              <a:rPr lang="de-DE" sz="2000" baseline="-25000" dirty="0" smtClean="0"/>
              <a:t>10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5436096" y="4324500"/>
            <a:ext cx="15841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Mol Stadt </a:t>
            </a:r>
            <a:r>
              <a:rPr lang="de-DE" dirty="0" err="1"/>
              <a:t>n</a:t>
            </a:r>
            <a:r>
              <a:rPr lang="de-DE" baseline="-25000" dirty="0" err="1"/>
              <a:t>P</a:t>
            </a:r>
            <a:endParaRPr lang="de-DE" baseline="-25000" dirty="0"/>
          </a:p>
          <a:p>
            <a:pPr algn="ctr"/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422284" y="4097076"/>
            <a:ext cx="864096" cy="504056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115616" y="511658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c</a:t>
            </a:r>
            <a:r>
              <a:rPr lang="de-DE" baseline="-25000" dirty="0" err="1"/>
              <a:t>E</a:t>
            </a:r>
            <a:r>
              <a:rPr lang="de-DE" dirty="0"/>
              <a:t> - Region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771800" y="234888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m</a:t>
            </a:r>
            <a:r>
              <a:rPr lang="de-DE" baseline="-25000" dirty="0" err="1"/>
              <a:t>E</a:t>
            </a:r>
            <a:r>
              <a:rPr lang="de-DE" dirty="0"/>
              <a:t> - Region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39552" y="3604420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</a:t>
            </a:r>
            <a:r>
              <a:rPr lang="de-DE" baseline="-25000" dirty="0"/>
              <a:t>E </a:t>
            </a:r>
            <a:r>
              <a:rPr lang="de-DE" dirty="0"/>
              <a:t>- Region</a:t>
            </a:r>
          </a:p>
        </p:txBody>
      </p:sp>
      <p:cxnSp>
        <p:nvCxnSpPr>
          <p:cNvPr id="20" name="Gerade Verbindung mit Pfeil 19"/>
          <p:cNvCxnSpPr/>
          <p:nvPr/>
        </p:nvCxnSpPr>
        <p:spPr>
          <a:xfrm>
            <a:off x="1979712" y="3820444"/>
            <a:ext cx="720080" cy="406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4932040" y="187622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m</a:t>
            </a:r>
            <a:r>
              <a:rPr lang="de-DE" baseline="-25000" dirty="0" err="1"/>
              <a:t>P</a:t>
            </a:r>
            <a:r>
              <a:rPr lang="de-DE" dirty="0"/>
              <a:t> - Region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7452320" y="367642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V</a:t>
            </a:r>
            <a:r>
              <a:rPr lang="de-DE" baseline="-25000" dirty="0"/>
              <a:t>P</a:t>
            </a:r>
            <a:r>
              <a:rPr lang="de-DE" dirty="0"/>
              <a:t>- Region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804248" y="2596308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c</a:t>
            </a:r>
            <a:r>
              <a:rPr lang="de-DE" baseline="-25000" dirty="0" err="1"/>
              <a:t>P</a:t>
            </a:r>
            <a:r>
              <a:rPr lang="de-DE" dirty="0"/>
              <a:t> - Region</a:t>
            </a:r>
          </a:p>
        </p:txBody>
      </p:sp>
      <p:sp>
        <p:nvSpPr>
          <p:cNvPr id="39" name="Textfeld 38"/>
          <p:cNvSpPr txBox="1"/>
          <p:nvPr/>
        </p:nvSpPr>
        <p:spPr>
          <a:xfrm>
            <a:off x="1678386" y="-24"/>
            <a:ext cx="567969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dirty="0"/>
              <a:t> Zwei Mol – Länder </a:t>
            </a:r>
          </a:p>
          <a:p>
            <a:pPr algn="ctr"/>
            <a:r>
              <a:rPr lang="de-DE" sz="2800" dirty="0"/>
              <a:t>mit Mol - Städten und Mol - Regionen</a:t>
            </a:r>
          </a:p>
        </p:txBody>
      </p:sp>
      <p:sp>
        <p:nvSpPr>
          <p:cNvPr id="23" name="Rechteck 22"/>
          <p:cNvSpPr/>
          <p:nvPr/>
        </p:nvSpPr>
        <p:spPr>
          <a:xfrm>
            <a:off x="5786446" y="4601132"/>
            <a:ext cx="8204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/>
              <a:t> 8 CO</a:t>
            </a:r>
            <a:r>
              <a:rPr lang="de-DE" sz="2000" baseline="-25000" dirty="0" smtClean="0"/>
              <a:t>2</a:t>
            </a:r>
            <a:endParaRPr lang="it-IT" sz="2000" baseline="30000" dirty="0">
              <a:solidFill>
                <a:srgbClr val="C00000"/>
              </a:solidFill>
            </a:endParaRPr>
          </a:p>
        </p:txBody>
      </p:sp>
      <p:sp>
        <p:nvSpPr>
          <p:cNvPr id="24" name="Textfeld 23"/>
          <p:cNvSpPr txBox="1"/>
          <p:nvPr/>
        </p:nvSpPr>
        <p:spPr>
          <a:xfrm rot="1813624">
            <a:off x="4047902" y="4385193"/>
            <a:ext cx="13033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Molbrücke</a:t>
            </a:r>
          </a:p>
        </p:txBody>
      </p:sp>
      <p:sp>
        <p:nvSpPr>
          <p:cNvPr id="49" name="Rechteck 48"/>
          <p:cNvSpPr/>
          <p:nvPr/>
        </p:nvSpPr>
        <p:spPr>
          <a:xfrm rot="1828011">
            <a:off x="4621470" y="3668384"/>
            <a:ext cx="767850" cy="5953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" name="Gerade Verbindung mit Pfeil 16"/>
          <p:cNvCxnSpPr/>
          <p:nvPr/>
        </p:nvCxnSpPr>
        <p:spPr>
          <a:xfrm flipV="1">
            <a:off x="2285984" y="4309110"/>
            <a:ext cx="864096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/>
          <p:nvPr/>
        </p:nvCxnSpPr>
        <p:spPr>
          <a:xfrm rot="5400000" flipH="1" flipV="1">
            <a:off x="6096205" y="3276367"/>
            <a:ext cx="1252120" cy="70013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eck 56"/>
          <p:cNvSpPr/>
          <p:nvPr/>
        </p:nvSpPr>
        <p:spPr>
          <a:xfrm>
            <a:off x="5306009" y="2636912"/>
            <a:ext cx="994183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i="1" dirty="0"/>
              <a:t>m   = n × M</a:t>
            </a:r>
          </a:p>
        </p:txBody>
      </p:sp>
      <p:cxnSp>
        <p:nvCxnSpPr>
          <p:cNvPr id="29" name="Gerade Verbindung mit Pfeil 28"/>
          <p:cNvCxnSpPr/>
          <p:nvPr/>
        </p:nvCxnSpPr>
        <p:spPr>
          <a:xfrm flipH="1" flipV="1">
            <a:off x="5508104" y="2308276"/>
            <a:ext cx="360040" cy="1872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1285852" y="5857892"/>
            <a:ext cx="12396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Edukt-Land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6643702" y="5143512"/>
            <a:ext cx="14477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Produkt-Land</a:t>
            </a:r>
          </a:p>
        </p:txBody>
      </p:sp>
      <p:cxnSp>
        <p:nvCxnSpPr>
          <p:cNvPr id="60" name="Gerade Verbindung mit Pfeil 59"/>
          <p:cNvCxnSpPr/>
          <p:nvPr/>
        </p:nvCxnSpPr>
        <p:spPr>
          <a:xfrm flipV="1">
            <a:off x="4071934" y="2071678"/>
            <a:ext cx="864096" cy="496076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66"/>
          <p:cNvGrpSpPr/>
          <p:nvPr/>
        </p:nvGrpSpPr>
        <p:grpSpPr>
          <a:xfrm rot="1613240">
            <a:off x="4240232" y="2126315"/>
            <a:ext cx="642942" cy="357190"/>
            <a:chOff x="4286248" y="5429264"/>
            <a:chExt cx="357190" cy="214314"/>
          </a:xfrm>
        </p:grpSpPr>
        <p:cxnSp>
          <p:nvCxnSpPr>
            <p:cNvPr id="62" name="Gerade Verbindung mit Pfeil 61"/>
            <p:cNvCxnSpPr/>
            <p:nvPr/>
          </p:nvCxnSpPr>
          <p:spPr>
            <a:xfrm>
              <a:off x="4286248" y="5429264"/>
              <a:ext cx="357190" cy="214314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 Verbindung mit Pfeil 64"/>
            <p:cNvCxnSpPr/>
            <p:nvPr/>
          </p:nvCxnSpPr>
          <p:spPr>
            <a:xfrm flipV="1">
              <a:off x="4295772" y="5429264"/>
              <a:ext cx="347666" cy="152400"/>
            </a:xfrm>
            <a:prstGeom prst="straightConnector1">
              <a:avLst/>
            </a:prstGeom>
            <a:ln w="50800">
              <a:solidFill>
                <a:srgbClr val="FF0000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pieren 52"/>
          <p:cNvGrpSpPr/>
          <p:nvPr/>
        </p:nvGrpSpPr>
        <p:grpSpPr>
          <a:xfrm>
            <a:off x="3131840" y="2924944"/>
            <a:ext cx="838620" cy="523220"/>
            <a:chOff x="6858016" y="3193812"/>
            <a:chExt cx="838620" cy="523220"/>
          </a:xfrm>
          <a:solidFill>
            <a:schemeClr val="bg1"/>
          </a:solidFill>
        </p:grpSpPr>
        <p:sp>
          <p:nvSpPr>
            <p:cNvPr id="48" name="Textfeld 47"/>
            <p:cNvSpPr txBox="1"/>
            <p:nvPr/>
          </p:nvSpPr>
          <p:spPr>
            <a:xfrm>
              <a:off x="6858016" y="3286124"/>
              <a:ext cx="647934" cy="30777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sz="1400" i="1" dirty="0"/>
                <a:t>n     =  </a:t>
              </a:r>
            </a:p>
          </p:txBody>
        </p:sp>
        <p:grpSp>
          <p:nvGrpSpPr>
            <p:cNvPr id="6" name="Gruppieren 51"/>
            <p:cNvGrpSpPr/>
            <p:nvPr/>
          </p:nvGrpSpPr>
          <p:grpSpPr>
            <a:xfrm>
              <a:off x="7358082" y="3193812"/>
              <a:ext cx="338554" cy="523220"/>
              <a:chOff x="7786710" y="3122374"/>
              <a:chExt cx="338554" cy="523220"/>
            </a:xfrm>
            <a:grpFill/>
          </p:grpSpPr>
          <p:sp>
            <p:nvSpPr>
              <p:cNvPr id="52" name="Textfeld 51"/>
              <p:cNvSpPr txBox="1"/>
              <p:nvPr/>
            </p:nvSpPr>
            <p:spPr>
              <a:xfrm>
                <a:off x="7786710" y="3122374"/>
                <a:ext cx="338554" cy="523220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de-DE" sz="1400" i="1" dirty="0"/>
                  <a:t>m</a:t>
                </a:r>
              </a:p>
              <a:p>
                <a:r>
                  <a:rPr lang="de-DE" sz="1400" i="1" dirty="0"/>
                  <a:t>M</a:t>
                </a:r>
              </a:p>
            </p:txBody>
          </p:sp>
          <p:cxnSp>
            <p:nvCxnSpPr>
              <p:cNvPr id="54" name="Gerade Verbindung 53"/>
              <p:cNvCxnSpPr>
                <a:stCxn id="52" idx="1"/>
                <a:endCxn id="52" idx="3"/>
              </p:cNvCxnSpPr>
              <p:nvPr/>
            </p:nvCxnSpPr>
            <p:spPr>
              <a:xfrm>
                <a:off x="7786710" y="3383984"/>
                <a:ext cx="33855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5" name="Gerade Verbindung mit Pfeil 14"/>
          <p:cNvCxnSpPr/>
          <p:nvPr/>
        </p:nvCxnSpPr>
        <p:spPr>
          <a:xfrm>
            <a:off x="3203848" y="2780928"/>
            <a:ext cx="432048" cy="82349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/>
          <p:cNvSpPr/>
          <p:nvPr/>
        </p:nvSpPr>
        <p:spPr>
          <a:xfrm rot="1901299">
            <a:off x="4760109" y="3755841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× </a:t>
            </a:r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63" name="Rechteck 62"/>
          <p:cNvSpPr/>
          <p:nvPr/>
        </p:nvSpPr>
        <p:spPr>
          <a:xfrm>
            <a:off x="7308304" y="4293096"/>
            <a:ext cx="992066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i="1" dirty="0"/>
              <a:t>V   = n × </a:t>
            </a:r>
            <a:r>
              <a:rPr lang="de-DE" sz="1400" i="1" dirty="0" err="1"/>
              <a:t>V</a:t>
            </a:r>
            <a:r>
              <a:rPr lang="de-DE" sz="1400" i="1" baseline="-25000" dirty="0" err="1"/>
              <a:t>m</a:t>
            </a:r>
            <a:endParaRPr lang="de-DE" sz="1400" i="1" baseline="-25000" dirty="0"/>
          </a:p>
        </p:txBody>
      </p:sp>
      <p:cxnSp>
        <p:nvCxnSpPr>
          <p:cNvPr id="34" name="Gerade Verbindung mit Pfeil 33"/>
          <p:cNvCxnSpPr/>
          <p:nvPr/>
        </p:nvCxnSpPr>
        <p:spPr>
          <a:xfrm flipV="1">
            <a:off x="7092280" y="4108476"/>
            <a:ext cx="648072" cy="40064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85786" y="571480"/>
            <a:ext cx="250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Übungsaufgabe</a:t>
            </a:r>
            <a:endParaRPr lang="de-DE" sz="28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928662" y="1895765"/>
            <a:ext cx="6144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16 </a:t>
            </a:r>
            <a:r>
              <a:rPr lang="de-DE" sz="2400" dirty="0" err="1"/>
              <a:t>Ag</a:t>
            </a:r>
            <a:r>
              <a:rPr lang="de-DE" sz="2400" dirty="0"/>
              <a:t>    +   S</a:t>
            </a:r>
            <a:r>
              <a:rPr lang="de-DE" sz="2400" baseline="-25000" dirty="0"/>
              <a:t>8</a:t>
            </a:r>
            <a:r>
              <a:rPr lang="de-DE" sz="2400" dirty="0"/>
              <a:t>                                   </a:t>
            </a:r>
            <a:r>
              <a:rPr lang="de-DE" sz="2400" dirty="0" smtClean="0"/>
              <a:t>8 Ag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S                 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928662" y="1285860"/>
            <a:ext cx="411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Silber reagiert mit Schwefel zu Silbersulfid</a:t>
            </a:r>
            <a:endParaRPr lang="de-DE" dirty="0"/>
          </a:p>
        </p:txBody>
      </p:sp>
      <p:cxnSp>
        <p:nvCxnSpPr>
          <p:cNvPr id="5" name="Gerade Verbindung mit Pfeil 4"/>
          <p:cNvCxnSpPr/>
          <p:nvPr/>
        </p:nvCxnSpPr>
        <p:spPr>
          <a:xfrm>
            <a:off x="3143240" y="2143116"/>
            <a:ext cx="9510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928662" y="3071810"/>
            <a:ext cx="7437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Aufgabe 1:</a:t>
            </a:r>
          </a:p>
          <a:p>
            <a:r>
              <a:rPr lang="de-DE" dirty="0" smtClean="0"/>
              <a:t>Berechne, nach dem Schema von Folie 8, welche Masse Silbersulfid entsteht, </a:t>
            </a:r>
          </a:p>
          <a:p>
            <a:r>
              <a:rPr lang="de-DE" dirty="0" smtClean="0"/>
              <a:t>wenn ein Silberblech mit 5,000 g umgesetzt wird.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928662" y="4500570"/>
            <a:ext cx="7022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Aufgabe 2:</a:t>
            </a:r>
          </a:p>
          <a:p>
            <a:r>
              <a:rPr lang="de-DE" dirty="0" smtClean="0"/>
              <a:t>Berechne ebenfalls, </a:t>
            </a:r>
            <a:r>
              <a:rPr lang="de-DE" dirty="0" err="1" smtClean="0"/>
              <a:t>wieviel</a:t>
            </a:r>
            <a:r>
              <a:rPr lang="de-DE" dirty="0" smtClean="0"/>
              <a:t> Silber aus der Zersetzung von </a:t>
            </a:r>
            <a:r>
              <a:rPr lang="de-DE" dirty="0" smtClean="0"/>
              <a:t>10 </a:t>
            </a:r>
            <a:r>
              <a:rPr lang="de-DE" dirty="0" smtClean="0"/>
              <a:t>g </a:t>
            </a:r>
            <a:r>
              <a:rPr lang="de-DE" dirty="0" smtClean="0"/>
              <a:t>Silbersulfid</a:t>
            </a:r>
          </a:p>
          <a:p>
            <a:r>
              <a:rPr lang="de-DE" dirty="0" smtClean="0"/>
              <a:t>entstehen.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928662" y="6000768"/>
            <a:ext cx="5322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Die </a:t>
            </a:r>
            <a:r>
              <a:rPr lang="de-DE" dirty="0" smtClean="0"/>
              <a:t>Lösungen </a:t>
            </a:r>
            <a:r>
              <a:rPr lang="de-DE" dirty="0" smtClean="0"/>
              <a:t>findest Du auf </a:t>
            </a:r>
            <a:r>
              <a:rPr lang="de-DE" dirty="0" smtClean="0"/>
              <a:t>den </a:t>
            </a:r>
            <a:r>
              <a:rPr lang="de-DE" dirty="0" smtClean="0"/>
              <a:t>übernächsten </a:t>
            </a:r>
            <a:r>
              <a:rPr lang="de-DE" dirty="0" smtClean="0"/>
              <a:t>Folien!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feld 66"/>
          <p:cNvSpPr txBox="1"/>
          <p:nvPr/>
        </p:nvSpPr>
        <p:spPr>
          <a:xfrm>
            <a:off x="2608207" y="1889538"/>
            <a:ext cx="5989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/>
              <a:t>2</a:t>
            </a:r>
            <a:r>
              <a:rPr lang="de-DE" sz="2400" dirty="0" smtClean="0"/>
              <a:t> </a:t>
            </a:r>
            <a:r>
              <a:rPr lang="de-DE" sz="2400" dirty="0" err="1"/>
              <a:t>Ag</a:t>
            </a:r>
            <a:r>
              <a:rPr lang="de-DE" sz="2400" dirty="0"/>
              <a:t>    +   S</a:t>
            </a:r>
            <a:r>
              <a:rPr lang="de-DE" sz="2400" baseline="-25000" dirty="0"/>
              <a:t>8</a:t>
            </a:r>
            <a:r>
              <a:rPr lang="de-DE" sz="2400" dirty="0"/>
              <a:t>                                   </a:t>
            </a:r>
            <a:r>
              <a:rPr lang="de-DE" sz="2400" dirty="0" smtClean="0"/>
              <a:t>1 Ag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S                 </a:t>
            </a:r>
            <a:endParaRPr lang="de-DE" sz="2400" dirty="0"/>
          </a:p>
        </p:txBody>
      </p:sp>
      <p:grpSp>
        <p:nvGrpSpPr>
          <p:cNvPr id="2" name="Gruppieren 70"/>
          <p:cNvGrpSpPr/>
          <p:nvPr/>
        </p:nvGrpSpPr>
        <p:grpSpPr>
          <a:xfrm>
            <a:off x="6012161" y="4877946"/>
            <a:ext cx="2164961" cy="646331"/>
            <a:chOff x="2714612" y="5357825"/>
            <a:chExt cx="1756366" cy="502090"/>
          </a:xfrm>
        </p:grpSpPr>
        <p:sp>
          <p:nvSpPr>
            <p:cNvPr id="68" name="Abgerundetes Rechteck 67"/>
            <p:cNvSpPr/>
            <p:nvPr/>
          </p:nvSpPr>
          <p:spPr>
            <a:xfrm>
              <a:off x="2714612" y="5357826"/>
              <a:ext cx="1752342" cy="45016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2764505" y="5357825"/>
              <a:ext cx="1706473" cy="502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Stoffmenge n (Ag</a:t>
              </a:r>
              <a:r>
                <a:rPr lang="de-DE" baseline="-25000" dirty="0" smtClean="0"/>
                <a:t>2</a:t>
              </a:r>
              <a:r>
                <a:rPr lang="de-DE" dirty="0" smtClean="0"/>
                <a:t>S)</a:t>
              </a:r>
            </a:p>
            <a:p>
              <a:pPr algn="ctr"/>
              <a:r>
                <a:rPr lang="de-DE" dirty="0" smtClean="0"/>
                <a:t>?</a:t>
              </a:r>
            </a:p>
          </p:txBody>
        </p:sp>
      </p:grpSp>
      <p:cxnSp>
        <p:nvCxnSpPr>
          <p:cNvPr id="5" name="Gerade Verbindung mit Pfeil 4"/>
          <p:cNvCxnSpPr/>
          <p:nvPr/>
        </p:nvCxnSpPr>
        <p:spPr>
          <a:xfrm>
            <a:off x="4714876" y="2123802"/>
            <a:ext cx="9510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7"/>
          <p:cNvGrpSpPr/>
          <p:nvPr/>
        </p:nvGrpSpPr>
        <p:grpSpPr>
          <a:xfrm>
            <a:off x="1858331" y="3041666"/>
            <a:ext cx="2160000" cy="612000"/>
            <a:chOff x="4071934" y="2000240"/>
            <a:chExt cx="2043128" cy="500066"/>
          </a:xfrm>
        </p:grpSpPr>
        <p:sp>
          <p:nvSpPr>
            <p:cNvPr id="27" name="Abgerundetes Rechteck 26"/>
            <p:cNvSpPr/>
            <p:nvPr/>
          </p:nvSpPr>
          <p:spPr>
            <a:xfrm>
              <a:off x="4071934" y="2000240"/>
              <a:ext cx="2043128" cy="5000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Masse m </a:t>
              </a:r>
              <a:r>
                <a:rPr lang="de-DE" sz="1600" dirty="0" smtClean="0">
                  <a:solidFill>
                    <a:schemeClr val="tx1"/>
                  </a:solidFill>
                </a:rPr>
                <a:t>(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Ag</a:t>
              </a:r>
              <a:r>
                <a:rPr lang="de-DE" sz="1600" dirty="0" smtClean="0">
                  <a:solidFill>
                    <a:schemeClr val="tx1"/>
                  </a:solidFill>
                </a:rPr>
                <a:t>)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5,000 g</a:t>
              </a:r>
              <a:endParaRPr lang="de-DE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393405" y="2065607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33" name="Gerade Verbindung mit Pfeil 32"/>
          <p:cNvCxnSpPr/>
          <p:nvPr/>
        </p:nvCxnSpPr>
        <p:spPr>
          <a:xfrm>
            <a:off x="2938331" y="3734450"/>
            <a:ext cx="0" cy="1085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6"/>
          <p:cNvGrpSpPr/>
          <p:nvPr/>
        </p:nvGrpSpPr>
        <p:grpSpPr>
          <a:xfrm>
            <a:off x="6012161" y="4877946"/>
            <a:ext cx="2160000" cy="612000"/>
            <a:chOff x="4071934" y="2000238"/>
            <a:chExt cx="1907903" cy="599863"/>
          </a:xfrm>
        </p:grpSpPr>
        <p:sp>
          <p:nvSpPr>
            <p:cNvPr id="39" name="Abgerundetes Rechteck 38"/>
            <p:cNvSpPr/>
            <p:nvPr/>
          </p:nvSpPr>
          <p:spPr>
            <a:xfrm>
              <a:off x="4071934" y="2000238"/>
              <a:ext cx="1907903" cy="5998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Stoffmenge n </a:t>
              </a:r>
              <a:r>
                <a:rPr lang="de-DE" sz="1600" dirty="0" smtClean="0">
                  <a:solidFill>
                    <a:schemeClr val="tx1"/>
                  </a:solidFill>
                </a:rPr>
                <a:t>(Ag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de-DE" sz="1600" dirty="0" smtClean="0">
                  <a:solidFill>
                    <a:schemeClr val="tx1"/>
                  </a:solidFill>
                </a:rPr>
                <a:t>S)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0,023 </a:t>
              </a:r>
              <a:r>
                <a:rPr lang="de-DE" dirty="0" err="1" smtClean="0">
                  <a:solidFill>
                    <a:schemeClr val="tx1"/>
                  </a:solidFill>
                </a:rPr>
                <a:t>mol</a:t>
              </a:r>
              <a:endParaRPr lang="de-DE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4146231" y="2026033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41" name="Gerade Verbindung mit Pfeil 40"/>
          <p:cNvCxnSpPr/>
          <p:nvPr/>
        </p:nvCxnSpPr>
        <p:spPr>
          <a:xfrm>
            <a:off x="4067944" y="5141512"/>
            <a:ext cx="1920836" cy="143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41"/>
          <p:cNvGrpSpPr/>
          <p:nvPr/>
        </p:nvGrpSpPr>
        <p:grpSpPr>
          <a:xfrm>
            <a:off x="6012400" y="3041666"/>
            <a:ext cx="2160000" cy="612000"/>
            <a:chOff x="4071934" y="2000240"/>
            <a:chExt cx="1921436" cy="500066"/>
          </a:xfrm>
        </p:grpSpPr>
        <p:sp>
          <p:nvSpPr>
            <p:cNvPr id="44" name="Abgerundetes Rechteck 43"/>
            <p:cNvSpPr/>
            <p:nvPr/>
          </p:nvSpPr>
          <p:spPr>
            <a:xfrm>
              <a:off x="4071934" y="2000240"/>
              <a:ext cx="1921436" cy="500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Masse m </a:t>
              </a:r>
              <a:r>
                <a:rPr lang="de-DE" sz="1600" dirty="0" smtClean="0">
                  <a:solidFill>
                    <a:schemeClr val="tx1"/>
                  </a:solidFill>
                </a:rPr>
                <a:t>(Ag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de-DE" sz="1600" dirty="0" smtClean="0">
                  <a:solidFill>
                    <a:schemeClr val="tx1"/>
                  </a:solidFill>
                </a:rPr>
                <a:t>S)</a:t>
              </a:r>
              <a:endParaRPr lang="de-DE" sz="179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5,704  g</a:t>
              </a:r>
              <a:endParaRPr lang="de-DE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166869" y="2039224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46" name="Gerade Verbindung mit Pfeil 45"/>
          <p:cNvCxnSpPr/>
          <p:nvPr/>
        </p:nvCxnSpPr>
        <p:spPr>
          <a:xfrm flipV="1">
            <a:off x="7084376" y="3689738"/>
            <a:ext cx="16049" cy="1085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4750642" y="4773610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× </a:t>
            </a:r>
            <a:r>
              <a:rPr lang="de-DE" b="1" i="1" dirty="0" smtClean="0"/>
              <a:t>1/2</a:t>
            </a:r>
            <a:endParaRPr lang="de-DE" b="1" i="1" dirty="0"/>
          </a:p>
        </p:txBody>
      </p:sp>
      <p:sp>
        <p:nvSpPr>
          <p:cNvPr id="58" name="Textfeld 57"/>
          <p:cNvSpPr txBox="1"/>
          <p:nvPr/>
        </p:nvSpPr>
        <p:spPr>
          <a:xfrm>
            <a:off x="6369350" y="2321586"/>
            <a:ext cx="1092863" cy="502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600" dirty="0"/>
              <a:t>Gesucht </a:t>
            </a:r>
          </a:p>
          <a:p>
            <a:pPr algn="ctr">
              <a:lnSpc>
                <a:spcPts val="1600"/>
              </a:lnSpc>
            </a:pPr>
            <a:r>
              <a:rPr lang="de-DE" sz="1600" dirty="0" smtClean="0"/>
              <a:t>m </a:t>
            </a:r>
            <a:r>
              <a:rPr lang="de-DE" sz="1600" baseline="-25000" dirty="0" smtClean="0"/>
              <a:t>(Silbersulfid)</a:t>
            </a:r>
          </a:p>
        </p:txBody>
      </p:sp>
      <p:grpSp>
        <p:nvGrpSpPr>
          <p:cNvPr id="8" name="Gruppieren 66"/>
          <p:cNvGrpSpPr/>
          <p:nvPr/>
        </p:nvGrpSpPr>
        <p:grpSpPr>
          <a:xfrm>
            <a:off x="2915816" y="1328295"/>
            <a:ext cx="4106449" cy="489235"/>
            <a:chOff x="2915816" y="476672"/>
            <a:chExt cx="4106449" cy="489235"/>
          </a:xfrm>
        </p:grpSpPr>
        <p:cxnSp>
          <p:nvCxnSpPr>
            <p:cNvPr id="18" name="Gerade Verbindung 17"/>
            <p:cNvCxnSpPr/>
            <p:nvPr/>
          </p:nvCxnSpPr>
          <p:spPr>
            <a:xfrm rot="5400000" flipH="1" flipV="1">
              <a:off x="2698946" y="711637"/>
              <a:ext cx="459043" cy="199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5400000">
              <a:off x="6776652" y="720293"/>
              <a:ext cx="489234" cy="199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>
              <a:off x="2915816" y="476672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feld 83"/>
          <p:cNvSpPr txBox="1"/>
          <p:nvPr/>
        </p:nvSpPr>
        <p:spPr>
          <a:xfrm>
            <a:off x="4500562" y="1623736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latin typeface="Arial" pitchFamily="34" charset="0"/>
                <a:cs typeface="Arial" pitchFamily="34" charset="0"/>
              </a:rPr>
              <a:t>Aus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i="1" dirty="0">
                <a:latin typeface="Arial" pitchFamily="34" charset="0"/>
                <a:cs typeface="Arial" pitchFamily="34" charset="0"/>
              </a:rPr>
              <a:t>mach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1</a:t>
            </a:r>
            <a:endParaRPr lang="de-DE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uppieren 59"/>
          <p:cNvGrpSpPr/>
          <p:nvPr/>
        </p:nvGrpSpPr>
        <p:grpSpPr>
          <a:xfrm>
            <a:off x="3779912" y="5214950"/>
            <a:ext cx="2571768" cy="1000132"/>
            <a:chOff x="4452874" y="5618178"/>
            <a:chExt cx="2571768" cy="1000132"/>
          </a:xfrm>
        </p:grpSpPr>
        <p:grpSp>
          <p:nvGrpSpPr>
            <p:cNvPr id="10" name="Gruppieren 67"/>
            <p:cNvGrpSpPr/>
            <p:nvPr/>
          </p:nvGrpSpPr>
          <p:grpSpPr>
            <a:xfrm>
              <a:off x="4452874" y="5618178"/>
              <a:ext cx="2571768" cy="1000132"/>
              <a:chOff x="5143504" y="3000372"/>
              <a:chExt cx="2571768" cy="1000132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5416556" y="3000372"/>
                <a:ext cx="1857388" cy="9144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5143504" y="3429000"/>
                <a:ext cx="2571768" cy="5715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62" name="Textfeld 61"/>
            <p:cNvSpPr txBox="1"/>
            <p:nvPr/>
          </p:nvSpPr>
          <p:spPr>
            <a:xfrm>
              <a:off x="5075796" y="5643578"/>
              <a:ext cx="1210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Molbrücke</a:t>
              </a:r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4355976" y="4553834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latin typeface="Arial" pitchFamily="34" charset="0"/>
                <a:cs typeface="Arial" pitchFamily="34" charset="0"/>
              </a:rPr>
              <a:t>Aus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de-DE" sz="1400" b="1" i="1" dirty="0">
                <a:latin typeface="Arial" pitchFamily="34" charset="0"/>
                <a:cs typeface="Arial" pitchFamily="34" charset="0"/>
              </a:rPr>
              <a:t>mach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1 </a:t>
            </a:r>
            <a:endParaRPr lang="de-DE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uppieren 52"/>
          <p:cNvGrpSpPr/>
          <p:nvPr/>
        </p:nvGrpSpPr>
        <p:grpSpPr>
          <a:xfrm>
            <a:off x="1772821" y="3913020"/>
            <a:ext cx="1035362" cy="646331"/>
            <a:chOff x="6858016" y="3193812"/>
            <a:chExt cx="1035362" cy="646331"/>
          </a:xfrm>
          <a:solidFill>
            <a:schemeClr val="bg1"/>
          </a:solidFill>
        </p:grpSpPr>
        <p:sp>
          <p:nvSpPr>
            <p:cNvPr id="56" name="Textfeld 55"/>
            <p:cNvSpPr txBox="1"/>
            <p:nvPr/>
          </p:nvSpPr>
          <p:spPr>
            <a:xfrm>
              <a:off x="6858016" y="3286124"/>
              <a:ext cx="79220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b="1" i="1" dirty="0"/>
                <a:t>n     =  </a:t>
              </a:r>
            </a:p>
          </p:txBody>
        </p:sp>
        <p:grpSp>
          <p:nvGrpSpPr>
            <p:cNvPr id="12" name="Gruppieren 51"/>
            <p:cNvGrpSpPr/>
            <p:nvPr/>
          </p:nvGrpSpPr>
          <p:grpSpPr>
            <a:xfrm>
              <a:off x="7506734" y="3193812"/>
              <a:ext cx="386644" cy="646331"/>
              <a:chOff x="7935362" y="3122374"/>
              <a:chExt cx="386644" cy="646331"/>
            </a:xfrm>
            <a:grpFill/>
          </p:grpSpPr>
          <p:sp>
            <p:nvSpPr>
              <p:cNvPr id="65" name="Textfeld 64"/>
              <p:cNvSpPr txBox="1"/>
              <p:nvPr/>
            </p:nvSpPr>
            <p:spPr>
              <a:xfrm>
                <a:off x="7935362" y="3122374"/>
                <a:ext cx="386644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de-DE" b="1" i="1" dirty="0"/>
                  <a:t>m</a:t>
                </a:r>
              </a:p>
              <a:p>
                <a:r>
                  <a:rPr lang="de-DE" b="1" i="1" dirty="0"/>
                  <a:t>M</a:t>
                </a:r>
              </a:p>
            </p:txBody>
          </p:sp>
          <p:cxnSp>
            <p:nvCxnSpPr>
              <p:cNvPr id="66" name="Gerade Verbindung 65"/>
              <p:cNvCxnSpPr>
                <a:stCxn id="65" idx="1"/>
                <a:endCxn id="65" idx="3"/>
              </p:cNvCxnSpPr>
              <p:nvPr/>
            </p:nvCxnSpPr>
            <p:spPr>
              <a:xfrm>
                <a:off x="7935362" y="3445540"/>
                <a:ext cx="38664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feld 70"/>
          <p:cNvSpPr txBox="1"/>
          <p:nvPr/>
        </p:nvSpPr>
        <p:spPr>
          <a:xfrm>
            <a:off x="2987824" y="3774520"/>
            <a:ext cx="1170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M</a:t>
            </a:r>
            <a:r>
              <a:rPr lang="de-DE" sz="1400" b="1" dirty="0" smtClean="0"/>
              <a:t>(</a:t>
            </a:r>
            <a:r>
              <a:rPr lang="de-DE" sz="1400" b="1" dirty="0" err="1" smtClean="0"/>
              <a:t>Ag</a:t>
            </a:r>
            <a:r>
              <a:rPr lang="de-DE" sz="1400" b="1" dirty="0" smtClean="0"/>
              <a:t>) </a:t>
            </a:r>
          </a:p>
          <a:p>
            <a:pPr algn="ctr"/>
            <a:r>
              <a:rPr lang="de-DE" b="1" dirty="0" smtClean="0"/>
              <a:t>= </a:t>
            </a:r>
            <a:endParaRPr lang="de-DE" b="1" dirty="0"/>
          </a:p>
          <a:p>
            <a:pPr algn="ctr"/>
            <a:r>
              <a:rPr lang="de-DE" b="1" dirty="0" smtClean="0"/>
              <a:t>108 </a:t>
            </a:r>
            <a:r>
              <a:rPr lang="de-DE" b="1" dirty="0"/>
              <a:t>g/</a:t>
            </a:r>
            <a:r>
              <a:rPr lang="de-DE" b="1" dirty="0" err="1"/>
              <a:t>mol</a:t>
            </a:r>
            <a:endParaRPr lang="de-DE" b="1" dirty="0"/>
          </a:p>
        </p:txBody>
      </p:sp>
      <p:sp>
        <p:nvSpPr>
          <p:cNvPr id="72" name="Textfeld 71"/>
          <p:cNvSpPr txBox="1"/>
          <p:nvPr/>
        </p:nvSpPr>
        <p:spPr>
          <a:xfrm>
            <a:off x="2240897" y="2321586"/>
            <a:ext cx="1535998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600" dirty="0"/>
              <a:t>Gegeben</a:t>
            </a:r>
          </a:p>
          <a:p>
            <a:pPr algn="ctr">
              <a:lnSpc>
                <a:spcPts val="1800"/>
              </a:lnSpc>
            </a:pPr>
            <a:r>
              <a:rPr lang="de-DE" sz="1600" dirty="0" smtClean="0"/>
              <a:t>m</a:t>
            </a:r>
            <a:r>
              <a:rPr lang="de-DE" sz="1600" baseline="-25000" dirty="0" smtClean="0"/>
              <a:t>(Silber) </a:t>
            </a:r>
            <a:r>
              <a:rPr lang="de-DE" sz="1600" dirty="0"/>
              <a:t>= </a:t>
            </a:r>
            <a:r>
              <a:rPr lang="de-DE" sz="1600" dirty="0" smtClean="0"/>
              <a:t>5,000 g</a:t>
            </a:r>
            <a:endParaRPr lang="de-DE" sz="1600" dirty="0"/>
          </a:p>
        </p:txBody>
      </p:sp>
      <p:sp>
        <p:nvSpPr>
          <p:cNvPr id="75" name="Rechteck 74"/>
          <p:cNvSpPr/>
          <p:nvPr/>
        </p:nvSpPr>
        <p:spPr>
          <a:xfrm>
            <a:off x="7214636" y="4051519"/>
            <a:ext cx="11368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b="1" i="1" dirty="0"/>
              <a:t>m = n × M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5929322" y="3774520"/>
            <a:ext cx="1170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M</a:t>
            </a:r>
            <a:r>
              <a:rPr lang="de-DE" sz="1400" b="1" dirty="0" smtClean="0"/>
              <a:t>(Ag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S)</a:t>
            </a:r>
          </a:p>
          <a:p>
            <a:pPr algn="ctr"/>
            <a:r>
              <a:rPr lang="de-DE" sz="1400" b="1" dirty="0" smtClean="0"/>
              <a:t> </a:t>
            </a:r>
            <a:r>
              <a:rPr lang="de-DE" b="1" dirty="0"/>
              <a:t>= </a:t>
            </a:r>
          </a:p>
          <a:p>
            <a:pPr algn="ctr"/>
            <a:r>
              <a:rPr lang="de-DE" b="1" dirty="0" smtClean="0"/>
              <a:t>248 g/</a:t>
            </a:r>
            <a:r>
              <a:rPr lang="de-DE" b="1" dirty="0" err="1" smtClean="0"/>
              <a:t>mol</a:t>
            </a:r>
            <a:endParaRPr lang="de-DE" b="1" dirty="0"/>
          </a:p>
        </p:txBody>
      </p:sp>
      <p:grpSp>
        <p:nvGrpSpPr>
          <p:cNvPr id="13" name="Gruppieren 28"/>
          <p:cNvGrpSpPr/>
          <p:nvPr/>
        </p:nvGrpSpPr>
        <p:grpSpPr>
          <a:xfrm>
            <a:off x="1865576" y="4841862"/>
            <a:ext cx="2160000" cy="612000"/>
            <a:chOff x="4071934" y="2000238"/>
            <a:chExt cx="2289483" cy="599863"/>
          </a:xfrm>
        </p:grpSpPr>
        <p:sp>
          <p:nvSpPr>
            <p:cNvPr id="31" name="Abgerundetes Rechteck 30"/>
            <p:cNvSpPr/>
            <p:nvPr/>
          </p:nvSpPr>
          <p:spPr>
            <a:xfrm>
              <a:off x="4071934" y="2000238"/>
              <a:ext cx="2289483" cy="599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Stoffmenge n </a:t>
              </a:r>
              <a:r>
                <a:rPr lang="de-DE" sz="1600" dirty="0" smtClean="0">
                  <a:solidFill>
                    <a:schemeClr val="tx1"/>
                  </a:solidFill>
                </a:rPr>
                <a:t>(C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4</a:t>
              </a:r>
              <a:r>
                <a:rPr lang="de-DE" sz="1600" dirty="0" smtClean="0">
                  <a:solidFill>
                    <a:schemeClr val="tx1"/>
                  </a:solidFill>
                </a:rPr>
                <a:t>H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10 </a:t>
              </a:r>
              <a:r>
                <a:rPr lang="de-DE" sz="1600" dirty="0" smtClean="0">
                  <a:solidFill>
                    <a:schemeClr val="tx1"/>
                  </a:solidFill>
                </a:rPr>
                <a:t>) 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? 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172354" y="2065607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14" name="Gruppieren 28"/>
          <p:cNvGrpSpPr/>
          <p:nvPr/>
        </p:nvGrpSpPr>
        <p:grpSpPr>
          <a:xfrm>
            <a:off x="1858331" y="4841866"/>
            <a:ext cx="2160000" cy="612000"/>
            <a:chOff x="4071934" y="2000238"/>
            <a:chExt cx="2289483" cy="599863"/>
          </a:xfrm>
        </p:grpSpPr>
        <p:sp>
          <p:nvSpPr>
            <p:cNvPr id="79" name="Abgerundetes Rechteck 78"/>
            <p:cNvSpPr/>
            <p:nvPr/>
          </p:nvSpPr>
          <p:spPr>
            <a:xfrm>
              <a:off x="4071934" y="2000238"/>
              <a:ext cx="2289483" cy="599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Stoffmenge n </a:t>
              </a:r>
              <a:r>
                <a:rPr lang="de-DE" sz="1600" dirty="0" smtClean="0">
                  <a:solidFill>
                    <a:schemeClr val="tx1"/>
                  </a:solidFill>
                </a:rPr>
                <a:t>(C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4</a:t>
              </a:r>
              <a:r>
                <a:rPr lang="de-DE" sz="1600" dirty="0" smtClean="0">
                  <a:solidFill>
                    <a:schemeClr val="tx1"/>
                  </a:solidFill>
                </a:rPr>
                <a:t>H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10 </a:t>
              </a:r>
              <a:r>
                <a:rPr lang="de-DE" sz="1600" dirty="0" smtClean="0">
                  <a:solidFill>
                    <a:schemeClr val="tx1"/>
                  </a:solidFill>
                </a:rPr>
                <a:t>) 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0,046 </a:t>
              </a:r>
              <a:r>
                <a:rPr lang="de-DE" dirty="0" err="1" smtClean="0">
                  <a:solidFill>
                    <a:schemeClr val="tx1"/>
                  </a:solidFill>
                </a:rPr>
                <a:t>mol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172354" y="2065607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357158" y="428604"/>
            <a:ext cx="2805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Lösung Aufgabe 1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 animBg="1"/>
      <p:bldP spid="84" grpId="0"/>
      <p:bldP spid="61" grpId="0"/>
      <p:bldP spid="71" grpId="0"/>
      <p:bldP spid="75" grpId="0"/>
      <p:bldP spid="75" grpId="1"/>
      <p:bldP spid="76" grpId="0"/>
      <p:bldP spid="7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feld 66"/>
          <p:cNvSpPr txBox="1"/>
          <p:nvPr/>
        </p:nvSpPr>
        <p:spPr>
          <a:xfrm>
            <a:off x="2608207" y="1889538"/>
            <a:ext cx="5915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8  Ag</a:t>
            </a:r>
            <a:r>
              <a:rPr lang="de-DE" sz="2400" baseline="-25000" dirty="0" smtClean="0"/>
              <a:t>2</a:t>
            </a:r>
            <a:r>
              <a:rPr lang="de-DE" sz="2400" dirty="0" smtClean="0"/>
              <a:t>S                                      16 </a:t>
            </a:r>
            <a:r>
              <a:rPr lang="de-DE" sz="2400" dirty="0" err="1" smtClean="0"/>
              <a:t>Ag</a:t>
            </a:r>
            <a:r>
              <a:rPr lang="de-DE" sz="2400" baseline="-25000" dirty="0" smtClean="0"/>
              <a:t> </a:t>
            </a:r>
            <a:r>
              <a:rPr lang="de-DE" sz="2400" dirty="0" smtClean="0"/>
              <a:t>  + S</a:t>
            </a:r>
            <a:r>
              <a:rPr lang="de-DE" sz="2400" baseline="-25000" dirty="0" smtClean="0"/>
              <a:t>8</a:t>
            </a:r>
            <a:r>
              <a:rPr lang="de-DE" sz="2400" dirty="0" smtClean="0"/>
              <a:t>             </a:t>
            </a:r>
            <a:endParaRPr lang="de-DE" sz="2400" dirty="0"/>
          </a:p>
        </p:txBody>
      </p:sp>
      <p:grpSp>
        <p:nvGrpSpPr>
          <p:cNvPr id="2" name="Gruppieren 70"/>
          <p:cNvGrpSpPr/>
          <p:nvPr/>
        </p:nvGrpSpPr>
        <p:grpSpPr>
          <a:xfrm>
            <a:off x="6012161" y="4877946"/>
            <a:ext cx="2164961" cy="646331"/>
            <a:chOff x="2714612" y="5357825"/>
            <a:chExt cx="1756366" cy="502090"/>
          </a:xfrm>
        </p:grpSpPr>
        <p:sp>
          <p:nvSpPr>
            <p:cNvPr id="68" name="Abgerundetes Rechteck 67"/>
            <p:cNvSpPr/>
            <p:nvPr/>
          </p:nvSpPr>
          <p:spPr>
            <a:xfrm>
              <a:off x="2714612" y="5357826"/>
              <a:ext cx="1752342" cy="45016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2764505" y="5357825"/>
              <a:ext cx="1706473" cy="5020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Stoffmenge n (Ag</a:t>
              </a:r>
              <a:r>
                <a:rPr lang="de-DE" baseline="-25000" dirty="0" smtClean="0"/>
                <a:t>2</a:t>
              </a:r>
              <a:r>
                <a:rPr lang="de-DE" dirty="0" smtClean="0"/>
                <a:t>S)</a:t>
              </a:r>
            </a:p>
            <a:p>
              <a:pPr algn="ctr"/>
              <a:r>
                <a:rPr lang="de-DE" dirty="0" smtClean="0"/>
                <a:t>?</a:t>
              </a:r>
            </a:p>
          </p:txBody>
        </p:sp>
      </p:grpSp>
      <p:cxnSp>
        <p:nvCxnSpPr>
          <p:cNvPr id="5" name="Gerade Verbindung mit Pfeil 4"/>
          <p:cNvCxnSpPr/>
          <p:nvPr/>
        </p:nvCxnSpPr>
        <p:spPr>
          <a:xfrm>
            <a:off x="4714876" y="2123802"/>
            <a:ext cx="9510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7"/>
          <p:cNvGrpSpPr/>
          <p:nvPr/>
        </p:nvGrpSpPr>
        <p:grpSpPr>
          <a:xfrm>
            <a:off x="1858331" y="3041666"/>
            <a:ext cx="2160000" cy="612000"/>
            <a:chOff x="4071934" y="2000240"/>
            <a:chExt cx="2043128" cy="500066"/>
          </a:xfrm>
        </p:grpSpPr>
        <p:sp>
          <p:nvSpPr>
            <p:cNvPr id="27" name="Abgerundetes Rechteck 26"/>
            <p:cNvSpPr/>
            <p:nvPr/>
          </p:nvSpPr>
          <p:spPr>
            <a:xfrm>
              <a:off x="4071934" y="2000240"/>
              <a:ext cx="2043128" cy="5000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Masse m </a:t>
              </a:r>
              <a:r>
                <a:rPr lang="de-DE" sz="1600" dirty="0" smtClean="0">
                  <a:solidFill>
                    <a:schemeClr val="tx1"/>
                  </a:solidFill>
                </a:rPr>
                <a:t>(</a:t>
              </a:r>
              <a:r>
                <a:rPr lang="de-DE" sz="1600" dirty="0" err="1" smtClean="0">
                  <a:solidFill>
                    <a:schemeClr val="tx1"/>
                  </a:solidFill>
                </a:rPr>
                <a:t>Ag</a:t>
              </a:r>
              <a:r>
                <a:rPr lang="de-DE" sz="1600" dirty="0" smtClean="0">
                  <a:solidFill>
                    <a:schemeClr val="tx1"/>
                  </a:solidFill>
                </a:rPr>
                <a:t>)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10</a:t>
              </a:r>
              <a:r>
                <a:rPr lang="de-DE" dirty="0" smtClean="0">
                  <a:solidFill>
                    <a:schemeClr val="tx1"/>
                  </a:solidFill>
                </a:rPr>
                <a:t>,000 </a:t>
              </a:r>
              <a:r>
                <a:rPr lang="de-DE" dirty="0" smtClean="0">
                  <a:solidFill>
                    <a:schemeClr val="tx1"/>
                  </a:solidFill>
                </a:rPr>
                <a:t>g</a:t>
              </a:r>
              <a:endParaRPr lang="de-DE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393405" y="2065607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33" name="Gerade Verbindung mit Pfeil 32"/>
          <p:cNvCxnSpPr/>
          <p:nvPr/>
        </p:nvCxnSpPr>
        <p:spPr>
          <a:xfrm>
            <a:off x="2938331" y="3734450"/>
            <a:ext cx="0" cy="1085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36"/>
          <p:cNvGrpSpPr/>
          <p:nvPr/>
        </p:nvGrpSpPr>
        <p:grpSpPr>
          <a:xfrm>
            <a:off x="6012161" y="4877946"/>
            <a:ext cx="2160000" cy="612000"/>
            <a:chOff x="4071934" y="2000238"/>
            <a:chExt cx="1907903" cy="599863"/>
          </a:xfrm>
        </p:grpSpPr>
        <p:sp>
          <p:nvSpPr>
            <p:cNvPr id="39" name="Abgerundetes Rechteck 38"/>
            <p:cNvSpPr/>
            <p:nvPr/>
          </p:nvSpPr>
          <p:spPr>
            <a:xfrm>
              <a:off x="4071934" y="2000238"/>
              <a:ext cx="1907903" cy="5998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Stoffmenge n </a:t>
              </a:r>
              <a:r>
                <a:rPr lang="de-DE" sz="1600" dirty="0" smtClean="0">
                  <a:solidFill>
                    <a:schemeClr val="tx1"/>
                  </a:solidFill>
                </a:rPr>
                <a:t>(Ag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de-DE" sz="1600" dirty="0" smtClean="0">
                  <a:solidFill>
                    <a:schemeClr val="tx1"/>
                  </a:solidFill>
                </a:rPr>
                <a:t>S)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0,08 </a:t>
              </a:r>
              <a:r>
                <a:rPr lang="de-DE" dirty="0" err="1" smtClean="0">
                  <a:solidFill>
                    <a:schemeClr val="tx1"/>
                  </a:solidFill>
                </a:rPr>
                <a:t>mol</a:t>
              </a:r>
              <a:endParaRPr lang="de-DE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4146231" y="2026033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41" name="Gerade Verbindung mit Pfeil 40"/>
          <p:cNvCxnSpPr/>
          <p:nvPr/>
        </p:nvCxnSpPr>
        <p:spPr>
          <a:xfrm>
            <a:off x="4067944" y="5141512"/>
            <a:ext cx="1920836" cy="143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ieren 41"/>
          <p:cNvGrpSpPr/>
          <p:nvPr/>
        </p:nvGrpSpPr>
        <p:grpSpPr>
          <a:xfrm>
            <a:off x="6012400" y="3041666"/>
            <a:ext cx="2160000" cy="612000"/>
            <a:chOff x="4071934" y="2000240"/>
            <a:chExt cx="1921436" cy="500066"/>
          </a:xfrm>
        </p:grpSpPr>
        <p:sp>
          <p:nvSpPr>
            <p:cNvPr id="44" name="Abgerundetes Rechteck 43"/>
            <p:cNvSpPr/>
            <p:nvPr/>
          </p:nvSpPr>
          <p:spPr>
            <a:xfrm>
              <a:off x="4071934" y="2000240"/>
              <a:ext cx="1921436" cy="500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Masse m </a:t>
              </a:r>
              <a:r>
                <a:rPr lang="de-DE" sz="1600" dirty="0" smtClean="0">
                  <a:solidFill>
                    <a:schemeClr val="tx1"/>
                  </a:solidFill>
                </a:rPr>
                <a:t>(Ag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de-DE" sz="1600" dirty="0" smtClean="0">
                  <a:solidFill>
                    <a:schemeClr val="tx1"/>
                  </a:solidFill>
                </a:rPr>
                <a:t>S)</a:t>
              </a:r>
              <a:endParaRPr lang="de-DE" sz="179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8,</a:t>
              </a:r>
              <a:r>
                <a:rPr lang="de-DE" dirty="0" smtClean="0">
                  <a:solidFill>
                    <a:schemeClr val="tx1"/>
                  </a:solidFill>
                </a:rPr>
                <a:t>704  </a:t>
              </a:r>
              <a:r>
                <a:rPr lang="de-DE" dirty="0" smtClean="0">
                  <a:solidFill>
                    <a:schemeClr val="tx1"/>
                  </a:solidFill>
                </a:rPr>
                <a:t>g</a:t>
              </a:r>
              <a:endParaRPr lang="de-DE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166869" y="2039224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46" name="Gerade Verbindung mit Pfeil 45"/>
          <p:cNvCxnSpPr/>
          <p:nvPr/>
        </p:nvCxnSpPr>
        <p:spPr>
          <a:xfrm flipV="1">
            <a:off x="7084376" y="3689738"/>
            <a:ext cx="16049" cy="1085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4750642" y="4773610"/>
            <a:ext cx="470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× </a:t>
            </a:r>
            <a:r>
              <a:rPr lang="de-DE" b="1" i="1" dirty="0" smtClean="0"/>
              <a:t>2</a:t>
            </a:r>
            <a:endParaRPr lang="de-DE" b="1" i="1" dirty="0"/>
          </a:p>
        </p:txBody>
      </p:sp>
      <p:sp>
        <p:nvSpPr>
          <p:cNvPr id="58" name="Textfeld 57"/>
          <p:cNvSpPr txBox="1"/>
          <p:nvPr/>
        </p:nvSpPr>
        <p:spPr>
          <a:xfrm>
            <a:off x="6369350" y="2321586"/>
            <a:ext cx="1092863" cy="502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600" dirty="0"/>
              <a:t>Gesucht </a:t>
            </a:r>
          </a:p>
          <a:p>
            <a:pPr algn="ctr">
              <a:lnSpc>
                <a:spcPts val="1600"/>
              </a:lnSpc>
            </a:pPr>
            <a:r>
              <a:rPr lang="de-DE" sz="1600" dirty="0" smtClean="0"/>
              <a:t>m </a:t>
            </a:r>
            <a:r>
              <a:rPr lang="de-DE" sz="1600" baseline="-25000" dirty="0" smtClean="0"/>
              <a:t>(Silbersulfid)</a:t>
            </a:r>
          </a:p>
        </p:txBody>
      </p:sp>
      <p:grpSp>
        <p:nvGrpSpPr>
          <p:cNvPr id="7" name="Gruppieren 66"/>
          <p:cNvGrpSpPr/>
          <p:nvPr/>
        </p:nvGrpSpPr>
        <p:grpSpPr>
          <a:xfrm>
            <a:off x="2915816" y="1328295"/>
            <a:ext cx="4106449" cy="489235"/>
            <a:chOff x="2915816" y="476672"/>
            <a:chExt cx="4106449" cy="489235"/>
          </a:xfrm>
        </p:grpSpPr>
        <p:cxnSp>
          <p:nvCxnSpPr>
            <p:cNvPr id="18" name="Gerade Verbindung 17"/>
            <p:cNvCxnSpPr/>
            <p:nvPr/>
          </p:nvCxnSpPr>
          <p:spPr>
            <a:xfrm rot="5400000" flipH="1" flipV="1">
              <a:off x="2698946" y="711637"/>
              <a:ext cx="459043" cy="199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5400000">
              <a:off x="6776652" y="720293"/>
              <a:ext cx="489234" cy="199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>
              <a:off x="2915816" y="476672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feld 83"/>
          <p:cNvSpPr txBox="1"/>
          <p:nvPr/>
        </p:nvSpPr>
        <p:spPr>
          <a:xfrm>
            <a:off x="4500562" y="1623736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latin typeface="Arial" pitchFamily="34" charset="0"/>
                <a:cs typeface="Arial" pitchFamily="34" charset="0"/>
              </a:rPr>
              <a:t>Aus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1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i="1" dirty="0">
                <a:latin typeface="Arial" pitchFamily="34" charset="0"/>
                <a:cs typeface="Arial" pitchFamily="34" charset="0"/>
              </a:rPr>
              <a:t>mach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2</a:t>
            </a:r>
            <a:endParaRPr lang="de-DE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59"/>
          <p:cNvGrpSpPr/>
          <p:nvPr/>
        </p:nvGrpSpPr>
        <p:grpSpPr>
          <a:xfrm>
            <a:off x="3779912" y="5214950"/>
            <a:ext cx="2571768" cy="1000132"/>
            <a:chOff x="4452874" y="5618178"/>
            <a:chExt cx="2571768" cy="1000132"/>
          </a:xfrm>
        </p:grpSpPr>
        <p:grpSp>
          <p:nvGrpSpPr>
            <p:cNvPr id="9" name="Gruppieren 67"/>
            <p:cNvGrpSpPr/>
            <p:nvPr/>
          </p:nvGrpSpPr>
          <p:grpSpPr>
            <a:xfrm>
              <a:off x="4452874" y="5618178"/>
              <a:ext cx="2571768" cy="1000132"/>
              <a:chOff x="5143504" y="3000372"/>
              <a:chExt cx="2571768" cy="1000132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5416556" y="3000372"/>
                <a:ext cx="1857388" cy="9144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5143504" y="3429000"/>
                <a:ext cx="2571768" cy="5715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62" name="Textfeld 61"/>
            <p:cNvSpPr txBox="1"/>
            <p:nvPr/>
          </p:nvSpPr>
          <p:spPr>
            <a:xfrm>
              <a:off x="5075796" y="5643578"/>
              <a:ext cx="1210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Molbrücke</a:t>
              </a:r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4355976" y="4553834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latin typeface="Arial" pitchFamily="34" charset="0"/>
                <a:cs typeface="Arial" pitchFamily="34" charset="0"/>
              </a:rPr>
              <a:t>Aus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mach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 </a:t>
            </a:r>
            <a:endParaRPr lang="de-DE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ieren 52"/>
          <p:cNvGrpSpPr/>
          <p:nvPr/>
        </p:nvGrpSpPr>
        <p:grpSpPr>
          <a:xfrm>
            <a:off x="1772821" y="3913020"/>
            <a:ext cx="1035362" cy="646331"/>
            <a:chOff x="6858016" y="3193812"/>
            <a:chExt cx="1035362" cy="646331"/>
          </a:xfrm>
          <a:solidFill>
            <a:schemeClr val="bg1"/>
          </a:solidFill>
        </p:grpSpPr>
        <p:sp>
          <p:nvSpPr>
            <p:cNvPr id="56" name="Textfeld 55"/>
            <p:cNvSpPr txBox="1"/>
            <p:nvPr/>
          </p:nvSpPr>
          <p:spPr>
            <a:xfrm>
              <a:off x="6858016" y="3286124"/>
              <a:ext cx="79220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b="1" i="1" dirty="0"/>
                <a:t>n     =  </a:t>
              </a:r>
            </a:p>
          </p:txBody>
        </p:sp>
        <p:grpSp>
          <p:nvGrpSpPr>
            <p:cNvPr id="11" name="Gruppieren 51"/>
            <p:cNvGrpSpPr/>
            <p:nvPr/>
          </p:nvGrpSpPr>
          <p:grpSpPr>
            <a:xfrm>
              <a:off x="7506734" y="3193812"/>
              <a:ext cx="386644" cy="646331"/>
              <a:chOff x="7935362" y="3122374"/>
              <a:chExt cx="386644" cy="646331"/>
            </a:xfrm>
            <a:grpFill/>
          </p:grpSpPr>
          <p:sp>
            <p:nvSpPr>
              <p:cNvPr id="65" name="Textfeld 64"/>
              <p:cNvSpPr txBox="1"/>
              <p:nvPr/>
            </p:nvSpPr>
            <p:spPr>
              <a:xfrm>
                <a:off x="7935362" y="3122374"/>
                <a:ext cx="386644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de-DE" b="1" i="1" dirty="0"/>
                  <a:t>m</a:t>
                </a:r>
              </a:p>
              <a:p>
                <a:r>
                  <a:rPr lang="de-DE" b="1" i="1" dirty="0"/>
                  <a:t>M</a:t>
                </a:r>
              </a:p>
            </p:txBody>
          </p:sp>
          <p:cxnSp>
            <p:nvCxnSpPr>
              <p:cNvPr id="66" name="Gerade Verbindung 65"/>
              <p:cNvCxnSpPr>
                <a:stCxn id="65" idx="1"/>
                <a:endCxn id="65" idx="3"/>
              </p:cNvCxnSpPr>
              <p:nvPr/>
            </p:nvCxnSpPr>
            <p:spPr>
              <a:xfrm>
                <a:off x="7935362" y="3445540"/>
                <a:ext cx="38664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feld 70"/>
          <p:cNvSpPr txBox="1"/>
          <p:nvPr/>
        </p:nvSpPr>
        <p:spPr>
          <a:xfrm>
            <a:off x="2987823" y="3774520"/>
            <a:ext cx="1170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M</a:t>
            </a:r>
            <a:r>
              <a:rPr lang="de-DE" sz="1400" b="1" dirty="0" smtClean="0"/>
              <a:t>(Ag</a:t>
            </a:r>
            <a:r>
              <a:rPr lang="de-DE" sz="1400" b="1" baseline="-25000" dirty="0" smtClean="0"/>
              <a:t>2</a:t>
            </a:r>
            <a:r>
              <a:rPr lang="de-DE" sz="1400" b="1" dirty="0" smtClean="0"/>
              <a:t>S) </a:t>
            </a:r>
            <a:endParaRPr lang="de-DE" sz="1400" b="1" dirty="0" smtClean="0"/>
          </a:p>
          <a:p>
            <a:pPr algn="ctr"/>
            <a:r>
              <a:rPr lang="de-DE" b="1" dirty="0" smtClean="0"/>
              <a:t>= </a:t>
            </a:r>
            <a:endParaRPr lang="de-DE" b="1" dirty="0"/>
          </a:p>
          <a:p>
            <a:pPr algn="ctr"/>
            <a:r>
              <a:rPr lang="de-DE" b="1" dirty="0" smtClean="0"/>
              <a:t>248</a:t>
            </a:r>
            <a:r>
              <a:rPr lang="de-DE" b="1" dirty="0" smtClean="0"/>
              <a:t> </a:t>
            </a:r>
            <a:r>
              <a:rPr lang="de-DE" b="1" dirty="0"/>
              <a:t>g/</a:t>
            </a:r>
            <a:r>
              <a:rPr lang="de-DE" b="1" dirty="0" err="1"/>
              <a:t>mol</a:t>
            </a:r>
            <a:endParaRPr lang="de-DE" b="1" dirty="0"/>
          </a:p>
        </p:txBody>
      </p:sp>
      <p:sp>
        <p:nvSpPr>
          <p:cNvPr id="72" name="Textfeld 71"/>
          <p:cNvSpPr txBox="1"/>
          <p:nvPr/>
        </p:nvSpPr>
        <p:spPr>
          <a:xfrm>
            <a:off x="2188800" y="2321586"/>
            <a:ext cx="1640193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600" dirty="0"/>
              <a:t>Gegeben</a:t>
            </a:r>
          </a:p>
          <a:p>
            <a:pPr algn="ctr">
              <a:lnSpc>
                <a:spcPts val="1800"/>
              </a:lnSpc>
            </a:pPr>
            <a:r>
              <a:rPr lang="de-DE" sz="1600" dirty="0" smtClean="0"/>
              <a:t>m</a:t>
            </a:r>
            <a:r>
              <a:rPr lang="de-DE" sz="1600" baseline="-25000" dirty="0" smtClean="0"/>
              <a:t>(Silber) </a:t>
            </a:r>
            <a:r>
              <a:rPr lang="de-DE" sz="1600" dirty="0"/>
              <a:t>= </a:t>
            </a:r>
            <a:r>
              <a:rPr lang="de-DE" sz="1600" dirty="0" smtClean="0"/>
              <a:t>10</a:t>
            </a:r>
            <a:r>
              <a:rPr lang="de-DE" sz="1600" dirty="0" smtClean="0"/>
              <a:t>,000 </a:t>
            </a:r>
            <a:r>
              <a:rPr lang="de-DE" sz="1600" dirty="0" smtClean="0"/>
              <a:t>g</a:t>
            </a:r>
            <a:endParaRPr lang="de-DE" sz="1600" dirty="0"/>
          </a:p>
        </p:txBody>
      </p:sp>
      <p:sp>
        <p:nvSpPr>
          <p:cNvPr id="75" name="Rechteck 74"/>
          <p:cNvSpPr/>
          <p:nvPr/>
        </p:nvSpPr>
        <p:spPr>
          <a:xfrm>
            <a:off x="7214636" y="4051519"/>
            <a:ext cx="11368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b="1" i="1" dirty="0"/>
              <a:t>m = n × M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5929321" y="3774520"/>
            <a:ext cx="11708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M</a:t>
            </a:r>
            <a:r>
              <a:rPr lang="de-DE" sz="1400" b="1" dirty="0" smtClean="0"/>
              <a:t>(</a:t>
            </a:r>
            <a:r>
              <a:rPr lang="de-DE" sz="1400" b="1" dirty="0" err="1" smtClean="0"/>
              <a:t>Ag</a:t>
            </a:r>
            <a:r>
              <a:rPr lang="de-DE" sz="1400" b="1" dirty="0" smtClean="0"/>
              <a:t>)</a:t>
            </a:r>
            <a:endParaRPr lang="de-DE" sz="1400" b="1" dirty="0" smtClean="0"/>
          </a:p>
          <a:p>
            <a:pPr algn="ctr"/>
            <a:r>
              <a:rPr lang="de-DE" sz="1400" b="1" dirty="0" smtClean="0"/>
              <a:t> </a:t>
            </a:r>
            <a:r>
              <a:rPr lang="de-DE" b="1" dirty="0"/>
              <a:t>= </a:t>
            </a:r>
          </a:p>
          <a:p>
            <a:pPr algn="ctr"/>
            <a:r>
              <a:rPr lang="de-DE" b="1" dirty="0" smtClean="0"/>
              <a:t>108</a:t>
            </a:r>
            <a:r>
              <a:rPr lang="de-DE" b="1" dirty="0" smtClean="0"/>
              <a:t> </a:t>
            </a:r>
            <a:r>
              <a:rPr lang="de-DE" b="1" dirty="0" smtClean="0"/>
              <a:t>g/</a:t>
            </a:r>
            <a:r>
              <a:rPr lang="de-DE" b="1" dirty="0" err="1" smtClean="0"/>
              <a:t>mol</a:t>
            </a:r>
            <a:endParaRPr lang="de-DE" b="1" dirty="0"/>
          </a:p>
        </p:txBody>
      </p:sp>
      <p:grpSp>
        <p:nvGrpSpPr>
          <p:cNvPr id="12" name="Gruppieren 28"/>
          <p:cNvGrpSpPr/>
          <p:nvPr/>
        </p:nvGrpSpPr>
        <p:grpSpPr>
          <a:xfrm>
            <a:off x="1865576" y="4841862"/>
            <a:ext cx="2160000" cy="612000"/>
            <a:chOff x="4071934" y="2000238"/>
            <a:chExt cx="2289483" cy="599863"/>
          </a:xfrm>
        </p:grpSpPr>
        <p:sp>
          <p:nvSpPr>
            <p:cNvPr id="31" name="Abgerundetes Rechteck 30"/>
            <p:cNvSpPr/>
            <p:nvPr/>
          </p:nvSpPr>
          <p:spPr>
            <a:xfrm>
              <a:off x="4071934" y="2000238"/>
              <a:ext cx="2289483" cy="599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Stoffmenge n </a:t>
              </a:r>
              <a:r>
                <a:rPr lang="de-DE" sz="1600" dirty="0" smtClean="0">
                  <a:solidFill>
                    <a:schemeClr val="tx1"/>
                  </a:solidFill>
                </a:rPr>
                <a:t>(C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4</a:t>
              </a:r>
              <a:r>
                <a:rPr lang="de-DE" sz="1600" dirty="0" smtClean="0">
                  <a:solidFill>
                    <a:schemeClr val="tx1"/>
                  </a:solidFill>
                </a:rPr>
                <a:t>H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10 </a:t>
              </a:r>
              <a:r>
                <a:rPr lang="de-DE" sz="1600" dirty="0" smtClean="0">
                  <a:solidFill>
                    <a:schemeClr val="tx1"/>
                  </a:solidFill>
                </a:rPr>
                <a:t>) 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? 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172354" y="2065607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grpSp>
        <p:nvGrpSpPr>
          <p:cNvPr id="13" name="Gruppieren 28"/>
          <p:cNvGrpSpPr/>
          <p:nvPr/>
        </p:nvGrpSpPr>
        <p:grpSpPr>
          <a:xfrm>
            <a:off x="1858331" y="4841866"/>
            <a:ext cx="2160000" cy="612000"/>
            <a:chOff x="4071934" y="2000238"/>
            <a:chExt cx="2289483" cy="599863"/>
          </a:xfrm>
        </p:grpSpPr>
        <p:sp>
          <p:nvSpPr>
            <p:cNvPr id="79" name="Abgerundetes Rechteck 78"/>
            <p:cNvSpPr/>
            <p:nvPr/>
          </p:nvSpPr>
          <p:spPr>
            <a:xfrm>
              <a:off x="4071934" y="2000238"/>
              <a:ext cx="2289483" cy="599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Stoffmenge n </a:t>
              </a:r>
              <a:r>
                <a:rPr lang="de-DE" sz="1600" dirty="0" smtClean="0">
                  <a:solidFill>
                    <a:schemeClr val="tx1"/>
                  </a:solidFill>
                </a:rPr>
                <a:t>(C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4</a:t>
              </a:r>
              <a:r>
                <a:rPr lang="de-DE" sz="1600" dirty="0" smtClean="0">
                  <a:solidFill>
                    <a:schemeClr val="tx1"/>
                  </a:solidFill>
                </a:rPr>
                <a:t>H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10 </a:t>
              </a:r>
              <a:r>
                <a:rPr lang="de-DE" sz="1600" dirty="0" smtClean="0">
                  <a:solidFill>
                    <a:schemeClr val="tx1"/>
                  </a:solidFill>
                </a:rPr>
                <a:t>) 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0,04 </a:t>
              </a:r>
              <a:r>
                <a:rPr lang="de-DE" dirty="0" err="1" smtClean="0">
                  <a:solidFill>
                    <a:schemeClr val="tx1"/>
                  </a:solidFill>
                </a:rPr>
                <a:t>mol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172354" y="2065607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69" name="Textfeld 68"/>
          <p:cNvSpPr txBox="1"/>
          <p:nvPr/>
        </p:nvSpPr>
        <p:spPr>
          <a:xfrm>
            <a:off x="357158" y="428604"/>
            <a:ext cx="2805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Lösung Aufgabe </a:t>
            </a:r>
            <a:r>
              <a:rPr lang="de-DE" sz="2800" b="1" dirty="0" smtClean="0"/>
              <a:t>2</a:t>
            </a:r>
            <a:endParaRPr lang="de-DE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8" grpId="0" animBg="1"/>
      <p:bldP spid="84" grpId="0"/>
      <p:bldP spid="61" grpId="0"/>
      <p:bldP spid="71" grpId="0"/>
      <p:bldP spid="75" grpId="0"/>
      <p:bldP spid="75" grpId="1"/>
      <p:bldP spid="76" grpId="0"/>
      <p:bldP spid="7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260648"/>
            <a:ext cx="8232746" cy="6318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143000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Berechnung der Molare Masse</a:t>
            </a:r>
            <a:endParaRPr lang="de-DE" sz="2800" b="1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326404" y="1357298"/>
            <a:ext cx="8317562" cy="3071834"/>
            <a:chOff x="40652" y="1000108"/>
            <a:chExt cx="9031942" cy="3381335"/>
          </a:xfrm>
        </p:grpSpPr>
        <p:pic>
          <p:nvPicPr>
            <p:cNvPr id="399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58408" y="1000108"/>
              <a:ext cx="3014186" cy="3367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9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34942" y="1023858"/>
              <a:ext cx="3046697" cy="3357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652" y="1059483"/>
              <a:ext cx="3017520" cy="331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1357290" y="4643446"/>
          <a:ext cx="6643734" cy="1900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7127"/>
                <a:gridCol w="2906607"/>
              </a:tblGrid>
              <a:tr h="437198"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Berechnung Molare</a:t>
                      </a:r>
                      <a:r>
                        <a:rPr lang="de-DE" baseline="0" dirty="0" smtClean="0"/>
                        <a:t> Masse M von Butan </a:t>
                      </a:r>
                      <a:r>
                        <a:rPr lang="de-DE" dirty="0" smtClean="0"/>
                        <a:t>C</a:t>
                      </a:r>
                      <a:r>
                        <a:rPr lang="de-DE" baseline="-25000" dirty="0" smtClean="0"/>
                        <a:t>4</a:t>
                      </a:r>
                      <a:r>
                        <a:rPr lang="de-DE" dirty="0" smtClean="0"/>
                        <a:t>H</a:t>
                      </a:r>
                      <a:r>
                        <a:rPr lang="de-DE" baseline="-25000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124790">
                <a:tc>
                  <a:txBody>
                    <a:bodyPr/>
                    <a:lstStyle/>
                    <a:p>
                      <a:pPr>
                        <a:tabLst>
                          <a:tab pos="2505075" algn="l"/>
                        </a:tabLst>
                      </a:pPr>
                      <a:r>
                        <a:rPr lang="de-DE" dirty="0" smtClean="0"/>
                        <a:t>Mittlere</a:t>
                      </a:r>
                      <a:r>
                        <a:rPr lang="de-DE" baseline="0" dirty="0" smtClean="0"/>
                        <a:t> Atommasse C = 12,0 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4 </a:t>
                      </a:r>
                      <a:r>
                        <a:rPr lang="de-DE" b="1" dirty="0" smtClean="0"/>
                        <a:t>×</a:t>
                      </a:r>
                      <a:r>
                        <a:rPr lang="de-DE" dirty="0" smtClean="0"/>
                        <a:t> 12,0 u = 48 u</a:t>
                      </a:r>
                      <a:endParaRPr lang="de-DE" dirty="0"/>
                    </a:p>
                  </a:txBody>
                  <a:tcPr/>
                </a:tc>
              </a:tr>
              <a:tr h="124790">
                <a:tc>
                  <a:txBody>
                    <a:bodyPr/>
                    <a:lstStyle/>
                    <a:p>
                      <a:r>
                        <a:rPr lang="de-DE" dirty="0" smtClean="0"/>
                        <a:t>Mittlere Atommasse</a:t>
                      </a:r>
                      <a:r>
                        <a:rPr lang="de-DE" baseline="0" dirty="0" smtClean="0"/>
                        <a:t> H =   1,0 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10 </a:t>
                      </a:r>
                      <a:r>
                        <a:rPr lang="de-DE" b="1" dirty="0" smtClean="0"/>
                        <a:t>×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dirty="0" smtClean="0"/>
                        <a:t>1,0 u = 10</a:t>
                      </a:r>
                      <a:r>
                        <a:rPr lang="de-DE" baseline="0" dirty="0" smtClean="0"/>
                        <a:t> u</a:t>
                      </a:r>
                      <a:endParaRPr lang="de-DE" dirty="0"/>
                    </a:p>
                  </a:txBody>
                  <a:tcPr/>
                </a:tc>
              </a:tr>
              <a:tr h="12479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Summe:       58</a:t>
                      </a:r>
                      <a:r>
                        <a:rPr lang="de-DE" baseline="0" dirty="0" smtClean="0"/>
                        <a:t> u</a:t>
                      </a:r>
                      <a:endParaRPr lang="de-DE" dirty="0"/>
                    </a:p>
                  </a:txBody>
                  <a:tcPr/>
                </a:tc>
              </a:tr>
              <a:tr h="124790">
                <a:tc gridSpan="2">
                  <a:txBody>
                    <a:bodyPr/>
                    <a:lstStyle/>
                    <a:p>
                      <a:r>
                        <a:rPr lang="de-DE" dirty="0" smtClean="0"/>
                        <a:t>Die</a:t>
                      </a:r>
                      <a:r>
                        <a:rPr lang="de-DE" baseline="0" dirty="0" smtClean="0"/>
                        <a:t> Molare Masse M von Butan beträgt 58 g/</a:t>
                      </a:r>
                      <a:r>
                        <a:rPr lang="de-DE" baseline="0" dirty="0" err="1" smtClean="0"/>
                        <a:t>mol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2394388" y="630776"/>
            <a:ext cx="4481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Mittlere Atommasse aus dem PSE entnehmen</a:t>
            </a:r>
            <a:endParaRPr lang="de-DE" dirty="0"/>
          </a:p>
        </p:txBody>
      </p:sp>
      <p:grpSp>
        <p:nvGrpSpPr>
          <p:cNvPr id="20" name="Gruppieren 19"/>
          <p:cNvGrpSpPr/>
          <p:nvPr/>
        </p:nvGrpSpPr>
        <p:grpSpPr>
          <a:xfrm>
            <a:off x="1071538" y="1000108"/>
            <a:ext cx="5143536" cy="571504"/>
            <a:chOff x="1071538" y="1214422"/>
            <a:chExt cx="5143536" cy="357190"/>
          </a:xfrm>
        </p:grpSpPr>
        <p:cxnSp>
          <p:nvCxnSpPr>
            <p:cNvPr id="15" name="Gerade Verbindung mit Pfeil 14"/>
            <p:cNvCxnSpPr/>
            <p:nvPr/>
          </p:nvCxnSpPr>
          <p:spPr>
            <a:xfrm rot="10800000" flipV="1">
              <a:off x="1071538" y="1214422"/>
              <a:ext cx="3571900" cy="3571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/>
            <p:cNvCxnSpPr/>
            <p:nvPr/>
          </p:nvCxnSpPr>
          <p:spPr>
            <a:xfrm rot="10800000" flipV="1">
              <a:off x="3857620" y="1214422"/>
              <a:ext cx="785818" cy="3571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>
              <a:off x="4643438" y="1214422"/>
              <a:ext cx="1571636" cy="35719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de-DE" dirty="0"/>
              <a:t>Molkonzept – Chemisches Rechnen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="" xmlns:a16="http://schemas.microsoft.com/office/drawing/2014/main" id="{14BCDD98-937A-4681-8AF3-A9FDA3B6B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1428736"/>
            <a:ext cx="5412612" cy="416127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42844" y="5792948"/>
            <a:ext cx="87997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Nähere Informationen:</a:t>
            </a:r>
          </a:p>
          <a:p>
            <a:r>
              <a:rPr lang="de-DE" sz="1200" dirty="0" smtClean="0">
                <a:hlinkClick r:id="rId3"/>
              </a:rPr>
              <a:t>https://www.lehrplanplus.bayern.de/sixcms/media.php/71/Gym_C_8-10_NTG_SG_I_LB1_Gehaltsgroessen%20Umrechnungsgroessen.pdf</a:t>
            </a:r>
            <a:endParaRPr lang="de-DE" sz="1200" dirty="0" smtClean="0"/>
          </a:p>
          <a:p>
            <a:endParaRPr lang="de-DE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42910" y="285728"/>
            <a:ext cx="5672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Aufstellen von Reaktionsgleichungen</a:t>
            </a:r>
          </a:p>
          <a:p>
            <a:endParaRPr lang="de-DE" sz="2800" b="1" dirty="0" smtClean="0"/>
          </a:p>
        </p:txBody>
      </p:sp>
      <p:grpSp>
        <p:nvGrpSpPr>
          <p:cNvPr id="7" name="Gruppieren 6"/>
          <p:cNvGrpSpPr/>
          <p:nvPr/>
        </p:nvGrpSpPr>
        <p:grpSpPr>
          <a:xfrm>
            <a:off x="642910" y="3286124"/>
            <a:ext cx="7124579" cy="461665"/>
            <a:chOff x="714348" y="2895897"/>
            <a:chExt cx="7124579" cy="461665"/>
          </a:xfrm>
        </p:grpSpPr>
        <p:sp>
          <p:nvSpPr>
            <p:cNvPr id="4" name="Textfeld 3"/>
            <p:cNvSpPr txBox="1"/>
            <p:nvPr/>
          </p:nvSpPr>
          <p:spPr>
            <a:xfrm>
              <a:off x="714348" y="2895897"/>
              <a:ext cx="71245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C</a:t>
              </a:r>
              <a:r>
                <a:rPr lang="de-DE" sz="2400" baseline="-25000" dirty="0" smtClean="0"/>
                <a:t>4</a:t>
              </a:r>
              <a:r>
                <a:rPr lang="de-DE" sz="2400" dirty="0" smtClean="0"/>
                <a:t>H</a:t>
              </a:r>
              <a:r>
                <a:rPr lang="de-DE" sz="2400" baseline="-25000" dirty="0" smtClean="0"/>
                <a:t>10</a:t>
              </a:r>
              <a:r>
                <a:rPr lang="de-DE" sz="2400" dirty="0" smtClean="0"/>
                <a:t>    </a:t>
              </a:r>
              <a:r>
                <a:rPr lang="de-DE" sz="2400" dirty="0"/>
                <a:t>+  </a:t>
              </a:r>
              <a:r>
                <a:rPr lang="de-DE" sz="2400" dirty="0" smtClean="0"/>
                <a:t>    O</a:t>
              </a:r>
              <a:r>
                <a:rPr lang="de-DE" sz="2400" baseline="-25000" dirty="0" smtClean="0"/>
                <a:t>2</a:t>
              </a:r>
              <a:r>
                <a:rPr lang="de-DE" sz="2400" dirty="0" smtClean="0"/>
                <a:t>                                CO</a:t>
              </a:r>
              <a:r>
                <a:rPr lang="de-DE" sz="2400" baseline="-25000" dirty="0" smtClean="0"/>
                <a:t>2</a:t>
              </a:r>
              <a:r>
                <a:rPr lang="de-DE" sz="2400" dirty="0" smtClean="0"/>
                <a:t>     </a:t>
              </a:r>
              <a:r>
                <a:rPr lang="de-DE" sz="2400" dirty="0"/>
                <a:t>+ </a:t>
              </a:r>
              <a:r>
                <a:rPr lang="de-DE" sz="2400" dirty="0" smtClean="0"/>
                <a:t>      H</a:t>
              </a:r>
              <a:r>
                <a:rPr lang="de-DE" sz="2400" baseline="-25000" dirty="0" smtClean="0"/>
                <a:t>2</a:t>
              </a:r>
              <a:r>
                <a:rPr lang="de-DE" sz="2400" dirty="0" smtClean="0"/>
                <a:t>O            </a:t>
              </a:r>
              <a:endParaRPr lang="de-DE" sz="2400" dirty="0"/>
            </a:p>
          </p:txBody>
        </p:sp>
        <p:cxnSp>
          <p:nvCxnSpPr>
            <p:cNvPr id="5" name="Gerade Verbindung mit Pfeil 4"/>
            <p:cNvCxnSpPr/>
            <p:nvPr/>
          </p:nvCxnSpPr>
          <p:spPr>
            <a:xfrm>
              <a:off x="3488367" y="3169774"/>
              <a:ext cx="9510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feld 5"/>
          <p:cNvSpPr txBox="1"/>
          <p:nvPr/>
        </p:nvSpPr>
        <p:spPr>
          <a:xfrm>
            <a:off x="642910" y="2143116"/>
            <a:ext cx="6005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Formulierung der Wortgleichung:</a:t>
            </a:r>
          </a:p>
          <a:p>
            <a:r>
              <a:rPr lang="de-DE" dirty="0" smtClean="0"/>
              <a:t>Butan reagiert mit Sauerstoff zu Kohlenstoffdioxid und Wasser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42910" y="2988230"/>
            <a:ext cx="199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Formeln einsetzen:</a:t>
            </a:r>
            <a:endParaRPr lang="de-DE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642910" y="4059800"/>
            <a:ext cx="1451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Ausgleichen:</a:t>
            </a:r>
            <a:endParaRPr lang="de-DE" b="1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642910" y="4429132"/>
            <a:ext cx="7437164" cy="461665"/>
            <a:chOff x="714348" y="4429132"/>
            <a:chExt cx="7437164" cy="461665"/>
          </a:xfrm>
        </p:grpSpPr>
        <p:sp>
          <p:nvSpPr>
            <p:cNvPr id="12" name="Textfeld 11"/>
            <p:cNvSpPr txBox="1"/>
            <p:nvPr/>
          </p:nvSpPr>
          <p:spPr>
            <a:xfrm>
              <a:off x="714348" y="4429132"/>
              <a:ext cx="74371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dirty="0" smtClean="0"/>
                <a:t>2 C</a:t>
              </a:r>
              <a:r>
                <a:rPr lang="de-DE" sz="2400" baseline="-25000" dirty="0" smtClean="0"/>
                <a:t>4</a:t>
              </a:r>
              <a:r>
                <a:rPr lang="de-DE" sz="2400" dirty="0" smtClean="0"/>
                <a:t>H</a:t>
              </a:r>
              <a:r>
                <a:rPr lang="de-DE" sz="2400" baseline="-25000" dirty="0" smtClean="0"/>
                <a:t>10</a:t>
              </a:r>
              <a:r>
                <a:rPr lang="de-DE" sz="2400" dirty="0" smtClean="0"/>
                <a:t>    </a:t>
              </a:r>
              <a:r>
                <a:rPr lang="de-DE" sz="2400" dirty="0"/>
                <a:t>+  </a:t>
              </a:r>
              <a:r>
                <a:rPr lang="de-DE" sz="2400" dirty="0" smtClean="0"/>
                <a:t>  </a:t>
              </a:r>
              <a:r>
                <a:rPr lang="de-DE" sz="2400" dirty="0"/>
                <a:t>13 O</a:t>
              </a:r>
              <a:r>
                <a:rPr lang="de-DE" sz="2400" baseline="-25000" dirty="0"/>
                <a:t>2</a:t>
              </a:r>
              <a:r>
                <a:rPr lang="de-DE" sz="2400" dirty="0"/>
                <a:t>                           </a:t>
              </a:r>
              <a:r>
                <a:rPr lang="de-DE" sz="2400" dirty="0" smtClean="0"/>
                <a:t> 8 </a:t>
              </a:r>
              <a:r>
                <a:rPr lang="de-DE" sz="2400" dirty="0"/>
                <a:t>CO</a:t>
              </a:r>
              <a:r>
                <a:rPr lang="de-DE" sz="2400" baseline="-25000" dirty="0"/>
                <a:t>2</a:t>
              </a:r>
              <a:r>
                <a:rPr lang="de-DE" sz="2400" dirty="0"/>
                <a:t>     +   10 H</a:t>
              </a:r>
              <a:r>
                <a:rPr lang="de-DE" sz="2400" baseline="-25000" dirty="0"/>
                <a:t>2</a:t>
              </a:r>
              <a:r>
                <a:rPr lang="de-DE" sz="2400" dirty="0"/>
                <a:t>O            </a:t>
              </a:r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3500430" y="4643446"/>
              <a:ext cx="95109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feld 17"/>
          <p:cNvSpPr txBox="1"/>
          <p:nvPr/>
        </p:nvSpPr>
        <p:spPr>
          <a:xfrm>
            <a:off x="642910" y="857232"/>
            <a:ext cx="587455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Stoffwissen:</a:t>
            </a:r>
          </a:p>
          <a:p>
            <a:r>
              <a:rPr lang="de-DE" dirty="0" smtClean="0"/>
              <a:t>Butan ist der Brennstoff in Campinggaskartuschen. Wie alle </a:t>
            </a:r>
          </a:p>
          <a:p>
            <a:r>
              <a:rPr lang="de-DE" dirty="0" smtClean="0"/>
              <a:t>Kohlenwasserstoffe reagiert Butan beim Verbrennen mit </a:t>
            </a:r>
          </a:p>
          <a:p>
            <a:r>
              <a:rPr lang="de-DE" dirty="0" smtClean="0"/>
              <a:t>Sauerstoff zu Kohlenstoffdioxid und Wasser.</a:t>
            </a:r>
          </a:p>
          <a:p>
            <a:endParaRPr lang="de-DE" dirty="0" smtClean="0"/>
          </a:p>
        </p:txBody>
      </p:sp>
      <p:pic>
        <p:nvPicPr>
          <p:cNvPr id="19" name="Picture 2" descr="ROTHENBERGER INDUSTRIAL Butangaskartusche von Lidl ansehen!"/>
          <p:cNvPicPr>
            <a:picLocks noChangeAspect="1" noChangeArrowheads="1"/>
          </p:cNvPicPr>
          <p:nvPr/>
        </p:nvPicPr>
        <p:blipFill>
          <a:blip r:embed="rId2" cstate="print"/>
          <a:srcRect l="15748" r="22677"/>
          <a:stretch>
            <a:fillRect/>
          </a:stretch>
        </p:blipFill>
        <p:spPr bwMode="auto">
          <a:xfrm>
            <a:off x="6572264" y="285728"/>
            <a:ext cx="2345920" cy="2857496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642910" y="5072074"/>
            <a:ext cx="76637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Kontrolle:</a:t>
            </a:r>
          </a:p>
          <a:p>
            <a:r>
              <a:rPr lang="de-DE" dirty="0" smtClean="0"/>
              <a:t>2 </a:t>
            </a:r>
            <a:r>
              <a:rPr lang="de-DE" b="1" dirty="0" smtClean="0"/>
              <a:t>× </a:t>
            </a:r>
            <a:r>
              <a:rPr lang="de-DE" dirty="0" smtClean="0"/>
              <a:t>4 C-Atome beim Butan                          8  </a:t>
            </a:r>
            <a:r>
              <a:rPr lang="de-DE" b="1" dirty="0" smtClean="0"/>
              <a:t>×</a:t>
            </a:r>
            <a:r>
              <a:rPr lang="de-DE" b="1" i="1" dirty="0" smtClean="0"/>
              <a:t>  </a:t>
            </a:r>
            <a:r>
              <a:rPr lang="de-DE" dirty="0" smtClean="0"/>
              <a:t>1</a:t>
            </a:r>
            <a:r>
              <a:rPr lang="de-DE" b="1" i="1" dirty="0" smtClean="0"/>
              <a:t> </a:t>
            </a:r>
            <a:r>
              <a:rPr lang="de-DE" dirty="0" smtClean="0"/>
              <a:t>C-Atome beim Kohlenstoffdioxid</a:t>
            </a:r>
          </a:p>
          <a:p>
            <a:r>
              <a:rPr lang="de-DE" dirty="0" smtClean="0"/>
              <a:t>2 </a:t>
            </a:r>
            <a:r>
              <a:rPr lang="de-DE" b="1" dirty="0" smtClean="0"/>
              <a:t>×</a:t>
            </a:r>
            <a:r>
              <a:rPr lang="de-DE" dirty="0" smtClean="0"/>
              <a:t> 10 H-Atome beim Butan		  10 </a:t>
            </a:r>
            <a:r>
              <a:rPr lang="de-DE" b="1" dirty="0" smtClean="0"/>
              <a:t>×</a:t>
            </a:r>
            <a:r>
              <a:rPr lang="de-DE" dirty="0" smtClean="0"/>
              <a:t> 2 H-Atome beim Wasser</a:t>
            </a:r>
          </a:p>
          <a:p>
            <a:pPr>
              <a:tabLst>
                <a:tab pos="3763963" algn="l"/>
              </a:tabLst>
            </a:pPr>
            <a:r>
              <a:rPr lang="de-DE" dirty="0" smtClean="0"/>
              <a:t>13 </a:t>
            </a:r>
            <a:r>
              <a:rPr lang="de-DE" b="1" dirty="0" smtClean="0"/>
              <a:t>× </a:t>
            </a:r>
            <a:r>
              <a:rPr lang="de-DE" dirty="0" smtClean="0"/>
              <a:t>2 O-Atome beim Sauerstoff	8   </a:t>
            </a:r>
            <a:r>
              <a:rPr lang="de-DE" b="1" dirty="0" smtClean="0"/>
              <a:t>×</a:t>
            </a:r>
            <a:r>
              <a:rPr lang="de-DE" b="1" i="1" dirty="0" smtClean="0"/>
              <a:t> </a:t>
            </a:r>
            <a:r>
              <a:rPr lang="de-DE" dirty="0" smtClean="0"/>
              <a:t>2 O-Atome im Kohlenstoffdioxid</a:t>
            </a:r>
          </a:p>
          <a:p>
            <a:pPr>
              <a:tabLst>
                <a:tab pos="3763963" algn="l"/>
              </a:tabLst>
            </a:pPr>
            <a:r>
              <a:rPr lang="de-DE" dirty="0" smtClean="0"/>
              <a:t>	10</a:t>
            </a:r>
            <a:r>
              <a:rPr lang="de-DE" b="1" i="1" dirty="0" smtClean="0"/>
              <a:t> </a:t>
            </a:r>
            <a:r>
              <a:rPr lang="de-DE" b="1" dirty="0" smtClean="0"/>
              <a:t>×</a:t>
            </a:r>
            <a:r>
              <a:rPr lang="de-DE" b="1" i="1" dirty="0" smtClean="0"/>
              <a:t> </a:t>
            </a:r>
            <a:r>
              <a:rPr lang="de-DE" dirty="0" smtClean="0"/>
              <a:t>1 O-Atom im Wasser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/>
        </p:nvGraphicFramePr>
        <p:xfrm>
          <a:off x="1380286" y="1734514"/>
          <a:ext cx="6405586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7864"/>
                <a:gridCol w="453773"/>
                <a:gridCol w="1071570"/>
                <a:gridCol w="1017128"/>
                <a:gridCol w="983136"/>
                <a:gridCol w="500066"/>
                <a:gridCol w="1262049"/>
              </a:tblGrid>
              <a:tr h="370840">
                <a:tc gridSpan="7">
                  <a:txBody>
                    <a:bodyPr/>
                    <a:lstStyle/>
                    <a:p>
                      <a:pPr algn="l"/>
                      <a:r>
                        <a:rPr lang="de-DE" dirty="0" smtClean="0"/>
                        <a:t>Reaktionsgleichung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 </a:t>
                      </a:r>
                      <a:r>
                        <a:rPr lang="de-DE" sz="1800" dirty="0" smtClean="0"/>
                        <a:t>C</a:t>
                      </a:r>
                      <a:r>
                        <a:rPr lang="de-DE" sz="1800" baseline="-25000" dirty="0" smtClean="0"/>
                        <a:t>4</a:t>
                      </a:r>
                      <a:r>
                        <a:rPr lang="de-DE" sz="1800" dirty="0" smtClean="0"/>
                        <a:t>H</a:t>
                      </a:r>
                      <a:r>
                        <a:rPr lang="de-DE" sz="1800" baseline="-25000" dirty="0" smtClean="0"/>
                        <a:t>10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13 O</a:t>
                      </a:r>
                      <a:r>
                        <a:rPr lang="de-DE" baseline="-25000" dirty="0" smtClean="0"/>
                        <a:t>2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ym typeface="Wingdings" pitchFamily="2" charset="2"/>
                        </a:rPr>
                        <a:t>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8 CO</a:t>
                      </a:r>
                      <a:r>
                        <a:rPr lang="de-DE" baseline="-25000" dirty="0" smtClean="0"/>
                        <a:t>2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 H</a:t>
                      </a:r>
                      <a:r>
                        <a:rPr lang="de-DE" baseline="-25000" dirty="0" smtClean="0"/>
                        <a:t>2</a:t>
                      </a:r>
                      <a:r>
                        <a:rPr lang="de-DE" dirty="0" smtClean="0"/>
                        <a:t>O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Massenverhältnisse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-25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 </a:t>
                      </a:r>
                      <a:r>
                        <a:rPr lang="de-DE" dirty="0" err="1" smtClean="0"/>
                        <a:t>mol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13 </a:t>
                      </a:r>
                      <a:r>
                        <a:rPr lang="de-DE" baseline="0" dirty="0" err="1" smtClean="0"/>
                        <a:t>mol</a:t>
                      </a:r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ym typeface="Wingdings" pitchFamily="2" charset="2"/>
                        </a:rPr>
                        <a:t>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8 </a:t>
                      </a:r>
                      <a:r>
                        <a:rPr lang="de-DE" baseline="0" dirty="0" err="1" smtClean="0"/>
                        <a:t>mol</a:t>
                      </a:r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 </a:t>
                      </a:r>
                      <a:r>
                        <a:rPr lang="de-DE" dirty="0" err="1" smtClean="0"/>
                        <a:t>mol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gridSpan="7">
                  <a:txBody>
                    <a:bodyPr/>
                    <a:lstStyle/>
                    <a:p>
                      <a:pPr algn="l"/>
                      <a:r>
                        <a:rPr lang="de-DE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Mit Einsetzen der Molaren Massen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 x 58</a:t>
                      </a:r>
                      <a:r>
                        <a:rPr lang="de-DE" baseline="0" dirty="0" smtClean="0"/>
                        <a:t> 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13 x 32 g</a:t>
                      </a:r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ym typeface="Wingdings" pitchFamily="2" charset="2"/>
                        </a:rPr>
                        <a:t>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8 x 44 g</a:t>
                      </a:r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10 x 18 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116</a:t>
                      </a:r>
                      <a:r>
                        <a:rPr lang="de-DE" baseline="0" dirty="0" smtClean="0"/>
                        <a:t> 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416 g</a:t>
                      </a:r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ym typeface="Wingdings" pitchFamily="2" charset="2"/>
                        </a:rPr>
                        <a:t>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352 g</a:t>
                      </a:r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+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180 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532 g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ym typeface="Wingdings" pitchFamily="2" charset="2"/>
                        </a:rPr>
                        <a:t></a:t>
                      </a:r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baseline="0" dirty="0" smtClean="0"/>
                        <a:t>532 g</a:t>
                      </a:r>
                      <a:endParaRPr lang="de-DE" baseline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36440" y="500042"/>
            <a:ext cx="86932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dirty="0" smtClean="0"/>
              <a:t>Von der Reaktionsgleichung zu den Massenverhältnissen </a:t>
            </a:r>
          </a:p>
          <a:p>
            <a:pPr algn="ctr"/>
            <a:r>
              <a:rPr lang="de-DE" sz="2800" b="1" dirty="0" smtClean="0"/>
              <a:t>der Reaktion</a:t>
            </a:r>
            <a:endParaRPr lang="de-DE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428596" y="5357826"/>
            <a:ext cx="846077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b="1" dirty="0" smtClean="0"/>
              <a:t>Aussage der Reaktionsgleichung:</a:t>
            </a:r>
          </a:p>
          <a:p>
            <a:pPr algn="ctr"/>
            <a:r>
              <a:rPr lang="de-DE" dirty="0" smtClean="0"/>
              <a:t>116 g Butan reagieren mit 416 g Sauerstoff zu 352 g Kohlenstoffdioxid und 180 g Wasser.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714348" y="857232"/>
            <a:ext cx="4111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Typische Rechenaufgaben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42910" y="1772816"/>
            <a:ext cx="80600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Aufgabe 1:</a:t>
            </a:r>
          </a:p>
          <a:p>
            <a:r>
              <a:rPr lang="de-DE" dirty="0" smtClean="0"/>
              <a:t>Welche Masse an Kohlenstoffdioxid entsteht, wenn der Inhalt einer Butankartusche </a:t>
            </a:r>
          </a:p>
          <a:p>
            <a:r>
              <a:rPr lang="de-DE" dirty="0" smtClean="0"/>
              <a:t>verbrannt wird? Eine Butankartusche enthält 190 g Butan.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42910" y="3081734"/>
            <a:ext cx="8386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Aufgabe 2:</a:t>
            </a:r>
          </a:p>
          <a:p>
            <a:r>
              <a:rPr lang="de-DE" dirty="0" smtClean="0"/>
              <a:t>Welches Volumen an Kohlenstoffdioxid entsteht, wenn der Inhalt einer Butankartusche </a:t>
            </a:r>
          </a:p>
          <a:p>
            <a:r>
              <a:rPr lang="de-DE" dirty="0" smtClean="0"/>
              <a:t>verbrannt wird?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feld 76"/>
          <p:cNvSpPr txBox="1"/>
          <p:nvPr/>
        </p:nvSpPr>
        <p:spPr>
          <a:xfrm>
            <a:off x="2421248" y="735087"/>
            <a:ext cx="743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2 C</a:t>
            </a:r>
            <a:r>
              <a:rPr lang="de-DE" sz="2400" baseline="-25000" dirty="0" smtClean="0"/>
              <a:t>4</a:t>
            </a:r>
            <a:r>
              <a:rPr lang="de-DE" sz="2400" dirty="0" smtClean="0"/>
              <a:t>H</a:t>
            </a:r>
            <a:r>
              <a:rPr lang="de-DE" sz="2400" baseline="-25000" dirty="0" smtClean="0"/>
              <a:t>10</a:t>
            </a:r>
            <a:r>
              <a:rPr lang="de-DE" sz="2400" dirty="0" smtClean="0"/>
              <a:t>    </a:t>
            </a:r>
            <a:r>
              <a:rPr lang="de-DE" sz="2400" dirty="0"/>
              <a:t>+  </a:t>
            </a:r>
            <a:r>
              <a:rPr lang="de-DE" sz="2400" dirty="0" smtClean="0"/>
              <a:t>  </a:t>
            </a:r>
            <a:r>
              <a:rPr lang="de-DE" sz="2400" dirty="0"/>
              <a:t>13 O</a:t>
            </a:r>
            <a:r>
              <a:rPr lang="de-DE" sz="2400" baseline="-25000" dirty="0"/>
              <a:t>2</a:t>
            </a:r>
            <a:r>
              <a:rPr lang="de-DE" sz="2400" dirty="0"/>
              <a:t>                           </a:t>
            </a:r>
            <a:r>
              <a:rPr lang="de-DE" sz="2400" dirty="0" smtClean="0"/>
              <a:t> 8 </a:t>
            </a:r>
            <a:r>
              <a:rPr lang="de-DE" sz="2400" dirty="0"/>
              <a:t>CO</a:t>
            </a:r>
            <a:r>
              <a:rPr lang="de-DE" sz="2400" baseline="-25000" dirty="0"/>
              <a:t>2</a:t>
            </a:r>
            <a:r>
              <a:rPr lang="de-DE" sz="2400" dirty="0"/>
              <a:t>     +   10 H</a:t>
            </a:r>
            <a:r>
              <a:rPr lang="de-DE" sz="2400" baseline="-25000" dirty="0"/>
              <a:t>2</a:t>
            </a:r>
            <a:r>
              <a:rPr lang="de-DE" sz="2400" dirty="0"/>
              <a:t>O            </a:t>
            </a:r>
          </a:p>
        </p:txBody>
      </p:sp>
      <p:sp>
        <p:nvSpPr>
          <p:cNvPr id="85" name="Textfeld 84"/>
          <p:cNvSpPr txBox="1"/>
          <p:nvPr/>
        </p:nvSpPr>
        <p:spPr>
          <a:xfrm>
            <a:off x="4860032" y="620688"/>
            <a:ext cx="1789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bzw.  aus 1</a:t>
            </a:r>
            <a:r>
              <a:rPr lang="de-DE" sz="1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i="1" dirty="0">
                <a:latin typeface="Arial" pitchFamily="34" charset="0"/>
                <a:cs typeface="Arial" pitchFamily="34" charset="0"/>
              </a:rPr>
              <a:t>mach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4</a:t>
            </a:r>
            <a:endParaRPr lang="de-DE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ROTHENBERGER INDUSTRIAL Butangaskartusche von Lidl ansehen!"/>
          <p:cNvPicPr>
            <a:picLocks noChangeAspect="1" noChangeArrowheads="1"/>
          </p:cNvPicPr>
          <p:nvPr/>
        </p:nvPicPr>
        <p:blipFill>
          <a:blip r:embed="rId3" cstate="print"/>
          <a:srcRect l="15748" r="22677"/>
          <a:stretch>
            <a:fillRect/>
          </a:stretch>
        </p:blipFill>
        <p:spPr bwMode="auto">
          <a:xfrm>
            <a:off x="0" y="1428736"/>
            <a:ext cx="1656184" cy="2017349"/>
          </a:xfrm>
          <a:prstGeom prst="rect">
            <a:avLst/>
          </a:prstGeom>
          <a:noFill/>
        </p:spPr>
      </p:pic>
      <p:grpSp>
        <p:nvGrpSpPr>
          <p:cNvPr id="2" name="Gruppieren 70"/>
          <p:cNvGrpSpPr/>
          <p:nvPr/>
        </p:nvGrpSpPr>
        <p:grpSpPr>
          <a:xfrm>
            <a:off x="6012161" y="3897125"/>
            <a:ext cx="2160001" cy="611995"/>
            <a:chOff x="2714612" y="5357826"/>
            <a:chExt cx="1752342" cy="475417"/>
          </a:xfrm>
        </p:grpSpPr>
        <p:sp>
          <p:nvSpPr>
            <p:cNvPr id="68" name="Abgerundetes Rechteck 67"/>
            <p:cNvSpPr/>
            <p:nvPr/>
          </p:nvSpPr>
          <p:spPr>
            <a:xfrm>
              <a:off x="2714612" y="5357826"/>
              <a:ext cx="1752342" cy="450162"/>
            </a:xfrm>
            <a:prstGeom prst="round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sp>
          <p:nvSpPr>
            <p:cNvPr id="70" name="Textfeld 69"/>
            <p:cNvSpPr txBox="1"/>
            <p:nvPr/>
          </p:nvSpPr>
          <p:spPr>
            <a:xfrm>
              <a:off x="2764505" y="5357828"/>
              <a:ext cx="1615075" cy="475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dirty="0" smtClean="0"/>
                <a:t>Stoffmenge n (CO</a:t>
              </a:r>
              <a:r>
                <a:rPr lang="de-DE" baseline="-25000" dirty="0" smtClean="0"/>
                <a:t>2</a:t>
              </a:r>
              <a:r>
                <a:rPr lang="de-DE" dirty="0" smtClean="0"/>
                <a:t>)</a:t>
              </a:r>
            </a:p>
            <a:p>
              <a:pPr algn="ctr"/>
              <a:r>
                <a:rPr lang="de-DE" dirty="0" smtClean="0"/>
                <a:t>?</a:t>
              </a:r>
            </a:p>
          </p:txBody>
        </p:sp>
      </p:grpSp>
      <p:cxnSp>
        <p:nvCxnSpPr>
          <p:cNvPr id="5" name="Gerade Verbindung mit Pfeil 4"/>
          <p:cNvCxnSpPr/>
          <p:nvPr/>
        </p:nvCxnSpPr>
        <p:spPr>
          <a:xfrm>
            <a:off x="5142778" y="980728"/>
            <a:ext cx="95109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ieren 27"/>
          <p:cNvGrpSpPr/>
          <p:nvPr/>
        </p:nvGrpSpPr>
        <p:grpSpPr>
          <a:xfrm>
            <a:off x="1858331" y="2060848"/>
            <a:ext cx="2160000" cy="612000"/>
            <a:chOff x="4071934" y="2000240"/>
            <a:chExt cx="2043128" cy="500066"/>
          </a:xfrm>
        </p:grpSpPr>
        <p:sp>
          <p:nvSpPr>
            <p:cNvPr id="27" name="Abgerundetes Rechteck 26"/>
            <p:cNvSpPr/>
            <p:nvPr/>
          </p:nvSpPr>
          <p:spPr>
            <a:xfrm>
              <a:off x="4071934" y="2000240"/>
              <a:ext cx="2043128" cy="50006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Masse m </a:t>
              </a:r>
              <a:r>
                <a:rPr lang="de-DE" sz="1600" dirty="0" smtClean="0">
                  <a:solidFill>
                    <a:schemeClr val="tx1"/>
                  </a:solidFill>
                </a:rPr>
                <a:t>(C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4</a:t>
              </a:r>
              <a:r>
                <a:rPr lang="de-DE" sz="1600" dirty="0" smtClean="0">
                  <a:solidFill>
                    <a:schemeClr val="tx1"/>
                  </a:solidFill>
                </a:rPr>
                <a:t>H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10</a:t>
              </a:r>
              <a:r>
                <a:rPr lang="de-DE" sz="1600" dirty="0" smtClean="0">
                  <a:solidFill>
                    <a:schemeClr val="tx1"/>
                  </a:solidFill>
                </a:rPr>
                <a:t>)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190,0  g</a:t>
              </a:r>
              <a:endParaRPr lang="de-DE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4393405" y="2065607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33" name="Gerade Verbindung mit Pfeil 32"/>
          <p:cNvCxnSpPr/>
          <p:nvPr/>
        </p:nvCxnSpPr>
        <p:spPr>
          <a:xfrm>
            <a:off x="2938331" y="2753632"/>
            <a:ext cx="0" cy="1085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uppieren 36"/>
          <p:cNvGrpSpPr/>
          <p:nvPr/>
        </p:nvGrpSpPr>
        <p:grpSpPr>
          <a:xfrm>
            <a:off x="6012161" y="3897120"/>
            <a:ext cx="2160000" cy="612000"/>
            <a:chOff x="4071934" y="2000238"/>
            <a:chExt cx="1907903" cy="599863"/>
          </a:xfrm>
        </p:grpSpPr>
        <p:sp>
          <p:nvSpPr>
            <p:cNvPr id="39" name="Abgerundetes Rechteck 38"/>
            <p:cNvSpPr/>
            <p:nvPr/>
          </p:nvSpPr>
          <p:spPr>
            <a:xfrm>
              <a:off x="4071934" y="2000238"/>
              <a:ext cx="1907903" cy="5998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Stoffmenge n </a:t>
              </a:r>
              <a:r>
                <a:rPr lang="de-DE" sz="1600" dirty="0" smtClean="0">
                  <a:solidFill>
                    <a:schemeClr val="tx1"/>
                  </a:solidFill>
                </a:rPr>
                <a:t>(CO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de-DE" sz="1600" dirty="0" smtClean="0">
                  <a:solidFill>
                    <a:schemeClr val="tx1"/>
                  </a:solidFill>
                </a:rPr>
                <a:t>)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13,1 Mol</a:t>
              </a:r>
              <a:endParaRPr lang="de-DE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8" name="Textfeld 37"/>
            <p:cNvSpPr txBox="1"/>
            <p:nvPr/>
          </p:nvSpPr>
          <p:spPr>
            <a:xfrm>
              <a:off x="4146231" y="2026033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41" name="Gerade Verbindung mit Pfeil 40"/>
          <p:cNvCxnSpPr/>
          <p:nvPr/>
        </p:nvCxnSpPr>
        <p:spPr>
          <a:xfrm>
            <a:off x="4067944" y="4160694"/>
            <a:ext cx="1920836" cy="1430"/>
          </a:xfrm>
          <a:prstGeom prst="straightConnector1">
            <a:avLst/>
          </a:prstGeom>
          <a:ln w="508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41"/>
          <p:cNvGrpSpPr/>
          <p:nvPr/>
        </p:nvGrpSpPr>
        <p:grpSpPr>
          <a:xfrm>
            <a:off x="6012400" y="2060848"/>
            <a:ext cx="2160000" cy="612000"/>
            <a:chOff x="4071934" y="2000240"/>
            <a:chExt cx="1921436" cy="500066"/>
          </a:xfrm>
        </p:grpSpPr>
        <p:sp>
          <p:nvSpPr>
            <p:cNvPr id="44" name="Abgerundetes Rechteck 43"/>
            <p:cNvSpPr/>
            <p:nvPr/>
          </p:nvSpPr>
          <p:spPr>
            <a:xfrm>
              <a:off x="4071934" y="2000240"/>
              <a:ext cx="1921436" cy="500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Masse m </a:t>
              </a:r>
              <a:r>
                <a:rPr lang="de-DE" sz="1600" dirty="0" smtClean="0">
                  <a:solidFill>
                    <a:schemeClr val="tx1"/>
                  </a:solidFill>
                </a:rPr>
                <a:t>(CO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2</a:t>
              </a:r>
              <a:r>
                <a:rPr lang="de-DE" sz="1600" dirty="0" smtClean="0">
                  <a:solidFill>
                    <a:schemeClr val="tx1"/>
                  </a:solidFill>
                </a:rPr>
                <a:t>)</a:t>
              </a:r>
              <a:endParaRPr lang="de-DE" sz="179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576,6  g</a:t>
              </a:r>
              <a:endParaRPr lang="de-DE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4166869" y="2039224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cxnSp>
        <p:nvCxnSpPr>
          <p:cNvPr id="46" name="Gerade Verbindung mit Pfeil 45"/>
          <p:cNvCxnSpPr/>
          <p:nvPr/>
        </p:nvCxnSpPr>
        <p:spPr>
          <a:xfrm flipV="1">
            <a:off x="7084376" y="2708920"/>
            <a:ext cx="16049" cy="108555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/>
          <p:cNvSpPr/>
          <p:nvPr/>
        </p:nvSpPr>
        <p:spPr>
          <a:xfrm>
            <a:off x="4750642" y="3792792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i="1" dirty="0"/>
              <a:t>× 4 </a:t>
            </a:r>
          </a:p>
        </p:txBody>
      </p:sp>
      <p:cxnSp>
        <p:nvCxnSpPr>
          <p:cNvPr id="42" name="Gerade Verbindung mit Pfeil 41"/>
          <p:cNvCxnSpPr/>
          <p:nvPr/>
        </p:nvCxnSpPr>
        <p:spPr>
          <a:xfrm>
            <a:off x="7085125" y="4581128"/>
            <a:ext cx="14551" cy="98987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41"/>
          <p:cNvGrpSpPr/>
          <p:nvPr/>
        </p:nvGrpSpPr>
        <p:grpSpPr>
          <a:xfrm>
            <a:off x="6012400" y="5589240"/>
            <a:ext cx="2160000" cy="612000"/>
            <a:chOff x="4071934" y="2000240"/>
            <a:chExt cx="1857388" cy="500066"/>
          </a:xfrm>
        </p:grpSpPr>
        <p:sp>
          <p:nvSpPr>
            <p:cNvPr id="52" name="Abgerundetes Rechteck 51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Volumen V (CO</a:t>
              </a:r>
              <a:r>
                <a:rPr lang="de-DE" baseline="-25000" dirty="0" smtClean="0">
                  <a:solidFill>
                    <a:schemeClr val="tx1"/>
                  </a:solidFill>
                </a:rPr>
                <a:t>2</a:t>
              </a:r>
              <a:r>
                <a:rPr lang="de-DE" dirty="0" smtClean="0">
                  <a:solidFill>
                    <a:schemeClr val="tx1"/>
                  </a:solidFill>
                </a:rPr>
                <a:t>)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?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50" name="Textfeld 49"/>
            <p:cNvSpPr txBox="1"/>
            <p:nvPr/>
          </p:nvSpPr>
          <p:spPr>
            <a:xfrm>
              <a:off x="4390175" y="2039224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58" name="Textfeld 57"/>
          <p:cNvSpPr txBox="1"/>
          <p:nvPr/>
        </p:nvSpPr>
        <p:spPr>
          <a:xfrm>
            <a:off x="6369350" y="1340768"/>
            <a:ext cx="1446100" cy="55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600" dirty="0"/>
              <a:t>Gesucht </a:t>
            </a:r>
          </a:p>
          <a:p>
            <a:pPr algn="ctr">
              <a:lnSpc>
                <a:spcPts val="1600"/>
              </a:lnSpc>
            </a:pPr>
            <a:r>
              <a:rPr lang="de-DE" sz="1600" dirty="0" smtClean="0"/>
              <a:t>m </a:t>
            </a:r>
            <a:r>
              <a:rPr lang="de-DE" sz="1600" baseline="-25000" dirty="0" smtClean="0"/>
              <a:t>(Kohlenstoffdioxid)</a:t>
            </a:r>
          </a:p>
        </p:txBody>
      </p:sp>
      <p:sp>
        <p:nvSpPr>
          <p:cNvPr id="59" name="Textfeld 58"/>
          <p:cNvSpPr txBox="1"/>
          <p:nvPr/>
        </p:nvSpPr>
        <p:spPr>
          <a:xfrm>
            <a:off x="6369350" y="6277436"/>
            <a:ext cx="1399614" cy="5027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de-DE" sz="1600" dirty="0"/>
              <a:t>Gesucht </a:t>
            </a:r>
          </a:p>
          <a:p>
            <a:pPr algn="ctr">
              <a:lnSpc>
                <a:spcPts val="1600"/>
              </a:lnSpc>
            </a:pPr>
            <a:r>
              <a:rPr lang="de-DE" sz="1600" dirty="0"/>
              <a:t>V </a:t>
            </a:r>
            <a:r>
              <a:rPr lang="de-DE" sz="1600" baseline="-25000" dirty="0" smtClean="0"/>
              <a:t>(Kohlenstoffdioxid)</a:t>
            </a:r>
            <a:endParaRPr lang="de-DE" sz="1600" baseline="-25000" dirty="0"/>
          </a:p>
        </p:txBody>
      </p:sp>
      <p:grpSp>
        <p:nvGrpSpPr>
          <p:cNvPr id="67" name="Gruppieren 66"/>
          <p:cNvGrpSpPr/>
          <p:nvPr/>
        </p:nvGrpSpPr>
        <p:grpSpPr>
          <a:xfrm>
            <a:off x="2915816" y="347477"/>
            <a:ext cx="4106449" cy="489235"/>
            <a:chOff x="2915816" y="476672"/>
            <a:chExt cx="4106449" cy="489235"/>
          </a:xfrm>
        </p:grpSpPr>
        <p:cxnSp>
          <p:nvCxnSpPr>
            <p:cNvPr id="18" name="Gerade Verbindung 17"/>
            <p:cNvCxnSpPr/>
            <p:nvPr/>
          </p:nvCxnSpPr>
          <p:spPr>
            <a:xfrm rot="5400000" flipH="1" flipV="1">
              <a:off x="2698946" y="711637"/>
              <a:ext cx="459043" cy="1993"/>
            </a:xfrm>
            <a:prstGeom prst="line">
              <a:avLst/>
            </a:prstGeom>
            <a:ln w="2857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5400000">
              <a:off x="6776652" y="720293"/>
              <a:ext cx="489234" cy="1993"/>
            </a:xfrm>
            <a:prstGeom prst="straightConnector1">
              <a:avLst/>
            </a:prstGeom>
            <a:ln w="28575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 Verbindung 73"/>
            <p:cNvCxnSpPr/>
            <p:nvPr/>
          </p:nvCxnSpPr>
          <p:spPr>
            <a:xfrm>
              <a:off x="2915816" y="476672"/>
              <a:ext cx="410445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feld 83"/>
          <p:cNvSpPr txBox="1"/>
          <p:nvPr/>
        </p:nvSpPr>
        <p:spPr>
          <a:xfrm>
            <a:off x="5005994" y="404664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latin typeface="Arial" pitchFamily="34" charset="0"/>
                <a:cs typeface="Arial" pitchFamily="34" charset="0"/>
              </a:rPr>
              <a:t>Aus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sz="14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1400" b="1" i="1" dirty="0">
                <a:latin typeface="Arial" pitchFamily="34" charset="0"/>
                <a:cs typeface="Arial" pitchFamily="34" charset="0"/>
              </a:rPr>
              <a:t>mach </a:t>
            </a:r>
            <a:r>
              <a:rPr lang="de-DE" sz="1400" b="1" i="1" dirty="0" smtClean="0">
                <a:latin typeface="Arial" pitchFamily="34" charset="0"/>
                <a:cs typeface="Arial" pitchFamily="34" charset="0"/>
              </a:rPr>
              <a:t>8</a:t>
            </a:r>
            <a:endParaRPr lang="de-DE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uppieren 59"/>
          <p:cNvGrpSpPr/>
          <p:nvPr/>
        </p:nvGrpSpPr>
        <p:grpSpPr>
          <a:xfrm>
            <a:off x="3779912" y="4234132"/>
            <a:ext cx="2571768" cy="1000132"/>
            <a:chOff x="4452874" y="5618178"/>
            <a:chExt cx="2571768" cy="1000132"/>
          </a:xfrm>
        </p:grpSpPr>
        <p:grpSp>
          <p:nvGrpSpPr>
            <p:cNvPr id="11" name="Gruppieren 67"/>
            <p:cNvGrpSpPr/>
            <p:nvPr/>
          </p:nvGrpSpPr>
          <p:grpSpPr>
            <a:xfrm>
              <a:off x="4452874" y="5618178"/>
              <a:ext cx="2571768" cy="1000132"/>
              <a:chOff x="5143504" y="3000372"/>
              <a:chExt cx="2571768" cy="1000132"/>
            </a:xfrm>
          </p:grpSpPr>
          <p:sp>
            <p:nvSpPr>
              <p:cNvPr id="63" name="Ellipse 62"/>
              <p:cNvSpPr/>
              <p:nvPr/>
            </p:nvSpPr>
            <p:spPr>
              <a:xfrm>
                <a:off x="5416556" y="3000372"/>
                <a:ext cx="1857388" cy="914400"/>
              </a:xfrm>
              <a:prstGeom prst="ellipse">
                <a:avLst/>
              </a:prstGeom>
              <a:noFill/>
              <a:ln w="508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4" name="Rechteck 63"/>
              <p:cNvSpPr/>
              <p:nvPr/>
            </p:nvSpPr>
            <p:spPr>
              <a:xfrm>
                <a:off x="5143504" y="3429000"/>
                <a:ext cx="2571768" cy="57150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  <p:sp>
          <p:nvSpPr>
            <p:cNvPr id="62" name="Textfeld 61"/>
            <p:cNvSpPr txBox="1"/>
            <p:nvPr/>
          </p:nvSpPr>
          <p:spPr>
            <a:xfrm>
              <a:off x="5075796" y="5643578"/>
              <a:ext cx="1210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Molbrücke</a:t>
              </a:r>
            </a:p>
          </p:txBody>
        </p:sp>
      </p:grpSp>
      <p:sp>
        <p:nvSpPr>
          <p:cNvPr id="61" name="Textfeld 60"/>
          <p:cNvSpPr txBox="1"/>
          <p:nvPr/>
        </p:nvSpPr>
        <p:spPr>
          <a:xfrm>
            <a:off x="4355976" y="3573016"/>
            <a:ext cx="1388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i="1" dirty="0">
                <a:latin typeface="Arial" pitchFamily="34" charset="0"/>
                <a:cs typeface="Arial" pitchFamily="34" charset="0"/>
              </a:rPr>
              <a:t>Aus 1 mach 4 </a:t>
            </a:r>
            <a:endParaRPr lang="de-DE" sz="14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ieren 52"/>
          <p:cNvGrpSpPr/>
          <p:nvPr/>
        </p:nvGrpSpPr>
        <p:grpSpPr>
          <a:xfrm>
            <a:off x="1772821" y="2932202"/>
            <a:ext cx="1035362" cy="646331"/>
            <a:chOff x="6858016" y="3193812"/>
            <a:chExt cx="1035362" cy="646331"/>
          </a:xfrm>
          <a:solidFill>
            <a:schemeClr val="bg1"/>
          </a:solidFill>
        </p:grpSpPr>
        <p:sp>
          <p:nvSpPr>
            <p:cNvPr id="56" name="Textfeld 55"/>
            <p:cNvSpPr txBox="1"/>
            <p:nvPr/>
          </p:nvSpPr>
          <p:spPr>
            <a:xfrm>
              <a:off x="6858016" y="3286124"/>
              <a:ext cx="792205" cy="36933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de-DE" b="1" i="1" dirty="0"/>
                <a:t>n     =  </a:t>
              </a:r>
            </a:p>
          </p:txBody>
        </p:sp>
        <p:grpSp>
          <p:nvGrpSpPr>
            <p:cNvPr id="13" name="Gruppieren 51"/>
            <p:cNvGrpSpPr/>
            <p:nvPr/>
          </p:nvGrpSpPr>
          <p:grpSpPr>
            <a:xfrm>
              <a:off x="7506734" y="3193812"/>
              <a:ext cx="386644" cy="646331"/>
              <a:chOff x="7935362" y="3122374"/>
              <a:chExt cx="386644" cy="646331"/>
            </a:xfrm>
            <a:grpFill/>
          </p:grpSpPr>
          <p:sp>
            <p:nvSpPr>
              <p:cNvPr id="65" name="Textfeld 64"/>
              <p:cNvSpPr txBox="1"/>
              <p:nvPr/>
            </p:nvSpPr>
            <p:spPr>
              <a:xfrm>
                <a:off x="7935362" y="3122374"/>
                <a:ext cx="386644" cy="64633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de-DE" b="1" i="1" dirty="0"/>
                  <a:t>m</a:t>
                </a:r>
              </a:p>
              <a:p>
                <a:r>
                  <a:rPr lang="de-DE" b="1" i="1" dirty="0"/>
                  <a:t>M</a:t>
                </a:r>
              </a:p>
            </p:txBody>
          </p:sp>
          <p:cxnSp>
            <p:nvCxnSpPr>
              <p:cNvPr id="66" name="Gerade Verbindung 65"/>
              <p:cNvCxnSpPr>
                <a:stCxn id="65" idx="1"/>
                <a:endCxn id="65" idx="3"/>
              </p:cNvCxnSpPr>
              <p:nvPr/>
            </p:nvCxnSpPr>
            <p:spPr>
              <a:xfrm>
                <a:off x="7935362" y="3445540"/>
                <a:ext cx="386644" cy="0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Textfeld 70"/>
          <p:cNvSpPr txBox="1"/>
          <p:nvPr/>
        </p:nvSpPr>
        <p:spPr>
          <a:xfrm>
            <a:off x="2987824" y="2793702"/>
            <a:ext cx="1053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/>
              <a:t>M</a:t>
            </a:r>
            <a:r>
              <a:rPr lang="de-DE" sz="1400" b="1" dirty="0" smtClean="0"/>
              <a:t>(C</a:t>
            </a:r>
            <a:r>
              <a:rPr lang="de-DE" sz="1400" b="1" baseline="-25000" dirty="0" smtClean="0"/>
              <a:t>4</a:t>
            </a:r>
            <a:r>
              <a:rPr lang="de-DE" sz="1400" b="1" dirty="0" smtClean="0"/>
              <a:t>H</a:t>
            </a:r>
            <a:r>
              <a:rPr lang="de-DE" sz="1400" b="1" baseline="-25000" dirty="0" smtClean="0"/>
              <a:t>10</a:t>
            </a:r>
            <a:r>
              <a:rPr lang="de-DE" sz="1400" b="1" dirty="0" smtClean="0"/>
              <a:t>) </a:t>
            </a:r>
          </a:p>
          <a:p>
            <a:pPr algn="ctr"/>
            <a:r>
              <a:rPr lang="de-DE" b="1" dirty="0" smtClean="0"/>
              <a:t>= </a:t>
            </a:r>
            <a:endParaRPr lang="de-DE" b="1" dirty="0"/>
          </a:p>
          <a:p>
            <a:pPr algn="ctr"/>
            <a:r>
              <a:rPr lang="de-DE" b="1" dirty="0"/>
              <a:t>58 g/</a:t>
            </a:r>
            <a:r>
              <a:rPr lang="de-DE" b="1" dirty="0" err="1"/>
              <a:t>mol</a:t>
            </a:r>
            <a:endParaRPr lang="de-DE" b="1" dirty="0"/>
          </a:p>
        </p:txBody>
      </p:sp>
      <p:sp>
        <p:nvSpPr>
          <p:cNvPr id="72" name="Textfeld 71"/>
          <p:cNvSpPr txBox="1"/>
          <p:nvPr/>
        </p:nvSpPr>
        <p:spPr>
          <a:xfrm>
            <a:off x="2240897" y="1340768"/>
            <a:ext cx="1394869" cy="5539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de-DE" sz="1600" dirty="0"/>
              <a:t>Gegeben</a:t>
            </a:r>
          </a:p>
          <a:p>
            <a:pPr algn="ctr">
              <a:lnSpc>
                <a:spcPts val="1800"/>
              </a:lnSpc>
            </a:pPr>
            <a:r>
              <a:rPr lang="de-DE" sz="1600" dirty="0"/>
              <a:t>m</a:t>
            </a:r>
            <a:r>
              <a:rPr lang="de-DE" sz="1600" baseline="-25000" dirty="0"/>
              <a:t>(Butan) </a:t>
            </a:r>
            <a:r>
              <a:rPr lang="de-DE" sz="1600" dirty="0"/>
              <a:t>= </a:t>
            </a:r>
            <a:r>
              <a:rPr lang="de-DE" sz="1600" dirty="0" smtClean="0"/>
              <a:t>190 g</a:t>
            </a:r>
            <a:endParaRPr lang="de-DE" sz="1600" dirty="0"/>
          </a:p>
        </p:txBody>
      </p:sp>
      <p:sp>
        <p:nvSpPr>
          <p:cNvPr id="73" name="Rechteck 72"/>
          <p:cNvSpPr/>
          <p:nvPr/>
        </p:nvSpPr>
        <p:spPr>
          <a:xfrm>
            <a:off x="7278505" y="4786119"/>
            <a:ext cx="124470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b="1" i="1" dirty="0"/>
              <a:t>V   = n × </a:t>
            </a:r>
            <a:r>
              <a:rPr lang="de-DE" b="1" i="1" dirty="0" err="1"/>
              <a:t>V</a:t>
            </a:r>
            <a:r>
              <a:rPr lang="de-DE" b="1" i="1" baseline="-25000" dirty="0" err="1"/>
              <a:t>m</a:t>
            </a:r>
            <a:endParaRPr lang="de-DE" b="1" i="1" baseline="-25000" dirty="0"/>
          </a:p>
        </p:txBody>
      </p:sp>
      <p:sp>
        <p:nvSpPr>
          <p:cNvPr id="75" name="Rechteck 74"/>
          <p:cNvSpPr/>
          <p:nvPr/>
        </p:nvSpPr>
        <p:spPr>
          <a:xfrm>
            <a:off x="7214636" y="3070701"/>
            <a:ext cx="11368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b="1" i="1" dirty="0"/>
              <a:t>m = n × M</a:t>
            </a:r>
          </a:p>
        </p:txBody>
      </p:sp>
      <p:sp>
        <p:nvSpPr>
          <p:cNvPr id="76" name="Textfeld 75"/>
          <p:cNvSpPr txBox="1"/>
          <p:nvPr/>
        </p:nvSpPr>
        <p:spPr>
          <a:xfrm>
            <a:off x="6012160" y="2793702"/>
            <a:ext cx="1053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/>
              <a:t>M</a:t>
            </a:r>
            <a:r>
              <a:rPr lang="de-DE" sz="1400" b="1" dirty="0"/>
              <a:t>(CO</a:t>
            </a:r>
            <a:r>
              <a:rPr lang="de-DE" sz="1400" b="1" baseline="-25000" dirty="0"/>
              <a:t>2</a:t>
            </a:r>
            <a:r>
              <a:rPr lang="de-DE" sz="1400" b="1" dirty="0" smtClean="0"/>
              <a:t>)</a:t>
            </a:r>
          </a:p>
          <a:p>
            <a:pPr algn="ctr"/>
            <a:r>
              <a:rPr lang="de-DE" sz="1400" b="1" dirty="0" smtClean="0"/>
              <a:t> </a:t>
            </a:r>
            <a:r>
              <a:rPr lang="de-DE" b="1" dirty="0"/>
              <a:t>= </a:t>
            </a:r>
          </a:p>
          <a:p>
            <a:pPr algn="ctr"/>
            <a:r>
              <a:rPr lang="de-DE" b="1" dirty="0" smtClean="0"/>
              <a:t>44 g/</a:t>
            </a:r>
            <a:r>
              <a:rPr lang="de-DE" b="1" dirty="0" err="1" smtClean="0"/>
              <a:t>mol</a:t>
            </a:r>
            <a:endParaRPr lang="de-DE" b="1" dirty="0"/>
          </a:p>
        </p:txBody>
      </p:sp>
      <p:sp>
        <p:nvSpPr>
          <p:cNvPr id="51" name="Textfeld 50"/>
          <p:cNvSpPr txBox="1"/>
          <p:nvPr/>
        </p:nvSpPr>
        <p:spPr>
          <a:xfrm>
            <a:off x="228331" y="620688"/>
            <a:ext cx="1535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Kartusche mit </a:t>
            </a:r>
          </a:p>
          <a:p>
            <a:pPr algn="ctr"/>
            <a:r>
              <a:rPr lang="de-DE" dirty="0" smtClean="0"/>
              <a:t>190 g Butan</a:t>
            </a:r>
            <a:endParaRPr lang="de-DE" dirty="0"/>
          </a:p>
        </p:txBody>
      </p:sp>
      <p:grpSp>
        <p:nvGrpSpPr>
          <p:cNvPr id="6" name="Gruppieren 28"/>
          <p:cNvGrpSpPr/>
          <p:nvPr/>
        </p:nvGrpSpPr>
        <p:grpSpPr>
          <a:xfrm>
            <a:off x="1865576" y="3861044"/>
            <a:ext cx="2160000" cy="612000"/>
            <a:chOff x="4071934" y="2000238"/>
            <a:chExt cx="2289483" cy="599863"/>
          </a:xfrm>
        </p:grpSpPr>
        <p:sp>
          <p:nvSpPr>
            <p:cNvPr id="31" name="Abgerundetes Rechteck 30"/>
            <p:cNvSpPr/>
            <p:nvPr/>
          </p:nvSpPr>
          <p:spPr>
            <a:xfrm>
              <a:off x="4071934" y="2000238"/>
              <a:ext cx="2289483" cy="599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Stoffmenge n </a:t>
              </a:r>
              <a:r>
                <a:rPr lang="de-DE" sz="1600" dirty="0" smtClean="0">
                  <a:solidFill>
                    <a:schemeClr val="tx1"/>
                  </a:solidFill>
                </a:rPr>
                <a:t>(C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4</a:t>
              </a:r>
              <a:r>
                <a:rPr lang="de-DE" sz="1600" dirty="0" smtClean="0">
                  <a:solidFill>
                    <a:schemeClr val="tx1"/>
                  </a:solidFill>
                </a:rPr>
                <a:t>H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10 </a:t>
              </a:r>
              <a:r>
                <a:rPr lang="de-DE" sz="1600" dirty="0" smtClean="0">
                  <a:solidFill>
                    <a:schemeClr val="tx1"/>
                  </a:solidFill>
                </a:rPr>
                <a:t>) 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? 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0" name="Textfeld 29"/>
            <p:cNvSpPr txBox="1"/>
            <p:nvPr/>
          </p:nvSpPr>
          <p:spPr>
            <a:xfrm>
              <a:off x="4172354" y="2065607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57" name="Textfeld 56"/>
          <p:cNvSpPr txBox="1"/>
          <p:nvPr/>
        </p:nvSpPr>
        <p:spPr>
          <a:xfrm>
            <a:off x="5921767" y="4509120"/>
            <a:ext cx="11705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err="1" smtClean="0"/>
              <a:t>V</a:t>
            </a:r>
            <a:r>
              <a:rPr lang="de-DE" b="1" baseline="-25000" dirty="0" err="1" smtClean="0"/>
              <a:t>m</a:t>
            </a:r>
            <a:endParaRPr lang="de-DE" sz="1400" b="1" baseline="-25000" dirty="0" smtClean="0"/>
          </a:p>
          <a:p>
            <a:pPr algn="ctr"/>
            <a:r>
              <a:rPr lang="de-DE" sz="1400" b="1" dirty="0" smtClean="0"/>
              <a:t> </a:t>
            </a:r>
            <a:r>
              <a:rPr lang="de-DE" b="1" dirty="0"/>
              <a:t>= </a:t>
            </a:r>
          </a:p>
          <a:p>
            <a:pPr algn="ctr"/>
            <a:r>
              <a:rPr lang="de-DE" b="1" dirty="0" smtClean="0"/>
              <a:t>22,4 l/</a:t>
            </a:r>
            <a:r>
              <a:rPr lang="de-DE" b="1" dirty="0" err="1" smtClean="0"/>
              <a:t>mol</a:t>
            </a:r>
            <a:endParaRPr lang="de-DE" b="1" dirty="0"/>
          </a:p>
        </p:txBody>
      </p:sp>
      <p:grpSp>
        <p:nvGrpSpPr>
          <p:cNvPr id="78" name="Gruppieren 28"/>
          <p:cNvGrpSpPr/>
          <p:nvPr/>
        </p:nvGrpSpPr>
        <p:grpSpPr>
          <a:xfrm>
            <a:off x="1858331" y="3861048"/>
            <a:ext cx="2160000" cy="612000"/>
            <a:chOff x="4071934" y="2000238"/>
            <a:chExt cx="2289483" cy="599863"/>
          </a:xfrm>
        </p:grpSpPr>
        <p:sp>
          <p:nvSpPr>
            <p:cNvPr id="79" name="Abgerundetes Rechteck 78"/>
            <p:cNvSpPr/>
            <p:nvPr/>
          </p:nvSpPr>
          <p:spPr>
            <a:xfrm>
              <a:off x="4071934" y="2000238"/>
              <a:ext cx="2289483" cy="599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Stoffmenge n </a:t>
              </a:r>
              <a:r>
                <a:rPr lang="de-DE" sz="1600" dirty="0" smtClean="0">
                  <a:solidFill>
                    <a:schemeClr val="tx1"/>
                  </a:solidFill>
                </a:rPr>
                <a:t>(C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4</a:t>
              </a:r>
              <a:r>
                <a:rPr lang="de-DE" sz="1600" dirty="0" smtClean="0">
                  <a:solidFill>
                    <a:schemeClr val="tx1"/>
                  </a:solidFill>
                </a:rPr>
                <a:t>H</a:t>
              </a:r>
              <a:r>
                <a:rPr lang="de-DE" sz="1600" baseline="-25000" dirty="0" smtClean="0">
                  <a:solidFill>
                    <a:schemeClr val="tx1"/>
                  </a:solidFill>
                </a:rPr>
                <a:t>10 </a:t>
              </a:r>
              <a:r>
                <a:rPr lang="de-DE" sz="1600" dirty="0" smtClean="0">
                  <a:solidFill>
                    <a:schemeClr val="tx1"/>
                  </a:solidFill>
                </a:rPr>
                <a:t>) </a:t>
              </a:r>
              <a:endParaRPr lang="de-DE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3,3 </a:t>
              </a:r>
              <a:r>
                <a:rPr lang="de-DE" dirty="0" err="1" smtClean="0">
                  <a:solidFill>
                    <a:schemeClr val="tx1"/>
                  </a:solidFill>
                </a:rPr>
                <a:t>mol</a:t>
              </a:r>
              <a:r>
                <a:rPr lang="de-DE" dirty="0" smtClean="0">
                  <a:solidFill>
                    <a:schemeClr val="tx1"/>
                  </a:solidFill>
                </a:rPr>
                <a:t> 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80" name="Textfeld 79"/>
            <p:cNvSpPr txBox="1"/>
            <p:nvPr/>
          </p:nvSpPr>
          <p:spPr>
            <a:xfrm>
              <a:off x="4172354" y="2065607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  <p:sp>
        <p:nvSpPr>
          <p:cNvPr id="88" name="Abgerundetes Rechteck 87"/>
          <p:cNvSpPr/>
          <p:nvPr/>
        </p:nvSpPr>
        <p:spPr>
          <a:xfrm>
            <a:off x="6012160" y="3897120"/>
            <a:ext cx="2160000" cy="612000"/>
          </a:xfrm>
          <a:prstGeom prst="roundRect">
            <a:avLst/>
          </a:prstGeom>
          <a:solidFill>
            <a:schemeClr val="bg1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Stoffmenge n </a:t>
            </a:r>
            <a:r>
              <a:rPr lang="de-DE" sz="1600" dirty="0" smtClean="0">
                <a:solidFill>
                  <a:schemeClr val="tx1"/>
                </a:solidFill>
              </a:rPr>
              <a:t>(CO</a:t>
            </a:r>
            <a:r>
              <a:rPr lang="de-DE" sz="1600" baseline="-25000" dirty="0" smtClean="0">
                <a:solidFill>
                  <a:schemeClr val="tx1"/>
                </a:solidFill>
              </a:rPr>
              <a:t>2</a:t>
            </a:r>
            <a:r>
              <a:rPr lang="de-DE" sz="1600" dirty="0" smtClean="0">
                <a:solidFill>
                  <a:schemeClr val="tx1"/>
                </a:solidFill>
              </a:rPr>
              <a:t>)</a:t>
            </a:r>
            <a:endParaRPr lang="de-DE" dirty="0" smtClean="0">
              <a:solidFill>
                <a:schemeClr val="tx1"/>
              </a:solidFill>
            </a:endParaRPr>
          </a:p>
          <a:p>
            <a:pPr algn="ctr"/>
            <a:r>
              <a:rPr lang="de-DE" dirty="0" smtClean="0">
                <a:solidFill>
                  <a:schemeClr val="tx1"/>
                </a:solidFill>
              </a:rPr>
              <a:t>13,1 </a:t>
            </a:r>
            <a:r>
              <a:rPr lang="de-DE" dirty="0" err="1" smtClean="0">
                <a:solidFill>
                  <a:schemeClr val="tx1"/>
                </a:solidFill>
              </a:rPr>
              <a:t>mol</a:t>
            </a:r>
            <a:endParaRPr lang="de-DE" baseline="-25000" dirty="0">
              <a:solidFill>
                <a:schemeClr val="tx1"/>
              </a:solidFill>
            </a:endParaRPr>
          </a:p>
        </p:txBody>
      </p:sp>
      <p:grpSp>
        <p:nvGrpSpPr>
          <p:cNvPr id="90" name="Gruppieren 41"/>
          <p:cNvGrpSpPr/>
          <p:nvPr/>
        </p:nvGrpSpPr>
        <p:grpSpPr>
          <a:xfrm>
            <a:off x="6012400" y="5589240"/>
            <a:ext cx="2160000" cy="612000"/>
            <a:chOff x="4071934" y="2000240"/>
            <a:chExt cx="1857388" cy="500066"/>
          </a:xfrm>
        </p:grpSpPr>
        <p:sp>
          <p:nvSpPr>
            <p:cNvPr id="91" name="Abgerundetes Rechteck 90"/>
            <p:cNvSpPr/>
            <p:nvPr/>
          </p:nvSpPr>
          <p:spPr>
            <a:xfrm>
              <a:off x="4071934" y="2000240"/>
              <a:ext cx="1857388" cy="500066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Volumen V (CO</a:t>
              </a:r>
              <a:r>
                <a:rPr lang="de-DE" baseline="-25000" dirty="0" smtClean="0">
                  <a:solidFill>
                    <a:schemeClr val="tx1"/>
                  </a:solidFill>
                </a:rPr>
                <a:t>2</a:t>
              </a:r>
              <a:r>
                <a:rPr lang="de-DE" dirty="0" smtClean="0">
                  <a:solidFill>
                    <a:schemeClr val="tx1"/>
                  </a:solidFill>
                </a:rPr>
                <a:t>)</a:t>
              </a:r>
            </a:p>
            <a:p>
              <a:pPr algn="ctr"/>
              <a:r>
                <a:rPr lang="de-DE" dirty="0" smtClean="0">
                  <a:solidFill>
                    <a:schemeClr val="tx1"/>
                  </a:solidFill>
                </a:rPr>
                <a:t>293,4 l</a:t>
              </a:r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92" name="Textfeld 91"/>
            <p:cNvSpPr txBox="1"/>
            <p:nvPr/>
          </p:nvSpPr>
          <p:spPr>
            <a:xfrm>
              <a:off x="4390175" y="2039224"/>
              <a:ext cx="195805" cy="410275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 anchor="ctr" anchorCtr="1">
              <a:spAutoFit/>
            </a:bodyPr>
            <a:lstStyle/>
            <a:p>
              <a:endParaRPr lang="de-DE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4" grpId="0"/>
      <p:bldP spid="58" grpId="0" animBg="1"/>
      <p:bldP spid="59" grpId="0" animBg="1"/>
      <p:bldP spid="84" grpId="0"/>
      <p:bldP spid="61" grpId="0"/>
      <p:bldP spid="71" grpId="0"/>
      <p:bldP spid="73" grpId="0" animBg="1"/>
      <p:bldP spid="75" grpId="0"/>
      <p:bldP spid="75" grpId="1"/>
      <p:bldP spid="76" grpId="0"/>
      <p:bldP spid="76" grpId="1"/>
      <p:bldP spid="57" grpId="0"/>
      <p:bldP spid="8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Bildergebnis für euro g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4196"/>
            <a:ext cx="3923040" cy="4036374"/>
          </a:xfrm>
          <a:prstGeom prst="rect">
            <a:avLst/>
          </a:prstGeom>
          <a:noFill/>
        </p:spPr>
      </p:pic>
      <p:pic>
        <p:nvPicPr>
          <p:cNvPr id="28674" name="Picture 2" descr="http://max-attachments.prod.hlpstr.de/attachments/articles/icons/14304/featured/d_nemarkiStock_000011534447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74340" y="857232"/>
            <a:ext cx="5112568" cy="3412639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285720" y="285728"/>
            <a:ext cx="91448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Die Molbrücke ist ein Umrechnungsfaktor …</a:t>
            </a:r>
          </a:p>
          <a:p>
            <a:pPr algn="ctr"/>
            <a:r>
              <a:rPr lang="de-DE" sz="2800" b="1" dirty="0" smtClean="0"/>
              <a:t>                                          … wie beim Währungsumtausch</a:t>
            </a:r>
            <a:endParaRPr lang="de-DE" sz="20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2094852" y="4500570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C00000"/>
                </a:solidFill>
              </a:rPr>
              <a:t>1 Euro </a:t>
            </a:r>
            <a:r>
              <a:rPr lang="de-DE" sz="2400" dirty="0" smtClean="0"/>
              <a:t>entsprechen </a:t>
            </a:r>
            <a:r>
              <a:rPr lang="de-DE" sz="2400" b="1" dirty="0" smtClean="0">
                <a:solidFill>
                  <a:srgbClr val="0070C0"/>
                </a:solidFill>
              </a:rPr>
              <a:t>7 Dänische Kronen </a:t>
            </a:r>
            <a:endParaRPr lang="de-DE" sz="2400" b="1" dirty="0" smtClean="0">
              <a:solidFill>
                <a:srgbClr val="C00000"/>
              </a:solidFill>
            </a:endParaRPr>
          </a:p>
          <a:p>
            <a:r>
              <a:rPr lang="de-DE" sz="2400" dirty="0" smtClean="0"/>
              <a:t>                   </a:t>
            </a:r>
          </a:p>
          <a:p>
            <a:endParaRPr lang="de-DE" sz="2400" dirty="0"/>
          </a:p>
        </p:txBody>
      </p:sp>
      <p:grpSp>
        <p:nvGrpSpPr>
          <p:cNvPr id="2" name="Gruppieren 9"/>
          <p:cNvGrpSpPr/>
          <p:nvPr/>
        </p:nvGrpSpPr>
        <p:grpSpPr>
          <a:xfrm>
            <a:off x="6143636" y="5572140"/>
            <a:ext cx="1944216" cy="792088"/>
            <a:chOff x="1907704" y="3356992"/>
            <a:chExt cx="1944216" cy="792088"/>
          </a:xfrm>
        </p:grpSpPr>
        <p:sp>
          <p:nvSpPr>
            <p:cNvPr id="7" name="Textfeld 6"/>
            <p:cNvSpPr txBox="1"/>
            <p:nvPr/>
          </p:nvSpPr>
          <p:spPr>
            <a:xfrm>
              <a:off x="2051720" y="3429000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Geldmenge </a:t>
              </a:r>
            </a:p>
            <a:p>
              <a:pPr algn="ctr"/>
              <a:r>
                <a:rPr lang="de-DE" dirty="0" smtClean="0"/>
                <a:t>n (Kronen)</a:t>
              </a:r>
            </a:p>
          </p:txBody>
        </p:sp>
        <p:sp>
          <p:nvSpPr>
            <p:cNvPr id="8" name="Flussdiagramm: Alternativer Prozess 7"/>
            <p:cNvSpPr/>
            <p:nvPr/>
          </p:nvSpPr>
          <p:spPr>
            <a:xfrm>
              <a:off x="1907704" y="3356992"/>
              <a:ext cx="1944216" cy="792088"/>
            </a:xfrm>
            <a:prstGeom prst="flowChartAlternateProcess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8"/>
          <p:cNvGrpSpPr/>
          <p:nvPr/>
        </p:nvGrpSpPr>
        <p:grpSpPr>
          <a:xfrm>
            <a:off x="1285852" y="5572140"/>
            <a:ext cx="2088232" cy="792088"/>
            <a:chOff x="5004048" y="3429000"/>
            <a:chExt cx="2088232" cy="792088"/>
          </a:xfrm>
        </p:grpSpPr>
        <p:sp>
          <p:nvSpPr>
            <p:cNvPr id="10" name="Flussdiagramm: Alternativer Prozess 9"/>
            <p:cNvSpPr/>
            <p:nvPr/>
          </p:nvSpPr>
          <p:spPr>
            <a:xfrm>
              <a:off x="5076056" y="3429000"/>
              <a:ext cx="1944216" cy="792088"/>
            </a:xfrm>
            <a:prstGeom prst="flowChartAlternateProcess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5004048" y="3501008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 smtClean="0"/>
                <a:t>Geldmenge</a:t>
              </a:r>
            </a:p>
            <a:p>
              <a:pPr algn="ctr"/>
              <a:r>
                <a:rPr lang="de-DE" dirty="0" smtClean="0"/>
                <a:t>n (Euro) </a:t>
              </a:r>
            </a:p>
          </p:txBody>
        </p:sp>
      </p:grpSp>
      <p:cxnSp>
        <p:nvCxnSpPr>
          <p:cNvPr id="15" name="Gerade Verbindung mit Pfeil 14"/>
          <p:cNvCxnSpPr/>
          <p:nvPr/>
        </p:nvCxnSpPr>
        <p:spPr>
          <a:xfrm>
            <a:off x="3550942" y="5929330"/>
            <a:ext cx="2376264" cy="4646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4000496" y="5357826"/>
            <a:ext cx="15071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Aus </a:t>
            </a:r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mach </a:t>
            </a:r>
            <a:r>
              <a:rPr lang="de-DE" sz="1600" b="1" i="1" dirty="0" smtClean="0">
                <a:latin typeface="Arial" pitchFamily="34" charset="0"/>
                <a:cs typeface="Arial" pitchFamily="34" charset="0"/>
              </a:rPr>
              <a:t>7</a:t>
            </a:r>
            <a:endParaRPr lang="de-DE" sz="1600" b="1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 descr="Ähnliches Fot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68" y="4338104"/>
            <a:ext cx="1285852" cy="675072"/>
          </a:xfrm>
          <a:prstGeom prst="rect">
            <a:avLst/>
          </a:prstGeom>
          <a:noFill/>
        </p:spPr>
      </p:pic>
      <p:pic>
        <p:nvPicPr>
          <p:cNvPr id="9220" name="Picture 4" descr="Fahne Europa 150 cm x 90 c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958" y="4149080"/>
            <a:ext cx="1166754" cy="1166754"/>
          </a:xfrm>
          <a:prstGeom prst="rect">
            <a:avLst/>
          </a:prstGeom>
          <a:noFill/>
        </p:spPr>
      </p:pic>
      <p:sp>
        <p:nvSpPr>
          <p:cNvPr id="20" name="Textfeld 19"/>
          <p:cNvSpPr txBox="1"/>
          <p:nvPr/>
        </p:nvSpPr>
        <p:spPr>
          <a:xfrm>
            <a:off x="3643306" y="6000768"/>
            <a:ext cx="2082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Umrechnungsfaktor</a:t>
            </a:r>
          </a:p>
          <a:p>
            <a:pPr algn="ctr"/>
            <a:r>
              <a:rPr lang="de-DE" b="1" dirty="0" smtClean="0"/>
              <a:t> × 7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9EBF71FC0A9574EA3AA83F4CB97D491" ma:contentTypeVersion="2" ma:contentTypeDescription="Ein neues Dokument erstellen." ma:contentTypeScope="" ma:versionID="10403f5660cdc0ba58b9469a9c5f9479">
  <xsd:schema xmlns:xsd="http://www.w3.org/2001/XMLSchema" xmlns:xs="http://www.w3.org/2001/XMLSchema" xmlns:p="http://schemas.microsoft.com/office/2006/metadata/properties" xmlns:ns2="83246ce8-c4ce-46b9-9ecf-484ea7a4c04e" targetNamespace="http://schemas.microsoft.com/office/2006/metadata/properties" ma:root="true" ma:fieldsID="358b440221db4395682596540fe24c44" ns2:_="">
    <xsd:import namespace="83246ce8-c4ce-46b9-9ecf-484ea7a4c0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246ce8-c4ce-46b9-9ecf-484ea7a4c0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FB80DD-2593-41CE-8030-D1CCE485C12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A11636B-6B5A-40D1-B70B-651F423FAA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3C2C3C-A2A1-4E6C-ABC7-3728FECDD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246ce8-c4ce-46b9-9ecf-484ea7a4c0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Bildschirmpräsentation (4:3)</PresentationFormat>
  <Paragraphs>276</Paragraphs>
  <Slides>17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Larissa-Design</vt:lpstr>
      <vt:lpstr>Chemisches Rechnen</vt:lpstr>
      <vt:lpstr>Folie 2</vt:lpstr>
      <vt:lpstr>Berechnung der Molare Masse</vt:lpstr>
      <vt:lpstr>Molkonzept – Chemisches Rechnen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Chemie08</dc:creator>
  <cp:lastModifiedBy>Chemie08</cp:lastModifiedBy>
  <cp:revision>143</cp:revision>
  <dcterms:created xsi:type="dcterms:W3CDTF">2019-11-10T19:24:21Z</dcterms:created>
  <dcterms:modified xsi:type="dcterms:W3CDTF">2021-05-04T08:33:33Z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0x01010069EBF71FC0A9574EA3AA83F4CB97D491</vt:lpwstr>
  </property>
</Properties>
</file>