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6" r:id="rId3"/>
    <p:sldId id="313" r:id="rId4"/>
    <p:sldId id="261" r:id="rId5"/>
    <p:sldId id="290" r:id="rId6"/>
    <p:sldId id="288" r:id="rId7"/>
    <p:sldId id="291" r:id="rId8"/>
    <p:sldId id="292" r:id="rId9"/>
    <p:sldId id="319" r:id="rId10"/>
    <p:sldId id="293" r:id="rId11"/>
    <p:sldId id="269" r:id="rId12"/>
    <p:sldId id="320" r:id="rId13"/>
    <p:sldId id="270" r:id="rId14"/>
    <p:sldId id="321" r:id="rId15"/>
    <p:sldId id="272" r:id="rId16"/>
    <p:sldId id="322" r:id="rId17"/>
    <p:sldId id="274" r:id="rId18"/>
    <p:sldId id="273" r:id="rId19"/>
    <p:sldId id="264" r:id="rId20"/>
    <p:sldId id="265" r:id="rId21"/>
    <p:sldId id="266" r:id="rId22"/>
    <p:sldId id="311" r:id="rId23"/>
    <p:sldId id="267" r:id="rId24"/>
    <p:sldId id="268" r:id="rId25"/>
    <p:sldId id="281" r:id="rId26"/>
    <p:sldId id="305" r:id="rId27"/>
    <p:sldId id="286" r:id="rId28"/>
    <p:sldId id="287" r:id="rId29"/>
    <p:sldId id="277" r:id="rId30"/>
    <p:sldId id="278" r:id="rId31"/>
    <p:sldId id="284" r:id="rId32"/>
    <p:sldId id="303" r:id="rId33"/>
    <p:sldId id="307" r:id="rId34"/>
    <p:sldId id="282" r:id="rId35"/>
    <p:sldId id="295" r:id="rId36"/>
    <p:sldId id="309" r:id="rId37"/>
    <p:sldId id="258" r:id="rId38"/>
    <p:sldId id="257" r:id="rId39"/>
    <p:sldId id="259" r:id="rId40"/>
    <p:sldId id="260" r:id="rId41"/>
    <p:sldId id="263" r:id="rId42"/>
    <p:sldId id="318" r:id="rId43"/>
    <p:sldId id="262" r:id="rId44"/>
    <p:sldId id="301" r:id="rId45"/>
    <p:sldId id="302" r:id="rId46"/>
    <p:sldId id="324" r:id="rId47"/>
    <p:sldId id="325" r:id="rId48"/>
    <p:sldId id="327" r:id="rId49"/>
    <p:sldId id="328" r:id="rId50"/>
    <p:sldId id="297" r:id="rId5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B643-852E-400A-A086-DB1990670EFF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885E-F276-46CF-8B8F-A26EB75D17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348E8-78F1-4DC2-8985-FD1702E4E6E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85E-F276-46CF-8B8F-A26EB75D17E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85E-F276-46CF-8B8F-A26EB75D17E3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85E-F276-46CF-8B8F-A26EB75D17E3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C287-4011-4089-8E5D-754BD41FFC14}" type="datetimeFigureOut">
              <a:rPr lang="de-DE" smtClean="0"/>
              <a:pPr/>
              <a:t>25.09.2021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u.de/extern/2021/kongress/teilnehmer/DetailsBeitrag.php?Beitrag=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de/s/ref=dp_byline_sr_book_1?ie=UTF8&amp;field-author=Franz+Bracher&amp;text=Franz+Bracher&amp;sort=relevancerank&amp;search-alias=books-de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de/Arbeitsbuch-quantitative-anorganische-Analyse-Chemiestudenten/dp/3774111669/ref=asc_df_3774111669/?tag=googshopde-21&amp;linkCode=df0&amp;hvadid=310705593515&amp;hvpos=&amp;hvnetw=g&amp;hvrand=7534510129425905359&amp;hvpone=&amp;hvptwo=&amp;hvqmt=&amp;hvdev=c&amp;hvdvcmdl=&amp;hvlocint=&amp;hvlocphy=9042770&amp;hvtargid=pla-563338119819&amp;psc=1&amp;th=1&amp;psc=1&amp;tag=&amp;ref=&amp;adgrpid=64559329089&amp;hvpone=&amp;hvptwo=&amp;hvadid=310705593515&amp;hvpos=&amp;hvnetw=g&amp;hvrand=7534510129425905359&amp;hvqmt=&amp;hvdev=c&amp;hvdvcmdl=&amp;hvlocint=&amp;hvlocphy=9042770&amp;hvtargid=pla-563338119819" TargetMode="External"/><Relationship Id="rId4" Type="http://schemas.openxmlformats.org/officeDocument/2006/relationships/hyperlink" Target="https://www.amazon.de/s/ref=dp_byline_sr_book_2?ie=UTF8&amp;field-author=Frank+Dombeck&amp;text=Frank+Dombeck&amp;sort=relevancerank&amp;search-alias=books-d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bcschwab@web.de" TargetMode="External"/><Relationship Id="rId2" Type="http://schemas.openxmlformats.org/officeDocument/2006/relationships/hyperlink" Target="mailto:wolfgang_proske@web.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6" y="1000108"/>
            <a:ext cx="8858280" cy="1470025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hlinkClick r:id="rId2"/>
              </a:rPr>
              <a:t>Qualitative und quantitative </a:t>
            </a:r>
            <a:br>
              <a:rPr lang="de-DE" dirty="0" smtClean="0">
                <a:hlinkClick r:id="rId2"/>
              </a:rPr>
            </a:br>
            <a:r>
              <a:rPr lang="de-DE" dirty="0" smtClean="0">
                <a:hlinkClick r:id="rId2"/>
              </a:rPr>
              <a:t>Analytik von Produkten aus dem Alltag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8662" y="3214686"/>
            <a:ext cx="7286676" cy="2428892"/>
          </a:xfrm>
        </p:spPr>
        <p:txBody>
          <a:bodyPr>
            <a:noAutofit/>
          </a:bodyPr>
          <a:lstStyle/>
          <a:p>
            <a:r>
              <a:rPr lang="de-DE" sz="1800" dirty="0" smtClean="0"/>
              <a:t>Ein Experimentalvortrag von </a:t>
            </a:r>
          </a:p>
          <a:p>
            <a:r>
              <a:rPr lang="de-DE" sz="1800" dirty="0" smtClean="0"/>
              <a:t>Wolfgang Proske, Schulchemiezentrum </a:t>
            </a:r>
            <a:r>
              <a:rPr lang="de-DE" sz="1800" dirty="0" err="1" smtClean="0"/>
              <a:t>Zahna</a:t>
            </a:r>
            <a:r>
              <a:rPr lang="de-DE" sz="1800" dirty="0" smtClean="0"/>
              <a:t>,</a:t>
            </a:r>
          </a:p>
          <a:p>
            <a:r>
              <a:rPr lang="de-DE" sz="1800" dirty="0" smtClean="0"/>
              <a:t>und </a:t>
            </a:r>
          </a:p>
          <a:p>
            <a:r>
              <a:rPr lang="de-DE" sz="1800" dirty="0" smtClean="0"/>
              <a:t>Martin Schwab</a:t>
            </a:r>
          </a:p>
          <a:p>
            <a:r>
              <a:rPr lang="de-DE" sz="1800" dirty="0" smtClean="0"/>
              <a:t>Fachreferent Chemie, Dienststelle des Ministerialbeauftragten in Unterfranken</a:t>
            </a:r>
          </a:p>
          <a:p>
            <a:endParaRPr lang="de-DE" sz="1800" dirty="0" smtClean="0"/>
          </a:p>
          <a:p>
            <a:r>
              <a:rPr lang="de-DE" sz="1800" dirty="0" smtClean="0"/>
              <a:t>In Zusammenarbeit mit dem </a:t>
            </a:r>
            <a:r>
              <a:rPr lang="de-DE" sz="1800" dirty="0" err="1" smtClean="0"/>
              <a:t>GDCh</a:t>
            </a:r>
            <a:r>
              <a:rPr lang="de-DE" sz="1800" dirty="0" smtClean="0"/>
              <a:t>-Lehrerfortbildungszentrum</a:t>
            </a:r>
          </a:p>
          <a:p>
            <a:r>
              <a:rPr lang="de-DE" sz="1800" dirty="0" smtClean="0"/>
              <a:t>Nürnberg - Erlangen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Iodiertes</a:t>
            </a:r>
            <a:r>
              <a:rPr lang="de-DE" dirty="0" smtClean="0"/>
              <a:t> Speisesalz</a:t>
            </a:r>
            <a:br>
              <a:rPr lang="de-DE" dirty="0" smtClean="0"/>
            </a:br>
            <a:r>
              <a:rPr lang="de-DE" sz="2700" dirty="0" smtClean="0"/>
              <a:t>Ionennachweise auf der Tüpfelplatte</a:t>
            </a:r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219821" cy="444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285985" y="2786058"/>
          <a:ext cx="6596064" cy="182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5"/>
                <a:gridCol w="1442994"/>
                <a:gridCol w="1110389"/>
                <a:gridCol w="1235523"/>
                <a:gridCol w="1235523"/>
              </a:tblGrid>
              <a:tr h="79375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Kaliumiodat/Kaliumiodid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Kalium-iodid</a:t>
                      </a:r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Kalium-iodat</a:t>
                      </a:r>
                      <a:endParaRPr lang="de-DE" dirty="0" smtClean="0"/>
                    </a:p>
                  </a:txBody>
                  <a:tcPr anchor="ctr"/>
                </a:tc>
              </a:tr>
              <a:tr h="103188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Iodsalz</a:t>
                      </a:r>
                      <a:r>
                        <a:rPr lang="de-DE" dirty="0" smtClean="0"/>
                        <a:t> + </a:t>
                      </a:r>
                      <a:r>
                        <a:rPr lang="de-DE" dirty="0" err="1" smtClean="0"/>
                        <a:t>Stärkelsg</a:t>
                      </a:r>
                      <a:r>
                        <a:rPr lang="de-DE" dirty="0" smtClean="0"/>
                        <a:t>.+</a:t>
                      </a:r>
                    </a:p>
                    <a:p>
                      <a:r>
                        <a:rPr lang="de-DE" dirty="0" smtClean="0"/>
                        <a:t>Schwefelsäure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schwarzblau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tieflblau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---</a:t>
                      </a:r>
                    </a:p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771800" y="1383159"/>
            <a:ext cx="532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Woraus besteht der "Iod"-Zusatz?</a:t>
            </a:r>
          </a:p>
          <a:p>
            <a:pPr marL="268288">
              <a:buFont typeface="Symbol" pitchFamily="18" charset="2"/>
              <a:buChar char="-"/>
            </a:pPr>
            <a:r>
              <a:rPr lang="de-DE" sz="2400" dirty="0" smtClean="0"/>
              <a:t>  Iod, Iodid oder Iodat?</a:t>
            </a:r>
          </a:p>
          <a:p>
            <a:pPr marL="268288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Nachweis mit der Iod-Stärkereaktion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119142" y="4786322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IO</a:t>
            </a:r>
            <a:r>
              <a:rPr lang="de-DE" sz="2400" baseline="-25000" dirty="0" smtClean="0"/>
              <a:t>3</a:t>
            </a:r>
            <a:r>
              <a:rPr lang="de-DE" sz="2400" baseline="30000" dirty="0" smtClean="0"/>
              <a:t>-</a:t>
            </a:r>
            <a:r>
              <a:rPr lang="de-DE" sz="2400" dirty="0" smtClean="0"/>
              <a:t>  +   5I</a:t>
            </a:r>
            <a:r>
              <a:rPr lang="de-DE" sz="2400" baseline="30000" dirty="0" smtClean="0"/>
              <a:t>-</a:t>
            </a:r>
            <a:r>
              <a:rPr lang="de-DE" sz="2400" dirty="0" smtClean="0"/>
              <a:t>  + 6H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   </a:t>
            </a:r>
            <a:r>
              <a:rPr lang="de-DE" sz="2400" dirty="0" smtClean="0">
                <a:sym typeface="Symbol"/>
              </a:rPr>
              <a:t>   3 I</a:t>
            </a:r>
            <a:r>
              <a:rPr lang="de-DE" sz="2400" baseline="-25000" dirty="0" smtClean="0">
                <a:sym typeface="Symbol"/>
              </a:rPr>
              <a:t>2</a:t>
            </a:r>
            <a:r>
              <a:rPr lang="de-DE" sz="2400" dirty="0" smtClean="0">
                <a:sym typeface="Symbol"/>
              </a:rPr>
              <a:t>  +  3 H</a:t>
            </a:r>
            <a:r>
              <a:rPr lang="de-DE" sz="2400" baseline="-25000" dirty="0" smtClean="0">
                <a:sym typeface="Symbol"/>
              </a:rPr>
              <a:t>2</a:t>
            </a:r>
            <a:r>
              <a:rPr lang="de-DE" sz="2400" dirty="0" smtClean="0">
                <a:sym typeface="Symbol"/>
              </a:rPr>
              <a:t>O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-71470" y="578645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Auch im 1g – Beutel erhältlich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454961" y="5857892"/>
            <a:ext cx="504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Weitere Salzarten: Himalaya-Salz, </a:t>
            </a:r>
            <a:r>
              <a:rPr lang="de-DE" dirty="0" err="1" smtClean="0"/>
              <a:t>Diätsalz</a:t>
            </a:r>
            <a:r>
              <a:rPr lang="de-DE" dirty="0" smtClean="0"/>
              <a:t>, Pökelsalz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57422" y="5357826"/>
            <a:ext cx="643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"Iod"- Zusatz in Deutschland erfolgt durch Zugabe von Kaliumiodat!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Phosphorsäue als Lebensmittelzusatzstoff</a:t>
            </a:r>
            <a:br>
              <a:rPr lang="de-DE" sz="3600" dirty="0" smtClean="0"/>
            </a:br>
            <a:r>
              <a:rPr lang="de-DE" sz="2400" dirty="0" smtClean="0"/>
              <a:t>Cola auf der Tüpfelplatte</a:t>
            </a:r>
            <a:endParaRPr lang="de-DE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6000760" cy="35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rafik 6" descr="now-Black-Cola-Bio-075l-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4581" y="785794"/>
            <a:ext cx="1939419" cy="538093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7833">
            <a:off x="4197289" y="4168560"/>
            <a:ext cx="3248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Nachweis von Phosphat-Ionen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1357298"/>
            <a:ext cx="39993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Testlösung Phosphorsäure, stark verd.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Testlösungen verschiedene Colas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Phosphat-Reagenz I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Phosphat-Reagenz II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rot="5400000">
            <a:off x="3715142" y="2214156"/>
            <a:ext cx="1714512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72066" y="1357298"/>
            <a:ext cx="2548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Materialien: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Tüfelraster</a:t>
            </a:r>
            <a:r>
              <a:rPr lang="de-DE" dirty="0" smtClean="0"/>
              <a:t>, weiß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Alternativ Tüpfelplatte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OHP-Stift Permanent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Küchentuch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85852" y="3889252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Durchführung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Je ein Tropfen Testlösungen aufbringen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Je 1 – 2 Tropfen Phosphat-Reagenz I und II aufbringen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smtClean="0"/>
              <a:t>Molybdänblau-Reaktion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Cola auf der Tüpfelplatte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14282" y="1928802"/>
            <a:ext cx="6715172" cy="4465731"/>
            <a:chOff x="214282" y="1928802"/>
            <a:chExt cx="6720444" cy="4469237"/>
          </a:xfrm>
        </p:grpSpPr>
        <p:pic>
          <p:nvPicPr>
            <p:cNvPr id="7170" name="Picture 2" descr="C:\Users\Test\Pictures\Chemie\Cola_Phosph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928802"/>
              <a:ext cx="6720444" cy="4469237"/>
            </a:xfrm>
            <a:prstGeom prst="rect">
              <a:avLst/>
            </a:prstGeom>
            <a:noFill/>
          </p:spPr>
        </p:pic>
        <p:sp>
          <p:nvSpPr>
            <p:cNvPr id="5" name="Textfeld 4"/>
            <p:cNvSpPr txBox="1"/>
            <p:nvPr/>
          </p:nvSpPr>
          <p:spPr>
            <a:xfrm>
              <a:off x="714348" y="5857892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Cola classic</a:t>
              </a:r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857488" y="5857892"/>
              <a:ext cx="159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Phosphorsäure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357818" y="5857892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Wasser</a:t>
              </a:r>
              <a:endParaRPr lang="de-DE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14282" y="1857364"/>
            <a:ext cx="153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Ohne Reagenz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95750" y="4000504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 Reagenz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000892" y="1928802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Phosphat-Ionen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rot="5400000">
            <a:off x="6929851" y="2964653"/>
            <a:ext cx="107157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884478" y="3714752"/>
            <a:ext cx="20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Phosphormolybdat</a:t>
            </a:r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Komplex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rot="5400000">
            <a:off x="6929851" y="4964123"/>
            <a:ext cx="107157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929454" y="557214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Phosphor-</a:t>
            </a:r>
          </a:p>
          <a:p>
            <a:pPr algn="ctr"/>
            <a:r>
              <a:rPr lang="de-DE" dirty="0" smtClean="0"/>
              <a:t>Molybdänblau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500958" y="2571744"/>
            <a:ext cx="151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angesäuerte</a:t>
            </a:r>
          </a:p>
          <a:p>
            <a:pPr algn="ctr"/>
            <a:r>
              <a:rPr lang="de-DE" dirty="0" err="1" smtClean="0"/>
              <a:t>Molybdat-Lsg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643834" y="4577372"/>
            <a:ext cx="1372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Zinn(II)-</a:t>
            </a:r>
            <a:r>
              <a:rPr lang="de-DE" dirty="0" err="1" smtClean="0"/>
              <a:t>Lsg</a:t>
            </a:r>
            <a:r>
              <a:rPr lang="de-DE" dirty="0" smtClean="0"/>
              <a:t>.</a:t>
            </a:r>
          </a:p>
          <a:p>
            <a:pPr algn="ctr"/>
            <a:r>
              <a:rPr lang="de-DE" dirty="0" smtClean="0"/>
              <a:t>(Reduktions-</a:t>
            </a:r>
          </a:p>
          <a:p>
            <a:pPr algn="ctr"/>
            <a:r>
              <a:rPr lang="de-DE" dirty="0" smtClean="0"/>
              <a:t>Mittel)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14282" y="1202280"/>
            <a:ext cx="845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Molybdänblau-Reaktion wird auch für photometrischen Phosphatnachweis verwendet.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Eiweiß-Nachweis mit </a:t>
            </a:r>
            <a:r>
              <a:rPr lang="de-DE" sz="3600" dirty="0" err="1" smtClean="0"/>
              <a:t>Biuret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1357298"/>
            <a:ext cx="3479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Testsubstanzen Milch, Joghurt …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Biuret</a:t>
            </a:r>
            <a:r>
              <a:rPr lang="de-DE" dirty="0" smtClean="0"/>
              <a:t> RL - Reagenz</a:t>
            </a:r>
          </a:p>
          <a:p>
            <a:pPr marL="268288" indent="-268288"/>
            <a:r>
              <a:rPr lang="de-DE" dirty="0" smtClean="0"/>
              <a:t>	(Alkalische Kupfer(II)-Sulfat-</a:t>
            </a:r>
            <a:r>
              <a:rPr lang="de-DE" dirty="0" err="1" smtClean="0"/>
              <a:t>Lsg</a:t>
            </a:r>
            <a:r>
              <a:rPr lang="de-DE" dirty="0" smtClean="0"/>
              <a:t>.)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rot="5400000">
            <a:off x="3715142" y="2214156"/>
            <a:ext cx="1714512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72066" y="1357298"/>
            <a:ext cx="3440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Materialien: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Tüfelraster</a:t>
            </a:r>
            <a:r>
              <a:rPr lang="de-DE" dirty="0" smtClean="0"/>
              <a:t>, weiß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Alternativ Tüpfelplatte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Rührstäbchen (Stiel </a:t>
            </a:r>
            <a:r>
              <a:rPr lang="de-DE" dirty="0" err="1" smtClean="0"/>
              <a:t>Stevialöffel</a:t>
            </a:r>
            <a:r>
              <a:rPr lang="de-DE" dirty="0" smtClean="0"/>
              <a:t>)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OHP-Stift Permanent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Küchentuch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85852" y="388925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Durchführung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2 Tropfen Milch oder streichholzkopfgroße Menge Joghurt aufbringen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Mit 2 Tropfen </a:t>
            </a:r>
            <a:r>
              <a:rPr lang="de-DE" dirty="0" err="1" smtClean="0"/>
              <a:t>Biuret</a:t>
            </a:r>
            <a:r>
              <a:rPr lang="de-DE" dirty="0" smtClean="0"/>
              <a:t> RL-Reagenz vermischen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Biuret</a:t>
            </a:r>
            <a:r>
              <a:rPr lang="de-DE" sz="3600" dirty="0" smtClean="0"/>
              <a:t> auf der Tüpfelplatte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Eiweiß-Nachweis</a:t>
            </a:r>
            <a:endParaRPr lang="de-DE" dirty="0"/>
          </a:p>
        </p:txBody>
      </p:sp>
      <p:pic>
        <p:nvPicPr>
          <p:cNvPr id="4" name="Grafik 3" descr="Biu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5286412" cy="2688713"/>
          </a:xfrm>
          <a:prstGeom prst="rect">
            <a:avLst/>
          </a:prstGeom>
        </p:spPr>
      </p:pic>
      <p:pic>
        <p:nvPicPr>
          <p:cNvPr id="5" name="Grafik 4" descr="Biuret_Strukt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214422"/>
            <a:ext cx="2856516" cy="31171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7158" y="4500570"/>
            <a:ext cx="6698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Reagenzlösung: </a:t>
            </a:r>
          </a:p>
          <a:p>
            <a:r>
              <a:rPr lang="de-DE" dirty="0" smtClean="0"/>
              <a:t>Alkalische Kupfer(II)-Sulfat-</a:t>
            </a:r>
            <a:r>
              <a:rPr lang="de-DE" dirty="0" err="1" smtClean="0"/>
              <a:t>Lsg</a:t>
            </a:r>
            <a:r>
              <a:rPr lang="de-DE" dirty="0" smtClean="0"/>
              <a:t>., </a:t>
            </a:r>
            <a:r>
              <a:rPr lang="de-DE" dirty="0" err="1" smtClean="0"/>
              <a:t>komplexiert</a:t>
            </a:r>
            <a:r>
              <a:rPr lang="de-DE" dirty="0" smtClean="0"/>
              <a:t> mit Kaliumnatriumtartrat</a:t>
            </a:r>
          </a:p>
          <a:p>
            <a:r>
              <a:rPr lang="de-DE" dirty="0" smtClean="0"/>
              <a:t>(verhindert Ausfällen von </a:t>
            </a:r>
            <a:r>
              <a:rPr lang="de-DE" dirty="0" err="1" smtClean="0"/>
              <a:t>Cu</a:t>
            </a:r>
            <a:r>
              <a:rPr lang="de-DE" dirty="0" smtClean="0"/>
              <a:t>(OH)</a:t>
            </a:r>
            <a:r>
              <a:rPr lang="de-DE" baseline="-25000" dirty="0" smtClean="0"/>
              <a:t>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5643578"/>
            <a:ext cx="675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Proben:</a:t>
            </a:r>
          </a:p>
          <a:p>
            <a:r>
              <a:rPr lang="de-DE" dirty="0" smtClean="0"/>
              <a:t>Streichholzkopfgroße Proben von Quark, Joghurt oder Eiweißlösungen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Eiweiß-Nachweis „Eiweißfehler“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1357298"/>
            <a:ext cx="3853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Testsubstanzen Milch, Joghurt …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Bromphenolblau, gepuffert auf pH 3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rot="5400000">
            <a:off x="3715142" y="2214156"/>
            <a:ext cx="1714512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72066" y="1357298"/>
            <a:ext cx="3440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Materialien: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Tüfelraster</a:t>
            </a:r>
            <a:r>
              <a:rPr lang="de-DE" dirty="0" smtClean="0"/>
              <a:t>, weiß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Alternativ Tüpfelplatte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Rührstäbchen (Stiel </a:t>
            </a:r>
            <a:r>
              <a:rPr lang="de-DE" dirty="0" err="1" smtClean="0"/>
              <a:t>Stevialöffel</a:t>
            </a:r>
            <a:r>
              <a:rPr lang="de-DE" dirty="0" smtClean="0"/>
              <a:t>)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OHP-Stift Permanent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Küchentuch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85852" y="388925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Durchführung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2 Tropfen Milch oder streichholzkopfgroße Menge Joghurt aufbringen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Mit 2 Tropfen </a:t>
            </a:r>
            <a:r>
              <a:rPr lang="de-DE" dirty="0" err="1" smtClean="0"/>
              <a:t>Biuret</a:t>
            </a:r>
            <a:r>
              <a:rPr lang="de-DE" dirty="0" smtClean="0"/>
              <a:t> RL-Reagenz vermischen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OpenSymbol"/>
                <a:ea typeface="OpenSymbol"/>
              </a:rPr>
              <a:t>“</a:t>
            </a:r>
            <a:r>
              <a:rPr lang="de-DE" sz="3600" dirty="0" smtClean="0"/>
              <a:t>Eiweißfehler</a:t>
            </a:r>
            <a:r>
              <a:rPr lang="de-DE" sz="3600" dirty="0" smtClean="0">
                <a:latin typeface="OpenSymbol"/>
                <a:ea typeface="OpenSymbol"/>
              </a:rPr>
              <a:t>”</a:t>
            </a:r>
            <a:r>
              <a:rPr lang="de-DE" sz="3600" dirty="0" smtClean="0"/>
              <a:t> von Indikatoren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Eiweiß-Nachweis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2910" y="6068817"/>
            <a:ext cx="675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Proben:</a:t>
            </a:r>
          </a:p>
          <a:p>
            <a:r>
              <a:rPr lang="de-DE" dirty="0" smtClean="0"/>
              <a:t>Streichholzkopfgroße Proben von Quark, Joghurt oder Eiweißlösungen</a:t>
            </a:r>
            <a:endParaRPr lang="de-DE" dirty="0"/>
          </a:p>
        </p:txBody>
      </p:sp>
      <p:pic>
        <p:nvPicPr>
          <p:cNvPr id="8" name="Grafik 7" descr="Indikatorfehl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684"/>
            <a:ext cx="4643470" cy="2504943"/>
          </a:xfrm>
          <a:prstGeom prst="rect">
            <a:avLst/>
          </a:prstGeom>
        </p:spPr>
      </p:pic>
      <p:pic>
        <p:nvPicPr>
          <p:cNvPr id="9" name="Grafik 8" descr="Indikatorfehler_2.jpg"/>
          <p:cNvPicPr>
            <a:picLocks noChangeAspect="1"/>
          </p:cNvPicPr>
          <p:nvPr/>
        </p:nvPicPr>
        <p:blipFill>
          <a:blip r:embed="rId3" cstate="print"/>
          <a:srcRect l="48637"/>
          <a:stretch>
            <a:fillRect/>
          </a:stretch>
        </p:blipFill>
        <p:spPr>
          <a:xfrm>
            <a:off x="5715008" y="1214422"/>
            <a:ext cx="2357454" cy="248795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42910" y="3880498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Reaktionsprinzip:</a:t>
            </a:r>
          </a:p>
          <a:p>
            <a:r>
              <a:rPr lang="de-DE" dirty="0" smtClean="0"/>
              <a:t>Diese Reaktion basiert auf dem Phänomen, das als „Eiweißfehler“ von pH-Indikatoren</a:t>
            </a:r>
          </a:p>
          <a:p>
            <a:r>
              <a:rPr lang="de-DE" dirty="0" smtClean="0"/>
              <a:t>bekannt ist, bei dem ein stark </a:t>
            </a:r>
            <a:r>
              <a:rPr lang="de-DE" dirty="0" err="1" smtClean="0"/>
              <a:t>abgepufferter</a:t>
            </a:r>
            <a:r>
              <a:rPr lang="de-DE" dirty="0" smtClean="0"/>
              <a:t> Indikator seine Farbe bei vorhandenen </a:t>
            </a:r>
          </a:p>
          <a:p>
            <a:r>
              <a:rPr lang="de-DE" dirty="0" smtClean="0"/>
              <a:t>Proteinen verändert, da der Indikator Wasserstoffionen an das Protein abgibt.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42910" y="5363190"/>
            <a:ext cx="489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Reagenzlösung:</a:t>
            </a:r>
          </a:p>
          <a:p>
            <a:r>
              <a:rPr lang="de-DE" dirty="0" smtClean="0"/>
              <a:t>Bromphenolblau in auf pH 3 </a:t>
            </a:r>
            <a:r>
              <a:rPr lang="de-DE" dirty="0" err="1" smtClean="0"/>
              <a:t>abgepufferter</a:t>
            </a:r>
            <a:r>
              <a:rPr lang="de-DE" dirty="0" smtClean="0"/>
              <a:t> Lösung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pH-</a:t>
            </a:r>
            <a:r>
              <a:rPr lang="de-DE" sz="3600" dirty="0" err="1" smtClean="0"/>
              <a:t>Abhänigkeit</a:t>
            </a:r>
            <a:r>
              <a:rPr lang="de-DE" sz="3600" dirty="0" smtClean="0"/>
              <a:t> von Bromphenolblau</a:t>
            </a:r>
            <a:br>
              <a:rPr lang="de-DE" sz="3600" dirty="0" smtClean="0"/>
            </a:br>
            <a:r>
              <a:rPr lang="de-DE" sz="2400" dirty="0" smtClean="0"/>
              <a:t>Eiweiß-Nachweis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5157811" cy="489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5786446" y="1714488"/>
            <a:ext cx="313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Immer dann, wenn es in einer sauer </a:t>
            </a:r>
            <a:r>
              <a:rPr lang="de-DE" dirty="0" err="1" smtClean="0"/>
              <a:t>abgepufferten</a:t>
            </a:r>
            <a:r>
              <a:rPr lang="de-DE" dirty="0" smtClean="0"/>
              <a:t> Lösung zu einer Farbänderung kommt, ist dies ein Nachweis für Eiweiß!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albmikrotitration.jpg"/>
          <p:cNvPicPr>
            <a:picLocks noChangeAspect="1"/>
          </p:cNvPicPr>
          <p:nvPr/>
        </p:nvPicPr>
        <p:blipFill>
          <a:blip r:embed="rId2" cstate="print"/>
          <a:srcRect t="4142"/>
          <a:stretch>
            <a:fillRect/>
          </a:stretch>
        </p:blipFill>
        <p:spPr>
          <a:xfrm>
            <a:off x="0" y="1105503"/>
            <a:ext cx="9144000" cy="5823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-7145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Halbmikrotitration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Grundlagen der Halbmikrotitration</a:t>
            </a:r>
            <a:endParaRPr lang="de-DE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235121" y="4776156"/>
            <a:ext cx="71230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b="1" dirty="0">
                <a:latin typeface="Calibri" pitchFamily="34" charset="0"/>
              </a:rPr>
              <a:t>Vorteile analog der Tüpfeltechnik: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 	Geringes Gefahrenpotential (keine festsitzenden Schliffe)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Fachraumunabhängiges Arbeiten möglich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Kleine </a:t>
            </a:r>
            <a:r>
              <a:rPr lang="de-DE" sz="2000" dirty="0">
                <a:latin typeface="Calibri" pitchFamily="34" charset="0"/>
              </a:rPr>
              <a:t>Mengen, schnelle Vorbereitung und </a:t>
            </a:r>
            <a:r>
              <a:rPr lang="de-DE" sz="2000" dirty="0" smtClean="0">
                <a:latin typeface="Calibri" pitchFamily="34" charset="0"/>
              </a:rPr>
              <a:t>Durchführung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Hohe Schüleraktivität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Kostengünstig</a:t>
            </a:r>
            <a:endParaRPr lang="de-DE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870" y="71414"/>
            <a:ext cx="8229600" cy="1143000"/>
          </a:xfrm>
        </p:spPr>
        <p:txBody>
          <a:bodyPr/>
          <a:lstStyle/>
          <a:p>
            <a:r>
              <a:rPr lang="de-DE" dirty="0" smtClean="0"/>
              <a:t>Was erwartet Sie heute?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42976" y="1071546"/>
            <a:ext cx="639412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Workshop</a:t>
            </a:r>
            <a:r>
              <a:rPr lang="de-DE" sz="2800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  mit</a:t>
            </a:r>
            <a:r>
              <a:rPr lang="de-DE" sz="2800" dirty="0" smtClean="0"/>
              <a:t> </a:t>
            </a:r>
            <a:r>
              <a:rPr lang="de-DE" sz="2400" dirty="0" smtClean="0"/>
              <a:t>vielen Versuchen zum selber Ausprobieren, 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  mit der Theorie dahinter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  und Anregungen für weitere Versuche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928662" y="3000372"/>
            <a:ext cx="7343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Wer hat das Ganze ermöglicht?</a:t>
            </a:r>
            <a:endParaRPr lang="de-DE" sz="4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71110" y="3643314"/>
            <a:ext cx="88300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Dank geht an:</a:t>
            </a:r>
          </a:p>
          <a:p>
            <a:pPr algn="ctr"/>
            <a:r>
              <a:rPr lang="de-DE" sz="2400" dirty="0" smtClean="0"/>
              <a:t>Idee von Frau </a:t>
            </a:r>
            <a:r>
              <a:rPr lang="de-DE" sz="2400" dirty="0" err="1" smtClean="0"/>
              <a:t>Habelitz-Tkotz</a:t>
            </a:r>
            <a:endParaRPr lang="de-DE" sz="2400" dirty="0" smtClean="0"/>
          </a:p>
          <a:p>
            <a:pPr algn="ctr"/>
            <a:r>
              <a:rPr lang="de-DE" sz="2400" dirty="0" smtClean="0"/>
              <a:t>Fonds der Chemischen Industrie, Frau Dr. Weidmann</a:t>
            </a:r>
          </a:p>
          <a:p>
            <a:pPr algn="ctr"/>
            <a:r>
              <a:rPr lang="de-DE" sz="2400" dirty="0" smtClean="0"/>
              <a:t>Firma </a:t>
            </a:r>
            <a:r>
              <a:rPr lang="de-DE" sz="2400" dirty="0" err="1" smtClean="0"/>
              <a:t>Gebrueder</a:t>
            </a:r>
            <a:r>
              <a:rPr lang="de-DE" sz="2400" dirty="0" smtClean="0"/>
              <a:t> Heyl Analysentechnik GmbH &amp; Co. KG</a:t>
            </a:r>
          </a:p>
          <a:p>
            <a:pPr algn="ctr"/>
            <a:r>
              <a:rPr lang="de-DE" sz="2400" dirty="0" smtClean="0"/>
              <a:t>Akademie für Akademie für Lehrerfortbildung und Personalführung,</a:t>
            </a:r>
          </a:p>
          <a:p>
            <a:pPr algn="ctr"/>
            <a:r>
              <a:rPr lang="de-DE" sz="2400" dirty="0" smtClean="0"/>
              <a:t>Frau Gruber, Herr Haselbauer</a:t>
            </a:r>
          </a:p>
          <a:p>
            <a:pPr algn="ctr"/>
            <a:r>
              <a:rPr lang="de-DE" sz="2400" dirty="0" err="1" smtClean="0"/>
              <a:t>GDCh</a:t>
            </a:r>
            <a:r>
              <a:rPr lang="de-DE" sz="2400" dirty="0" smtClean="0"/>
              <a:t>-Lehrerfortbildungszentrum Nürnberg-Erlangen, Frau </a:t>
            </a:r>
            <a:r>
              <a:rPr lang="de-DE" sz="2400" dirty="0" err="1" smtClean="0"/>
              <a:t>Tandetzke</a:t>
            </a:r>
            <a:endParaRPr lang="de-DE" sz="2400" dirty="0" smtClean="0"/>
          </a:p>
          <a:p>
            <a:pPr algn="ctr"/>
            <a:r>
              <a:rPr lang="de-DE" sz="2400" dirty="0" smtClean="0"/>
              <a:t>Herrn Proske, Schulchemiezentrum </a:t>
            </a:r>
            <a:r>
              <a:rPr lang="de-DE" sz="2400" dirty="0" err="1" smtClean="0"/>
              <a:t>Zahna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Die </a:t>
            </a:r>
            <a:r>
              <a:rPr lang="de-DE" sz="3600" dirty="0" err="1" smtClean="0"/>
              <a:t>Tuberkulinspritze</a:t>
            </a:r>
            <a:r>
              <a:rPr lang="de-DE" sz="3600" dirty="0" smtClean="0"/>
              <a:t> – die Ersatzbürette</a:t>
            </a:r>
            <a:br>
              <a:rPr lang="de-DE" sz="3600" dirty="0" smtClean="0"/>
            </a:br>
            <a:r>
              <a:rPr lang="de-DE" sz="2400" dirty="0" smtClean="0"/>
              <a:t>Grundlagen der Halbmikrotechnik</a:t>
            </a:r>
            <a:endParaRPr lang="de-DE" sz="3600" dirty="0"/>
          </a:p>
        </p:txBody>
      </p:sp>
      <p:pic>
        <p:nvPicPr>
          <p:cNvPr id="1027" name="Picture 3" descr="C:\Users\Test\Pictures\Chemie\Eppendorf_Aufgeset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7019927" cy="3684356"/>
          </a:xfrm>
          <a:prstGeom prst="rect">
            <a:avLst/>
          </a:prstGeom>
          <a:noFill/>
        </p:spPr>
      </p:pic>
      <p:pic>
        <p:nvPicPr>
          <p:cNvPr id="1028" name="Picture 4" descr="C:\Users\Test\Pictures\Chemie\Eppendorf_Abschnei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25370"/>
            <a:ext cx="3929090" cy="224320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286248" y="5572140"/>
            <a:ext cx="3922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Eppendorfpipettenspitzen</a:t>
            </a:r>
            <a:r>
              <a:rPr lang="de-DE" sz="2400" dirty="0" smtClean="0"/>
              <a:t> als </a:t>
            </a:r>
          </a:p>
          <a:p>
            <a:pPr algn="ctr"/>
            <a:r>
              <a:rPr lang="de-DE" sz="2400" dirty="0" err="1" smtClean="0"/>
              <a:t>Feintropfer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14282" y="2000240"/>
            <a:ext cx="31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1 ml Spritzen mehrmals</a:t>
            </a:r>
          </a:p>
          <a:p>
            <a:pPr algn="ctr"/>
            <a:r>
              <a:rPr lang="de-DE" sz="2400" dirty="0" smtClean="0"/>
              <a:t>wiederverwendbar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Ablesegenauigkeit</a:t>
            </a:r>
            <a:r>
              <a:rPr lang="de-DE" sz="3600" dirty="0" smtClean="0"/>
              <a:t> der </a:t>
            </a:r>
            <a:r>
              <a:rPr lang="de-DE" sz="3600" dirty="0" err="1" smtClean="0"/>
              <a:t>Tuberkulinspritze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smtClean="0"/>
              <a:t>Grundlagen der Halbmikrotechnik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6286520"/>
            <a:ext cx="417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Luftblasen als Quelle von Ungenauigkeiten</a:t>
            </a:r>
            <a:endParaRPr lang="de-DE" dirty="0"/>
          </a:p>
        </p:txBody>
      </p:sp>
      <p:pic>
        <p:nvPicPr>
          <p:cNvPr id="4" name="Grafik 3" descr="Spritze ablesen neu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6000760" cy="3796225"/>
          </a:xfrm>
          <a:prstGeom prst="rect">
            <a:avLst/>
          </a:prstGeom>
        </p:spPr>
      </p:pic>
      <p:pic>
        <p:nvPicPr>
          <p:cNvPr id="6" name="Picture 2" descr="C:\Users\Test\Pictures\Chemie\Spritze Luftblase.jpg"/>
          <p:cNvPicPr>
            <a:picLocks noChangeAspect="1" noChangeArrowheads="1"/>
          </p:cNvPicPr>
          <p:nvPr/>
        </p:nvPicPr>
        <p:blipFill>
          <a:blip r:embed="rId3" cstate="print"/>
          <a:srcRect r="30416"/>
          <a:stretch>
            <a:fillRect/>
          </a:stretch>
        </p:blipFill>
        <p:spPr bwMode="auto">
          <a:xfrm>
            <a:off x="285720" y="3000372"/>
            <a:ext cx="4180397" cy="326247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786446" y="1357298"/>
            <a:ext cx="261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Ablesegenauigkeit</a:t>
            </a:r>
            <a:r>
              <a:rPr lang="de-DE" sz="2400" dirty="0" smtClean="0"/>
              <a:t>: </a:t>
            </a:r>
          </a:p>
          <a:p>
            <a:pPr algn="ctr"/>
            <a:r>
              <a:rPr lang="de-DE" sz="2400" dirty="0" smtClean="0"/>
              <a:t>0,01 ml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Durchführung </a:t>
            </a:r>
            <a:br>
              <a:rPr lang="de-DE" sz="3600" dirty="0" smtClean="0"/>
            </a:br>
            <a:r>
              <a:rPr lang="de-DE" sz="3600" dirty="0" smtClean="0"/>
              <a:t>Titration von Natronlauge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1357298"/>
            <a:ext cx="30278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Dest</a:t>
            </a:r>
            <a:r>
              <a:rPr lang="de-DE" dirty="0" smtClean="0"/>
              <a:t>. Wasser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Testlösung Natronlauge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Indikator </a:t>
            </a:r>
            <a:r>
              <a:rPr lang="de-DE" dirty="0" err="1" smtClean="0"/>
              <a:t>Bromthymolblau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Salzsäure, 0,1 </a:t>
            </a:r>
            <a:r>
              <a:rPr lang="de-DE" dirty="0" err="1" smtClean="0"/>
              <a:t>mol</a:t>
            </a:r>
            <a:r>
              <a:rPr lang="de-DE" dirty="0" smtClean="0"/>
              <a:t>/l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rot="5400000">
            <a:off x="3715142" y="2214156"/>
            <a:ext cx="1714512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72066" y="1357298"/>
            <a:ext cx="2798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Materialien: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Erlenmeyerkolben</a:t>
            </a:r>
            <a:r>
              <a:rPr lang="de-DE" dirty="0" smtClean="0"/>
              <a:t>, 25 ml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2 </a:t>
            </a:r>
            <a:r>
              <a:rPr lang="de-DE" dirty="0" err="1" smtClean="0"/>
              <a:t>Tuberkulinspritzen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1 </a:t>
            </a:r>
            <a:r>
              <a:rPr lang="de-DE" dirty="0" err="1" smtClean="0"/>
              <a:t>Pipettenspitze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Küchentuch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85852" y="3103434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Durchführung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0,5 ml Natronlauge in den </a:t>
            </a:r>
            <a:r>
              <a:rPr lang="de-DE" dirty="0" err="1" smtClean="0"/>
              <a:t>Erlenmeyerkolben</a:t>
            </a:r>
            <a:r>
              <a:rPr lang="de-DE" dirty="0" smtClean="0"/>
              <a:t> vorlegen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Mit 10 ml Wasser verdünnen (genaue Menge ohne Bedeutung)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3 Topfen </a:t>
            </a:r>
            <a:r>
              <a:rPr lang="de-DE" dirty="0" err="1" smtClean="0"/>
              <a:t>Bromthymolblau</a:t>
            </a:r>
            <a:r>
              <a:rPr lang="de-DE" dirty="0" smtClean="0"/>
              <a:t>-Indikator dazugeben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Mit Salzsäure, c = 0,1 </a:t>
            </a:r>
            <a:r>
              <a:rPr lang="de-DE" dirty="0" err="1" smtClean="0"/>
              <a:t>mol</a:t>
            </a:r>
            <a:r>
              <a:rPr lang="de-DE" dirty="0" smtClean="0"/>
              <a:t>/l, bis zum Farbumschlag titrieren, nach jeder Säurezugabe den Kolben schütteln</a:t>
            </a:r>
          </a:p>
        </p:txBody>
      </p:sp>
      <p:pic>
        <p:nvPicPr>
          <p:cNvPr id="13" name="Grafik 12" descr="Indikator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929198"/>
            <a:ext cx="3214710" cy="1774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Wozu sind die anderen Indikatoren im Set enthalten?</a:t>
            </a:r>
            <a:endParaRPr lang="de-DE" sz="3600" dirty="0"/>
          </a:p>
        </p:txBody>
      </p:sp>
      <p:sp>
        <p:nvSpPr>
          <p:cNvPr id="4098" name="AutoShape 2" descr="Salmiakgeist () | BAUHAU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9" name="Picture 3" descr="C:\Users\Test\Pictures\Chemie\Salmiakge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77958"/>
            <a:ext cx="2057400" cy="50800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85984" y="3929066"/>
            <a:ext cx="6353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Herstellung der Probelösung:</a:t>
            </a:r>
          </a:p>
          <a:p>
            <a:r>
              <a:rPr lang="de-DE" dirty="0" smtClean="0"/>
              <a:t>Verdünnen der käuflichen Lösung im Maßkolben: 1 ml auf 100 ml </a:t>
            </a:r>
          </a:p>
          <a:p>
            <a:pPr marL="363538">
              <a:buFont typeface="Symbol" pitchFamily="18" charset="2"/>
              <a:buChar char="-"/>
            </a:pPr>
            <a:r>
              <a:rPr lang="de-DE" dirty="0" smtClean="0"/>
              <a:t>  Anpassung der Konzentration an den Halbmikromaßstab</a:t>
            </a:r>
          </a:p>
          <a:p>
            <a:pPr marL="363538">
              <a:buFont typeface="Symbol" pitchFamily="18" charset="2"/>
              <a:buChar char="-"/>
            </a:pPr>
            <a:r>
              <a:rPr lang="de-DE" dirty="0" smtClean="0"/>
              <a:t>  Verringerung des Gefahrenpotentials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357422" y="5064167"/>
            <a:ext cx="6858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Durchführung der Titration: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 	10 ml Wasser im </a:t>
            </a:r>
            <a:r>
              <a:rPr lang="de-DE" dirty="0" err="1" smtClean="0"/>
              <a:t>Erlenmeyerkolben</a:t>
            </a:r>
            <a:r>
              <a:rPr lang="de-DE" dirty="0" smtClean="0"/>
              <a:t>, 25 ml, vorlegen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	1 ml Probelösung 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  	1 Tropen Mischindikator nach Cooper 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  	Mit Salzsäure, 0,1 </a:t>
            </a:r>
            <a:r>
              <a:rPr lang="de-DE" dirty="0" err="1" smtClean="0"/>
              <a:t>mol</a:t>
            </a:r>
            <a:r>
              <a:rPr lang="de-DE" dirty="0" smtClean="0"/>
              <a:t>/l, bis zum Farbumschlag titrieren</a:t>
            </a:r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690842" y="1738050"/>
          <a:ext cx="60960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Indikator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Farbumschlag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Mischindikator</a:t>
                      </a:r>
                      <a:r>
                        <a:rPr lang="de-DE" baseline="0" dirty="0" smtClean="0"/>
                        <a:t> nach Cooper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Blau nach</a:t>
                      </a:r>
                      <a:r>
                        <a:rPr lang="de-DE" baseline="0" dirty="0" smtClean="0"/>
                        <a:t> rot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Mischindikator nach </a:t>
                      </a:r>
                      <a:r>
                        <a:rPr lang="de-DE" dirty="0" err="1" smtClean="0"/>
                        <a:t>Tashiro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Grün über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grau (farblos) nach</a:t>
                      </a:r>
                      <a:r>
                        <a:rPr lang="de-DE" baseline="0" dirty="0" smtClean="0"/>
                        <a:t> violett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2214546" y="1214422"/>
            <a:ext cx="25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Indikator zur Auswahl: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285984" y="3357562"/>
            <a:ext cx="644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Anwendungsbeispiel: Gehaltsbestimmung von Salmiakgeist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Titrationskurve </a:t>
            </a:r>
            <a:br>
              <a:rPr lang="de-DE" sz="3600" dirty="0" smtClean="0"/>
            </a:br>
            <a:r>
              <a:rPr lang="de-DE" sz="2400" dirty="0" smtClean="0"/>
              <a:t>Säure-Base-Titration</a:t>
            </a:r>
            <a:endParaRPr lang="de-DE" sz="3600" dirty="0"/>
          </a:p>
        </p:txBody>
      </p:sp>
      <p:pic>
        <p:nvPicPr>
          <p:cNvPr id="26626" name="Picture 2" descr="C:\Users\Test\Pictures\Chemie\Ti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857652" cy="456488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928926" y="1357274"/>
            <a:ext cx="579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NH</a:t>
            </a:r>
            <a:r>
              <a:rPr lang="de-DE" sz="2400" baseline="-25000" dirty="0" smtClean="0"/>
              <a:t>3</a:t>
            </a:r>
            <a:r>
              <a:rPr lang="de-DE" sz="2400" dirty="0" smtClean="0"/>
              <a:t> (</a:t>
            </a:r>
            <a:r>
              <a:rPr lang="de-DE" sz="2400" dirty="0" err="1" smtClean="0"/>
              <a:t>aq</a:t>
            </a:r>
            <a:r>
              <a:rPr lang="de-DE" sz="2400" dirty="0" smtClean="0"/>
              <a:t>)   +  </a:t>
            </a:r>
            <a:r>
              <a:rPr lang="de-DE" sz="2400" dirty="0" err="1" smtClean="0"/>
              <a:t>HCl</a:t>
            </a:r>
            <a:r>
              <a:rPr lang="de-DE" sz="2400" dirty="0" smtClean="0"/>
              <a:t> (</a:t>
            </a:r>
            <a:r>
              <a:rPr lang="de-DE" sz="2400" dirty="0" err="1" smtClean="0"/>
              <a:t>aq</a:t>
            </a:r>
            <a:r>
              <a:rPr lang="de-DE" sz="2400" dirty="0" smtClean="0"/>
              <a:t>)   </a:t>
            </a:r>
            <a:r>
              <a:rPr lang="de-DE" sz="2400" dirty="0" smtClean="0">
                <a:latin typeface="OpenSymbol"/>
                <a:ea typeface="OpenSymbol"/>
              </a:rPr>
              <a:t>→  NH</a:t>
            </a:r>
            <a:r>
              <a:rPr lang="de-DE" sz="2400" baseline="-25000" dirty="0" smtClean="0">
                <a:latin typeface="OpenSymbol"/>
                <a:ea typeface="OpenSymbol"/>
              </a:rPr>
              <a:t>4</a:t>
            </a:r>
            <a:r>
              <a:rPr lang="de-DE" sz="2400" dirty="0" smtClean="0">
                <a:latin typeface="OpenSymbol"/>
                <a:ea typeface="OpenSymbol"/>
              </a:rPr>
              <a:t>Cl(</a:t>
            </a:r>
            <a:r>
              <a:rPr lang="de-DE" sz="2400" dirty="0" err="1" smtClean="0">
                <a:latin typeface="OpenSymbol"/>
                <a:ea typeface="OpenSymbol"/>
              </a:rPr>
              <a:t>aq</a:t>
            </a:r>
            <a:r>
              <a:rPr lang="de-DE" sz="2400" dirty="0" smtClean="0">
                <a:latin typeface="OpenSymbol"/>
                <a:ea typeface="OpenSymbol"/>
              </a:rPr>
              <a:t>) + H</a:t>
            </a:r>
            <a:r>
              <a:rPr lang="de-DE" sz="2400" baseline="-25000" dirty="0" smtClean="0">
                <a:latin typeface="OpenSymbol"/>
                <a:ea typeface="OpenSymbol"/>
              </a:rPr>
              <a:t>2</a:t>
            </a:r>
            <a:r>
              <a:rPr lang="de-DE" sz="2400" dirty="0" smtClean="0">
                <a:latin typeface="OpenSymbol"/>
                <a:ea typeface="OpenSymbol"/>
              </a:rPr>
              <a:t>O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928926" y="2071654"/>
            <a:ext cx="603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Am </a:t>
            </a:r>
            <a:r>
              <a:rPr lang="de-DE" dirty="0" err="1" smtClean="0"/>
              <a:t>Äquivalenzpunkt</a:t>
            </a:r>
            <a:r>
              <a:rPr lang="de-DE" dirty="0" smtClean="0"/>
              <a:t> liegt nur eine Ammoniumchlorid-</a:t>
            </a:r>
            <a:r>
              <a:rPr lang="de-DE" dirty="0" err="1" smtClean="0"/>
              <a:t>Lsg</a:t>
            </a:r>
            <a:r>
              <a:rPr lang="de-DE" dirty="0" smtClean="0"/>
              <a:t>. vor.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928926" y="2714596"/>
            <a:ext cx="585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Äquivalenzpunkt</a:t>
            </a:r>
            <a:r>
              <a:rPr lang="de-DE" dirty="0" smtClean="0"/>
              <a:t> liegt im schwach sauren, da NH</a:t>
            </a:r>
            <a:r>
              <a:rPr lang="de-DE" baseline="-25000" dirty="0" smtClean="0"/>
              <a:t>4</a:t>
            </a:r>
            <a:r>
              <a:rPr lang="de-DE" baseline="30000" dirty="0" smtClean="0"/>
              <a:t>+</a:t>
            </a:r>
            <a:r>
              <a:rPr lang="de-DE" dirty="0" smtClean="0"/>
              <a:t>-Ionen als </a:t>
            </a:r>
          </a:p>
          <a:p>
            <a:pPr algn="ctr"/>
            <a:r>
              <a:rPr lang="de-DE" dirty="0" smtClean="0"/>
              <a:t>schwache Säure  gegenüber Wasser reagieren.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929190" y="4143380"/>
            <a:ext cx="2931444" cy="1557519"/>
            <a:chOff x="4714876" y="3786190"/>
            <a:chExt cx="2931444" cy="1557519"/>
          </a:xfrm>
        </p:grpSpPr>
        <p:sp>
          <p:nvSpPr>
            <p:cNvPr id="7" name="Textfeld 6"/>
            <p:cNvSpPr txBox="1"/>
            <p:nvPr/>
          </p:nvSpPr>
          <p:spPr>
            <a:xfrm>
              <a:off x="4714876" y="3786190"/>
              <a:ext cx="29314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Mischindikator nach Cooper:</a:t>
              </a:r>
            </a:p>
            <a:p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857752" y="4143380"/>
              <a:ext cx="27624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Symbol" pitchFamily="18" charset="2"/>
                <a:buChar char="-"/>
              </a:pPr>
              <a:r>
                <a:rPr lang="de-DE" dirty="0" smtClean="0"/>
                <a:t>   Bromkresolgrün Na-Salz</a:t>
              </a:r>
            </a:p>
            <a:p>
              <a:pPr>
                <a:buFont typeface="Symbol" pitchFamily="18" charset="2"/>
                <a:buChar char="-"/>
              </a:pPr>
              <a:r>
                <a:rPr lang="de-DE" dirty="0" smtClean="0"/>
                <a:t>   Methylrot Na-Salz</a:t>
              </a:r>
            </a:p>
            <a:p>
              <a:pPr>
                <a:buFont typeface="Symbol" pitchFamily="18" charset="2"/>
                <a:buChar char="-"/>
              </a:pPr>
              <a:r>
                <a:rPr lang="de-DE" dirty="0" smtClean="0"/>
                <a:t>   </a:t>
              </a:r>
              <a:r>
                <a:rPr lang="pt-BR" dirty="0" smtClean="0"/>
                <a:t>in Wasser lösen</a:t>
              </a:r>
            </a:p>
            <a:p>
              <a:pPr>
                <a:buFont typeface="Symbol" pitchFamily="18" charset="2"/>
                <a:buChar char="-"/>
              </a:pP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5786446" y="1142984"/>
            <a:ext cx="2880320" cy="542928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2"/>
          <p:cNvGrpSpPr/>
          <p:nvPr/>
        </p:nvGrpSpPr>
        <p:grpSpPr>
          <a:xfrm>
            <a:off x="1571604" y="214290"/>
            <a:ext cx="1836000" cy="500860"/>
            <a:chOff x="1499372" y="214290"/>
            <a:chExt cx="1858976" cy="715174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1178695" y="535761"/>
              <a:ext cx="642942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500166" y="214290"/>
              <a:ext cx="1857388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3000364" y="571480"/>
              <a:ext cx="714380" cy="15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1263065" y="1415465"/>
            <a:ext cx="2129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Gegeben (S)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(Salzsäure) </a:t>
            </a:r>
            <a:r>
              <a:rPr lang="de-DE" sz="1600" dirty="0" smtClean="0"/>
              <a:t>= 0,1 </a:t>
            </a:r>
            <a:r>
              <a:rPr lang="de-DE" sz="1600" dirty="0" err="1" smtClean="0"/>
              <a:t>mmol</a:t>
            </a:r>
            <a:r>
              <a:rPr lang="de-DE" sz="1600" dirty="0" smtClean="0"/>
              <a:t>/ml</a:t>
            </a:r>
            <a:endParaRPr lang="de-DE" sz="1600" dirty="0"/>
          </a:p>
        </p:txBody>
      </p:sp>
      <p:grpSp>
        <p:nvGrpSpPr>
          <p:cNvPr id="7" name="Gruppieren 27"/>
          <p:cNvGrpSpPr/>
          <p:nvPr/>
        </p:nvGrpSpPr>
        <p:grpSpPr>
          <a:xfrm>
            <a:off x="1490476" y="2071678"/>
            <a:ext cx="1857388" cy="500066"/>
            <a:chOff x="4071934" y="2000240"/>
            <a:chExt cx="1857388" cy="500066"/>
          </a:xfrm>
        </p:grpSpPr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119217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V = 0,5 ml</a:t>
              </a:r>
              <a:endParaRPr lang="de-DE" dirty="0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28"/>
          <p:cNvGrpSpPr/>
          <p:nvPr/>
        </p:nvGrpSpPr>
        <p:grpSpPr>
          <a:xfrm>
            <a:off x="1490476" y="3857628"/>
            <a:ext cx="1857388" cy="500066"/>
            <a:chOff x="4071934" y="2000240"/>
            <a:chExt cx="1857388" cy="500066"/>
          </a:xfrm>
        </p:grpSpPr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58569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 0,05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 rot="5400000">
            <a:off x="1776228" y="3214686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361599" y="300037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n = c × V</a:t>
            </a:r>
            <a:endParaRPr lang="de-DE" i="1" dirty="0"/>
          </a:p>
        </p:txBody>
      </p:sp>
      <p:grpSp>
        <p:nvGrpSpPr>
          <p:cNvPr id="9" name="Gruppieren 36"/>
          <p:cNvGrpSpPr/>
          <p:nvPr/>
        </p:nvGrpSpPr>
        <p:grpSpPr>
          <a:xfrm>
            <a:off x="6192935" y="3728023"/>
            <a:ext cx="1857388" cy="500066"/>
            <a:chOff x="4071934" y="2000240"/>
            <a:chExt cx="1857388" cy="500066"/>
          </a:xfrm>
        </p:grpSpPr>
        <p:sp>
          <p:nvSpPr>
            <p:cNvPr id="38" name="Textfeld 37"/>
            <p:cNvSpPr txBox="1"/>
            <p:nvPr/>
          </p:nvSpPr>
          <p:spPr>
            <a:xfrm>
              <a:off x="4214810" y="2065607"/>
              <a:ext cx="153279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0,05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3714744" y="4107661"/>
            <a:ext cx="2035983" cy="158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41"/>
          <p:cNvGrpSpPr/>
          <p:nvPr/>
        </p:nvGrpSpPr>
        <p:grpSpPr>
          <a:xfrm>
            <a:off x="6192935" y="1942073"/>
            <a:ext cx="1910798" cy="500066"/>
            <a:chOff x="4071934" y="2000240"/>
            <a:chExt cx="1910798" cy="500066"/>
          </a:xfrm>
        </p:grpSpPr>
        <p:sp>
          <p:nvSpPr>
            <p:cNvPr id="43" name="Textfeld 42"/>
            <p:cNvSpPr txBox="1"/>
            <p:nvPr/>
          </p:nvSpPr>
          <p:spPr>
            <a:xfrm>
              <a:off x="4094073" y="2065607"/>
              <a:ext cx="1888659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c =  0,05 </a:t>
              </a:r>
              <a:r>
                <a:rPr lang="de-DE" dirty="0" err="1" smtClean="0"/>
                <a:t>mmol</a:t>
              </a:r>
              <a:r>
                <a:rPr lang="de-DE" dirty="0" smtClean="0"/>
                <a:t>/ml</a:t>
              </a:r>
              <a:endParaRPr lang="de-DE" dirty="0"/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rot="5400000" flipH="1" flipV="1">
            <a:off x="6478687" y="3085081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722868" y="2727891"/>
            <a:ext cx="112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V</a:t>
            </a:r>
            <a:r>
              <a:rPr lang="de-DE" i="1" baseline="-25000" dirty="0" smtClean="0"/>
              <a:t>(Volumen)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1 ml</a:t>
            </a:r>
            <a:endParaRPr lang="de-DE" i="1" dirty="0"/>
          </a:p>
        </p:txBody>
      </p:sp>
      <p:grpSp>
        <p:nvGrpSpPr>
          <p:cNvPr id="11" name="Gruppieren 52"/>
          <p:cNvGrpSpPr/>
          <p:nvPr/>
        </p:nvGrpSpPr>
        <p:grpSpPr>
          <a:xfrm>
            <a:off x="7407381" y="2724502"/>
            <a:ext cx="816178" cy="646331"/>
            <a:chOff x="6858016" y="3143248"/>
            <a:chExt cx="816178" cy="646331"/>
          </a:xfrm>
        </p:grpSpPr>
        <p:sp>
          <p:nvSpPr>
            <p:cNvPr id="48" name="Textfeld 47"/>
            <p:cNvSpPr txBox="1"/>
            <p:nvPr/>
          </p:nvSpPr>
          <p:spPr>
            <a:xfrm>
              <a:off x="6858016" y="328612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smtClean="0"/>
                <a:t>c </a:t>
              </a:r>
              <a:r>
                <a:rPr lang="de-DE" dirty="0" smtClean="0"/>
                <a:t> =  </a:t>
              </a:r>
              <a:endParaRPr lang="de-DE" dirty="0"/>
            </a:p>
          </p:txBody>
        </p:sp>
        <p:grpSp>
          <p:nvGrpSpPr>
            <p:cNvPr id="12" name="Gruppieren 51"/>
            <p:cNvGrpSpPr/>
            <p:nvPr/>
          </p:nvGrpSpPr>
          <p:grpSpPr>
            <a:xfrm>
              <a:off x="7358082" y="3143248"/>
              <a:ext cx="316112" cy="646331"/>
              <a:chOff x="7786710" y="3071810"/>
              <a:chExt cx="316112" cy="646331"/>
            </a:xfrm>
          </p:grpSpPr>
          <p:sp>
            <p:nvSpPr>
              <p:cNvPr id="49" name="Textfeld 48"/>
              <p:cNvSpPr txBox="1"/>
              <p:nvPr/>
            </p:nvSpPr>
            <p:spPr>
              <a:xfrm>
                <a:off x="7786710" y="3071810"/>
                <a:ext cx="316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 smtClean="0"/>
                  <a:t>n</a:t>
                </a:r>
              </a:p>
              <a:p>
                <a:r>
                  <a:rPr lang="de-DE" i="1" dirty="0" smtClean="0"/>
                  <a:t>V</a:t>
                </a:r>
                <a:endParaRPr lang="de-DE" i="1" dirty="0"/>
              </a:p>
            </p:txBody>
          </p:sp>
          <p:cxnSp>
            <p:nvCxnSpPr>
              <p:cNvPr id="51" name="Gerade Verbindung 50"/>
              <p:cNvCxnSpPr>
                <a:stCxn id="49" idx="1"/>
                <a:endCxn id="49" idx="3"/>
              </p:cNvCxnSpPr>
              <p:nvPr/>
            </p:nvCxnSpPr>
            <p:spPr>
              <a:xfrm rot="10800000" flipH="1">
                <a:off x="7786710" y="3394976"/>
                <a:ext cx="3161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hteck 53"/>
          <p:cNvSpPr/>
          <p:nvPr/>
        </p:nvSpPr>
        <p:spPr>
          <a:xfrm>
            <a:off x="4500562" y="364331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× 1</a:t>
            </a:r>
            <a:endParaRPr lang="de-DE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-24374" y="2143116"/>
            <a:ext cx="12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Verbrauch:</a:t>
            </a:r>
            <a:endParaRPr lang="de-DE" dirty="0"/>
          </a:p>
        </p:txBody>
      </p:sp>
      <p:cxnSp>
        <p:nvCxnSpPr>
          <p:cNvPr id="42" name="Gerade Verbindung mit Pfeil 41"/>
          <p:cNvCxnSpPr/>
          <p:nvPr/>
        </p:nvCxnSpPr>
        <p:spPr>
          <a:xfrm rot="5400000">
            <a:off x="6479481" y="4999842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41"/>
          <p:cNvGrpSpPr/>
          <p:nvPr/>
        </p:nvGrpSpPr>
        <p:grpSpPr>
          <a:xfrm>
            <a:off x="6264373" y="5513973"/>
            <a:ext cx="1857388" cy="500066"/>
            <a:chOff x="4071934" y="2000240"/>
            <a:chExt cx="1857388" cy="500066"/>
          </a:xfrm>
        </p:grpSpPr>
        <p:sp>
          <p:nvSpPr>
            <p:cNvPr id="50" name="Textfeld 49"/>
            <p:cNvSpPr txBox="1"/>
            <p:nvPr/>
          </p:nvSpPr>
          <p:spPr>
            <a:xfrm>
              <a:off x="4415349" y="2065607"/>
              <a:ext cx="139814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m =  0,85 mg</a:t>
              </a:r>
              <a:endParaRPr lang="de-DE" dirty="0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5657144" y="4656717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M</a:t>
            </a:r>
            <a:r>
              <a:rPr lang="de-DE" i="1" baseline="-25000" dirty="0" smtClean="0"/>
              <a:t>(Ammoniak)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17 g/</a:t>
            </a:r>
            <a:r>
              <a:rPr lang="de-DE" i="1" dirty="0" err="1" smtClean="0"/>
              <a:t>mol</a:t>
            </a:r>
            <a:endParaRPr lang="de-DE" i="1" dirty="0"/>
          </a:p>
        </p:txBody>
      </p:sp>
      <p:sp>
        <p:nvSpPr>
          <p:cNvPr id="55" name="Rechteck 54"/>
          <p:cNvSpPr/>
          <p:nvPr/>
        </p:nvSpPr>
        <p:spPr>
          <a:xfrm>
            <a:off x="7478819" y="4799593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/>
              <a:t>m = n × M</a:t>
            </a:r>
            <a:endParaRPr lang="de-DE" i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537367" y="1285860"/>
            <a:ext cx="115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(B)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(Ammoniak)</a:t>
            </a:r>
            <a:endParaRPr lang="de-DE" sz="1600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6621563" y="6014039"/>
            <a:ext cx="115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(A)</a:t>
            </a:r>
          </a:p>
          <a:p>
            <a:pPr algn="ctr"/>
            <a:r>
              <a:rPr lang="de-DE" sz="1600" dirty="0" smtClean="0"/>
              <a:t>m</a:t>
            </a:r>
            <a:r>
              <a:rPr lang="de-DE" sz="1600" baseline="-25000" dirty="0" smtClean="0"/>
              <a:t>(Ammoniak)</a:t>
            </a:r>
            <a:endParaRPr lang="de-DE" sz="1600" baseline="-25000" dirty="0"/>
          </a:p>
        </p:txBody>
      </p:sp>
      <p:sp>
        <p:nvSpPr>
          <p:cNvPr id="62" name="Textfeld 61"/>
          <p:cNvSpPr txBox="1"/>
          <p:nvPr/>
        </p:nvSpPr>
        <p:spPr>
          <a:xfrm>
            <a:off x="1071538" y="642918"/>
            <a:ext cx="726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 1 </a:t>
            </a:r>
            <a:r>
              <a:rPr lang="de-DE" sz="2400" dirty="0" err="1" smtClean="0">
                <a:solidFill>
                  <a:srgbClr val="C00000"/>
                </a:solidFill>
              </a:rPr>
              <a:t>HCl</a:t>
            </a:r>
            <a:r>
              <a:rPr lang="de-DE" sz="2400" dirty="0" smtClean="0">
                <a:solidFill>
                  <a:srgbClr val="C00000"/>
                </a:solidFill>
              </a:rPr>
              <a:t>(</a:t>
            </a:r>
            <a:r>
              <a:rPr lang="de-DE" sz="2400" dirty="0" err="1" smtClean="0">
                <a:solidFill>
                  <a:srgbClr val="C00000"/>
                </a:solidFill>
              </a:rPr>
              <a:t>aq</a:t>
            </a:r>
            <a:r>
              <a:rPr lang="de-DE" sz="2400" dirty="0" smtClean="0">
                <a:solidFill>
                  <a:srgbClr val="C00000"/>
                </a:solidFill>
              </a:rPr>
              <a:t>)   </a:t>
            </a:r>
            <a:r>
              <a:rPr lang="de-DE" sz="2400" dirty="0" smtClean="0"/>
              <a:t>+  </a:t>
            </a:r>
            <a:r>
              <a:rPr lang="de-DE" sz="2400" dirty="0" smtClean="0">
                <a:solidFill>
                  <a:schemeClr val="accent1"/>
                </a:solidFill>
              </a:rPr>
              <a:t>1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/>
                </a:solidFill>
              </a:rPr>
              <a:t>NH</a:t>
            </a:r>
            <a:r>
              <a:rPr lang="de-DE" sz="2400" baseline="-25000" dirty="0" smtClean="0">
                <a:solidFill>
                  <a:schemeClr val="accent1"/>
                </a:solidFill>
              </a:rPr>
              <a:t>3</a:t>
            </a:r>
            <a:r>
              <a:rPr lang="de-DE" sz="2400" dirty="0" smtClean="0">
                <a:solidFill>
                  <a:schemeClr val="accent1"/>
                </a:solidFill>
              </a:rPr>
              <a:t>(</a:t>
            </a:r>
            <a:r>
              <a:rPr lang="de-DE" sz="2400" dirty="0" err="1" smtClean="0">
                <a:solidFill>
                  <a:schemeClr val="accent1"/>
                </a:solidFill>
              </a:rPr>
              <a:t>aq</a:t>
            </a:r>
            <a:r>
              <a:rPr lang="de-DE" sz="2400" dirty="0" smtClean="0">
                <a:solidFill>
                  <a:schemeClr val="accent1"/>
                </a:solidFill>
              </a:rPr>
              <a:t>)</a:t>
            </a:r>
            <a:r>
              <a:rPr lang="de-DE" sz="2400" dirty="0" smtClean="0"/>
              <a:t>                           NH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Cl(</a:t>
            </a:r>
            <a:r>
              <a:rPr lang="de-DE" sz="2400" dirty="0" err="1" smtClean="0"/>
              <a:t>aq</a:t>
            </a:r>
            <a:r>
              <a:rPr lang="de-DE" sz="2400" dirty="0" smtClean="0"/>
              <a:t>)  + 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O   </a:t>
            </a:r>
            <a:endParaRPr lang="de-DE" sz="2400" dirty="0"/>
          </a:p>
        </p:txBody>
      </p:sp>
      <p:cxnSp>
        <p:nvCxnSpPr>
          <p:cNvPr id="64" name="Gerade Verbindung mit Pfeil 63"/>
          <p:cNvCxnSpPr/>
          <p:nvPr/>
        </p:nvCxnSpPr>
        <p:spPr>
          <a:xfrm>
            <a:off x="4286248" y="92867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el 1"/>
          <p:cNvSpPr txBox="1">
            <a:spLocks/>
          </p:cNvSpPr>
          <p:nvPr/>
        </p:nvSpPr>
        <p:spPr>
          <a:xfrm>
            <a:off x="500034" y="4929198"/>
            <a:ext cx="385762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latin typeface="+mj-lt"/>
                <a:ea typeface="+mj-ea"/>
                <a:cs typeface="+mj-cs"/>
              </a:rPr>
              <a:t>Titration von Ammoniak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latin typeface="+mj-lt"/>
                <a:ea typeface="+mj-ea"/>
                <a:cs typeface="+mj-cs"/>
              </a:rPr>
              <a:t>mit Salzsäure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79512" y="5733256"/>
            <a:ext cx="510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 (Ammoniak) = n(Salzsäure) x M (Ammoniak) x 100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683568" y="6093296"/>
            <a:ext cx="447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85 mg Ammoniak in 1000 mg Ausgangslösung</a:t>
            </a:r>
          </a:p>
          <a:p>
            <a:pPr algn="ctr"/>
            <a:r>
              <a:rPr lang="de-DE" dirty="0" smtClean="0"/>
              <a:t>8,5 % Ammoniak-Lösung</a:t>
            </a:r>
            <a:endParaRPr lang="de-DE" dirty="0"/>
          </a:p>
        </p:txBody>
      </p:sp>
      <p:sp>
        <p:nvSpPr>
          <p:cNvPr id="57" name="Rechteck 56"/>
          <p:cNvSpPr/>
          <p:nvPr/>
        </p:nvSpPr>
        <p:spPr>
          <a:xfrm>
            <a:off x="1120176" y="1285860"/>
            <a:ext cx="2594568" cy="3357586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0" name="Gruppieren 9"/>
          <p:cNvGrpSpPr/>
          <p:nvPr/>
        </p:nvGrpSpPr>
        <p:grpSpPr>
          <a:xfrm>
            <a:off x="3995935" y="4365102"/>
            <a:ext cx="1545116" cy="1008112"/>
            <a:chOff x="5284818" y="3275132"/>
            <a:chExt cx="2107689" cy="937624"/>
          </a:xfrm>
        </p:grpSpPr>
        <p:sp>
          <p:nvSpPr>
            <p:cNvPr id="63" name="Abgerundete rechteckige Legende 62"/>
            <p:cNvSpPr/>
            <p:nvPr/>
          </p:nvSpPr>
          <p:spPr>
            <a:xfrm>
              <a:off x="5383044" y="3275132"/>
              <a:ext cx="1866292" cy="937624"/>
            </a:xfrm>
            <a:prstGeom prst="wedgeRoundRectCallout">
              <a:avLst>
                <a:gd name="adj1" fmla="val 8813"/>
                <a:gd name="adj2" fmla="val 9553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5284818" y="3409078"/>
              <a:ext cx="2107689" cy="73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Probevolumen</a:t>
              </a:r>
            </a:p>
            <a:p>
              <a:pPr algn="ctr"/>
              <a:r>
                <a:rPr lang="de-DE" sz="1400" dirty="0" smtClean="0"/>
                <a:t> nur 1/100 der</a:t>
              </a:r>
            </a:p>
            <a:p>
              <a:pPr algn="ctr"/>
              <a:r>
                <a:rPr lang="de-DE" sz="1400" dirty="0" smtClean="0"/>
                <a:t>Gesamtmenge </a:t>
              </a:r>
              <a:endParaRPr lang="de-DE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>
          <a:xfrm>
            <a:off x="1187624" y="1412776"/>
            <a:ext cx="2520280" cy="360040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" name="Gruppieren 3"/>
          <p:cNvGrpSpPr/>
          <p:nvPr/>
        </p:nvGrpSpPr>
        <p:grpSpPr>
          <a:xfrm>
            <a:off x="1369448" y="857232"/>
            <a:ext cx="7488832" cy="502702"/>
            <a:chOff x="1187624" y="2132856"/>
            <a:chExt cx="7488832" cy="502702"/>
          </a:xfrm>
        </p:grpSpPr>
        <p:sp>
          <p:nvSpPr>
            <p:cNvPr id="4" name="Rechteck 3"/>
            <p:cNvSpPr/>
            <p:nvPr/>
          </p:nvSpPr>
          <p:spPr>
            <a:xfrm>
              <a:off x="1187624" y="2132856"/>
              <a:ext cx="7488832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aseline="30000" dirty="0" smtClean="0">
                  <a:solidFill>
                    <a:srgbClr val="00B0F0"/>
                  </a:solidFill>
                </a:rPr>
                <a:t>3 </a:t>
              </a:r>
              <a:r>
                <a:rPr lang="it-IT" sz="4000" baseline="30000" dirty="0" err="1" smtClean="0">
                  <a:solidFill>
                    <a:srgbClr val="00B0F0"/>
                  </a:solidFill>
                </a:rPr>
                <a:t>NaOH</a:t>
              </a:r>
              <a:r>
                <a:rPr lang="it-IT" sz="4000" baseline="30000" dirty="0" smtClean="0">
                  <a:solidFill>
                    <a:srgbClr val="00B0F0"/>
                  </a:solidFill>
                </a:rPr>
                <a:t>    </a:t>
              </a:r>
              <a:r>
                <a:rPr lang="it-IT" sz="4000" baseline="30000" dirty="0" smtClean="0"/>
                <a:t>+    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1H</a:t>
              </a:r>
              <a:r>
                <a:rPr lang="it-IT" sz="4000" baseline="30000" dirty="0" smtClean="0">
                  <a:solidFill>
                    <a:srgbClr val="FF0000"/>
                  </a:solidFill>
                  <a:latin typeface="Calibri"/>
                </a:rPr>
                <a:t>₃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A</a:t>
              </a:r>
              <a:r>
                <a:rPr lang="it-IT" sz="4000" baseline="30000" dirty="0" smtClean="0">
                  <a:solidFill>
                    <a:srgbClr val="C00000"/>
                  </a:solidFill>
                </a:rPr>
                <a:t>                     </a:t>
              </a:r>
              <a:r>
                <a:rPr lang="it-IT" sz="4000" baseline="30000" dirty="0" smtClean="0"/>
                <a:t>Na₃A    +    3 H₂O</a:t>
              </a:r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>
              <a:off x="4139952" y="2276872"/>
              <a:ext cx="1008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/>
          <p:cNvSpPr txBox="1"/>
          <p:nvPr/>
        </p:nvSpPr>
        <p:spPr>
          <a:xfrm>
            <a:off x="4068286" y="4071942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Arial" pitchFamily="34" charset="0"/>
                <a:cs typeface="Arial" pitchFamily="34" charset="0"/>
              </a:rPr>
              <a:t>Aus 3 mach 1</a:t>
            </a:r>
          </a:p>
        </p:txBody>
      </p:sp>
      <p:grpSp>
        <p:nvGrpSpPr>
          <p:cNvPr id="3" name="Gruppieren 22"/>
          <p:cNvGrpSpPr/>
          <p:nvPr/>
        </p:nvGrpSpPr>
        <p:grpSpPr>
          <a:xfrm>
            <a:off x="1571604" y="285728"/>
            <a:ext cx="1836000" cy="500860"/>
            <a:chOff x="1499372" y="214290"/>
            <a:chExt cx="1858976" cy="715174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1178695" y="535761"/>
              <a:ext cx="642942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500166" y="214290"/>
              <a:ext cx="1857388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3000364" y="571480"/>
              <a:ext cx="714380" cy="15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1263065" y="1415465"/>
            <a:ext cx="2300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Gegeben (B)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(Natronlauge) </a:t>
            </a:r>
            <a:r>
              <a:rPr lang="de-DE" sz="1600" dirty="0" smtClean="0"/>
              <a:t>= 0,1 </a:t>
            </a:r>
            <a:r>
              <a:rPr lang="de-DE" sz="1600" dirty="0" err="1" smtClean="0"/>
              <a:t>mmol</a:t>
            </a:r>
            <a:r>
              <a:rPr lang="de-DE" sz="1600" dirty="0" smtClean="0"/>
              <a:t>/ml</a:t>
            </a:r>
            <a:endParaRPr lang="de-DE" sz="1600" dirty="0"/>
          </a:p>
        </p:txBody>
      </p:sp>
      <p:grpSp>
        <p:nvGrpSpPr>
          <p:cNvPr id="7" name="Gruppieren 27"/>
          <p:cNvGrpSpPr/>
          <p:nvPr/>
        </p:nvGrpSpPr>
        <p:grpSpPr>
          <a:xfrm>
            <a:off x="1490476" y="2071678"/>
            <a:ext cx="1857388" cy="500066"/>
            <a:chOff x="4071934" y="2000240"/>
            <a:chExt cx="1857388" cy="500066"/>
          </a:xfrm>
        </p:grpSpPr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119217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V = 0,9 ml</a:t>
              </a:r>
              <a:endParaRPr lang="de-DE" dirty="0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28"/>
          <p:cNvGrpSpPr/>
          <p:nvPr/>
        </p:nvGrpSpPr>
        <p:grpSpPr>
          <a:xfrm>
            <a:off x="1490476" y="3857628"/>
            <a:ext cx="1857388" cy="500066"/>
            <a:chOff x="4071934" y="2000240"/>
            <a:chExt cx="1857388" cy="500066"/>
          </a:xfrm>
        </p:grpSpPr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53279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0,09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 rot="5400000">
            <a:off x="1776228" y="3214686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361599" y="300037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n = c × V</a:t>
            </a:r>
            <a:endParaRPr lang="de-DE" i="1" dirty="0"/>
          </a:p>
        </p:txBody>
      </p:sp>
      <p:grpSp>
        <p:nvGrpSpPr>
          <p:cNvPr id="9" name="Gruppieren 36"/>
          <p:cNvGrpSpPr/>
          <p:nvPr/>
        </p:nvGrpSpPr>
        <p:grpSpPr>
          <a:xfrm>
            <a:off x="6192935" y="3857628"/>
            <a:ext cx="1857388" cy="500066"/>
            <a:chOff x="4071934" y="2000240"/>
            <a:chExt cx="1857388" cy="500066"/>
          </a:xfrm>
        </p:grpSpPr>
        <p:sp>
          <p:nvSpPr>
            <p:cNvPr id="38" name="Textfeld 37"/>
            <p:cNvSpPr txBox="1"/>
            <p:nvPr/>
          </p:nvSpPr>
          <p:spPr>
            <a:xfrm>
              <a:off x="4214810" y="2065607"/>
              <a:ext cx="153279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0,03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3707904" y="4107661"/>
            <a:ext cx="2035983" cy="158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41"/>
          <p:cNvGrpSpPr/>
          <p:nvPr/>
        </p:nvGrpSpPr>
        <p:grpSpPr>
          <a:xfrm>
            <a:off x="6192935" y="2071678"/>
            <a:ext cx="1857388" cy="500066"/>
            <a:chOff x="4071934" y="2000240"/>
            <a:chExt cx="1857388" cy="500066"/>
          </a:xfrm>
        </p:grpSpPr>
        <p:sp>
          <p:nvSpPr>
            <p:cNvPr id="43" name="Textfeld 42"/>
            <p:cNvSpPr txBox="1"/>
            <p:nvPr/>
          </p:nvSpPr>
          <p:spPr>
            <a:xfrm>
              <a:off x="4192043" y="2065607"/>
              <a:ext cx="171874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c = 0,1 </a:t>
              </a:r>
              <a:r>
                <a:rPr lang="de-DE" dirty="0" err="1" smtClean="0"/>
                <a:t>mmol</a:t>
              </a:r>
              <a:r>
                <a:rPr lang="de-DE" dirty="0" smtClean="0"/>
                <a:t>/ml</a:t>
              </a:r>
              <a:endParaRPr lang="de-DE" dirty="0"/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rot="5400000" flipH="1" flipV="1">
            <a:off x="6478687" y="3214686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722868" y="2857496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V</a:t>
            </a:r>
            <a:r>
              <a:rPr lang="de-DE" i="1" baseline="-25000" dirty="0" smtClean="0"/>
              <a:t>(Zitronensäure)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0,3 ml</a:t>
            </a:r>
            <a:endParaRPr lang="de-DE" i="1" dirty="0"/>
          </a:p>
        </p:txBody>
      </p:sp>
      <p:grpSp>
        <p:nvGrpSpPr>
          <p:cNvPr id="11" name="Gruppieren 52"/>
          <p:cNvGrpSpPr/>
          <p:nvPr/>
        </p:nvGrpSpPr>
        <p:grpSpPr>
          <a:xfrm>
            <a:off x="7407381" y="2854107"/>
            <a:ext cx="816178" cy="646331"/>
            <a:chOff x="6858016" y="3143248"/>
            <a:chExt cx="816178" cy="646331"/>
          </a:xfrm>
        </p:grpSpPr>
        <p:sp>
          <p:nvSpPr>
            <p:cNvPr id="48" name="Textfeld 47"/>
            <p:cNvSpPr txBox="1"/>
            <p:nvPr/>
          </p:nvSpPr>
          <p:spPr>
            <a:xfrm>
              <a:off x="6858016" y="328612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smtClean="0"/>
                <a:t>c </a:t>
              </a:r>
              <a:r>
                <a:rPr lang="de-DE" dirty="0" smtClean="0"/>
                <a:t> =  </a:t>
              </a:r>
              <a:endParaRPr lang="de-DE" dirty="0"/>
            </a:p>
          </p:txBody>
        </p:sp>
        <p:grpSp>
          <p:nvGrpSpPr>
            <p:cNvPr id="12" name="Gruppieren 51"/>
            <p:cNvGrpSpPr/>
            <p:nvPr/>
          </p:nvGrpSpPr>
          <p:grpSpPr>
            <a:xfrm>
              <a:off x="7358082" y="3143248"/>
              <a:ext cx="316112" cy="646331"/>
              <a:chOff x="7786710" y="3071810"/>
              <a:chExt cx="316112" cy="646331"/>
            </a:xfrm>
          </p:grpSpPr>
          <p:sp>
            <p:nvSpPr>
              <p:cNvPr id="49" name="Textfeld 48"/>
              <p:cNvSpPr txBox="1"/>
              <p:nvPr/>
            </p:nvSpPr>
            <p:spPr>
              <a:xfrm>
                <a:off x="7786710" y="3071810"/>
                <a:ext cx="316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 smtClean="0"/>
                  <a:t>n</a:t>
                </a:r>
              </a:p>
              <a:p>
                <a:r>
                  <a:rPr lang="de-DE" i="1" dirty="0" smtClean="0"/>
                  <a:t>V</a:t>
                </a:r>
                <a:endParaRPr lang="de-DE" i="1" dirty="0"/>
              </a:p>
            </p:txBody>
          </p:sp>
          <p:cxnSp>
            <p:nvCxnSpPr>
              <p:cNvPr id="51" name="Gerade Verbindung 50"/>
              <p:cNvCxnSpPr>
                <a:stCxn id="49" idx="1"/>
                <a:endCxn id="49" idx="3"/>
              </p:cNvCxnSpPr>
              <p:nvPr/>
            </p:nvCxnSpPr>
            <p:spPr>
              <a:xfrm rot="10800000" flipH="1">
                <a:off x="7786710" y="3394976"/>
                <a:ext cx="3161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ieren 57"/>
          <p:cNvGrpSpPr/>
          <p:nvPr/>
        </p:nvGrpSpPr>
        <p:grpSpPr>
          <a:xfrm>
            <a:off x="4214160" y="3500438"/>
            <a:ext cx="2086032" cy="646331"/>
            <a:chOff x="3986166" y="3500438"/>
            <a:chExt cx="2086032" cy="646331"/>
          </a:xfrm>
        </p:grpSpPr>
        <p:sp>
          <p:nvSpPr>
            <p:cNvPr id="54" name="Rechteck 53"/>
            <p:cNvSpPr/>
            <p:nvPr/>
          </p:nvSpPr>
          <p:spPr>
            <a:xfrm>
              <a:off x="3986166" y="36297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/>
                <a:t>×</a:t>
              </a:r>
              <a:endParaRPr lang="de-DE" b="1" dirty="0"/>
            </a:p>
          </p:txBody>
        </p:sp>
        <p:grpSp>
          <p:nvGrpSpPr>
            <p:cNvPr id="14" name="Gruppieren 30"/>
            <p:cNvGrpSpPr/>
            <p:nvPr/>
          </p:nvGrpSpPr>
          <p:grpSpPr>
            <a:xfrm>
              <a:off x="4344006" y="3500438"/>
              <a:ext cx="1728192" cy="646331"/>
              <a:chOff x="3923928" y="4725144"/>
              <a:chExt cx="1728192" cy="646331"/>
            </a:xfrm>
          </p:grpSpPr>
          <p:sp>
            <p:nvSpPr>
              <p:cNvPr id="56" name="Rechteck 55"/>
              <p:cNvSpPr/>
              <p:nvPr/>
            </p:nvSpPr>
            <p:spPr>
              <a:xfrm>
                <a:off x="3995936" y="4725144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de-DE" b="1" dirty="0" smtClean="0">
                    <a:solidFill>
                      <a:srgbClr val="00B0F0"/>
                    </a:solidFill>
                  </a:rPr>
                  <a:t>3</a:t>
                </a:r>
                <a:endParaRPr lang="de-DE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57" name="Gerade Verbindung 56"/>
              <p:cNvCxnSpPr/>
              <p:nvPr/>
            </p:nvCxnSpPr>
            <p:spPr>
              <a:xfrm>
                <a:off x="3923928" y="5054704"/>
                <a:ext cx="4320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feld 39"/>
          <p:cNvSpPr txBox="1"/>
          <p:nvPr/>
        </p:nvSpPr>
        <p:spPr>
          <a:xfrm>
            <a:off x="-24374" y="2143116"/>
            <a:ext cx="12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Verbrauch:</a:t>
            </a:r>
            <a:endParaRPr lang="de-DE" dirty="0"/>
          </a:p>
        </p:txBody>
      </p:sp>
      <p:cxnSp>
        <p:nvCxnSpPr>
          <p:cNvPr id="42" name="Gerade Verbindung mit Pfeil 41"/>
          <p:cNvCxnSpPr/>
          <p:nvPr/>
        </p:nvCxnSpPr>
        <p:spPr>
          <a:xfrm rot="5400000">
            <a:off x="6479481" y="4999842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41"/>
          <p:cNvGrpSpPr/>
          <p:nvPr/>
        </p:nvGrpSpPr>
        <p:grpSpPr>
          <a:xfrm>
            <a:off x="6264373" y="5643578"/>
            <a:ext cx="1857388" cy="500066"/>
            <a:chOff x="4071934" y="2000240"/>
            <a:chExt cx="1857388" cy="500066"/>
          </a:xfrm>
        </p:grpSpPr>
        <p:sp>
          <p:nvSpPr>
            <p:cNvPr id="50" name="Textfeld 49"/>
            <p:cNvSpPr txBox="1"/>
            <p:nvPr/>
          </p:nvSpPr>
          <p:spPr>
            <a:xfrm>
              <a:off x="4415349" y="2065607"/>
              <a:ext cx="122822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m = 5,8 mg</a:t>
              </a:r>
              <a:endParaRPr lang="de-DE" dirty="0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5657144" y="4786322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M</a:t>
            </a:r>
            <a:r>
              <a:rPr lang="de-DE" i="1" baseline="-25000" dirty="0" smtClean="0"/>
              <a:t>(Zitronensäure)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192 g/</a:t>
            </a:r>
            <a:r>
              <a:rPr lang="de-DE" i="1" dirty="0" err="1" smtClean="0"/>
              <a:t>mol</a:t>
            </a:r>
            <a:endParaRPr lang="de-DE" i="1" dirty="0"/>
          </a:p>
        </p:txBody>
      </p:sp>
      <p:sp>
        <p:nvSpPr>
          <p:cNvPr id="55" name="Rechteck 54"/>
          <p:cNvSpPr/>
          <p:nvPr/>
        </p:nvSpPr>
        <p:spPr>
          <a:xfrm>
            <a:off x="7478819" y="4929198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/>
              <a:t>m = n × M</a:t>
            </a:r>
            <a:endParaRPr lang="de-DE" i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537367" y="1415465"/>
            <a:ext cx="115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(A)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(Zitronensäure)</a:t>
            </a:r>
            <a:endParaRPr lang="de-DE" sz="1600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6621563" y="6143644"/>
            <a:ext cx="1208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(A)</a:t>
            </a:r>
          </a:p>
          <a:p>
            <a:pPr algn="ctr"/>
            <a:r>
              <a:rPr lang="de-DE" sz="1600" dirty="0" smtClean="0"/>
              <a:t>m</a:t>
            </a:r>
            <a:r>
              <a:rPr lang="de-DE" sz="1600" baseline="-25000" dirty="0" smtClean="0"/>
              <a:t>(Zitronensäure)</a:t>
            </a:r>
            <a:endParaRPr lang="de-DE" sz="1600" baseline="-25000" dirty="0"/>
          </a:p>
        </p:txBody>
      </p:sp>
      <p:sp>
        <p:nvSpPr>
          <p:cNvPr id="61" name="Rechteck 60"/>
          <p:cNvSpPr/>
          <p:nvPr/>
        </p:nvSpPr>
        <p:spPr>
          <a:xfrm>
            <a:off x="5724128" y="1340768"/>
            <a:ext cx="2880320" cy="5400600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571472" y="5500702"/>
            <a:ext cx="3768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Titration von </a:t>
            </a:r>
            <a:r>
              <a:rPr lang="de-DE" sz="2400" b="1" dirty="0" err="1" smtClean="0"/>
              <a:t>Citronensäure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mit Natronlauge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Ascorbin.jpg"/>
          <p:cNvPicPr>
            <a:picLocks noChangeAspect="1"/>
          </p:cNvPicPr>
          <p:nvPr/>
        </p:nvPicPr>
        <p:blipFill>
          <a:blip r:embed="rId2" cstate="print"/>
          <a:srcRect r="47625"/>
          <a:stretch>
            <a:fillRect/>
          </a:stretch>
        </p:blipFill>
        <p:spPr>
          <a:xfrm>
            <a:off x="3071802" y="1714488"/>
            <a:ext cx="2571768" cy="236374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300" baseline="0" dirty="0" smtClean="0">
                <a:latin typeface="+mj-lt"/>
                <a:ea typeface="+mj-ea"/>
                <a:cs typeface="+mj-cs"/>
              </a:rPr>
              <a:t>Gehaltsbestimmung Ascorbinsäure</a:t>
            </a:r>
          </a:p>
          <a:p>
            <a:pPr algn="ctr">
              <a:spcBef>
                <a:spcPct val="0"/>
              </a:spcBef>
              <a:defRPr/>
            </a:pPr>
            <a:r>
              <a:rPr lang="de-DE" sz="2500" dirty="0" smtClean="0"/>
              <a:t>Warum nicht über Säure-Base-Titration?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42976" y="5786454"/>
            <a:ext cx="711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Exkurs: Warum ist Ascorbinsäure überhaupt eine Säure?</a:t>
            </a:r>
            <a:endParaRPr lang="de-DE" sz="2400" dirty="0"/>
          </a:p>
        </p:txBody>
      </p:sp>
      <p:pic>
        <p:nvPicPr>
          <p:cNvPr id="5" name="Grafik 4" descr="Ascorbinsä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214578" cy="260334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7224" y="492919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 Titration von Getränken lässt sich z.B.  immer nur der Gesamtsäuregehalt (</a:t>
            </a:r>
            <a:r>
              <a:rPr lang="de-DE" dirty="0" err="1" smtClean="0"/>
              <a:t>Citronensäure</a:t>
            </a:r>
            <a:r>
              <a:rPr lang="de-DE" dirty="0" smtClean="0"/>
              <a:t>, </a:t>
            </a:r>
            <a:r>
              <a:rPr lang="de-DE" dirty="0" err="1" smtClean="0"/>
              <a:t>Äpfelsäure</a:t>
            </a:r>
            <a:r>
              <a:rPr lang="de-DE" dirty="0" smtClean="0"/>
              <a:t>, Ascorbinsäure) bestimmen </a:t>
            </a:r>
            <a:r>
              <a:rPr lang="de-DE" dirty="0" smtClean="0">
                <a:latin typeface="OpenSymbol"/>
                <a:ea typeface="OpenSymbol"/>
              </a:rPr>
              <a:t>→ </a:t>
            </a:r>
            <a:r>
              <a:rPr lang="de-DE" dirty="0" err="1" smtClean="0">
                <a:ea typeface="OpenSymbol"/>
              </a:rPr>
              <a:t>Redoxtitration</a:t>
            </a:r>
            <a:endParaRPr lang="de-DE" dirty="0"/>
          </a:p>
        </p:txBody>
      </p:sp>
      <p:pic>
        <p:nvPicPr>
          <p:cNvPr id="10" name="Picture 4" descr="Bildergebnis für zitr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714488"/>
            <a:ext cx="3143272" cy="2357454"/>
          </a:xfrm>
          <a:prstGeom prst="rect">
            <a:avLst/>
          </a:prstGeom>
          <a:noFill/>
        </p:spPr>
      </p:pic>
      <p:pic>
        <p:nvPicPr>
          <p:cNvPr id="12" name="Grafik 11" descr="Ascorb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714488"/>
            <a:ext cx="4910835" cy="236374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714876" y="421481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Ascorbinsäure ist ein </a:t>
            </a:r>
            <a:r>
              <a:rPr lang="de-DE" dirty="0" err="1" smtClean="0"/>
              <a:t>Endiol</a:t>
            </a:r>
            <a:r>
              <a:rPr lang="de-DE" dirty="0" smtClean="0"/>
              <a:t>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Ascorb_zwei_mi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2157984" cy="1773936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14282" y="142860"/>
            <a:ext cx="8715436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700" dirty="0" smtClean="0">
                <a:latin typeface="+mj-lt"/>
                <a:ea typeface="+mj-ea"/>
                <a:cs typeface="+mj-cs"/>
              </a:rPr>
              <a:t>Exkurs: Warum ist Ascorbinsäure eine Säure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Gehaltsbestimmung Ascorbinsäure</a:t>
            </a:r>
            <a:endParaRPr kumimoji="0" lang="de-DE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Grafik 15" descr="Protonenabga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031177" cy="374441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71600" y="28529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Endiol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3059832" y="530120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Endiol</a:t>
            </a:r>
            <a:r>
              <a:rPr lang="de-DE" sz="2000" dirty="0" smtClean="0"/>
              <a:t>-Anion </a:t>
            </a:r>
            <a:r>
              <a:rPr lang="de-DE" sz="2000" dirty="0" err="1" smtClean="0"/>
              <a:t>mesomeriestabilisiert</a:t>
            </a:r>
            <a:endParaRPr lang="de-DE" sz="2000" dirty="0"/>
          </a:p>
        </p:txBody>
      </p:sp>
      <p:sp>
        <p:nvSpPr>
          <p:cNvPr id="19" name="Rechteck 18"/>
          <p:cNvSpPr/>
          <p:nvPr/>
        </p:nvSpPr>
        <p:spPr>
          <a:xfrm>
            <a:off x="539552" y="594928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Ascorbinsäure mit pk</a:t>
            </a:r>
            <a:r>
              <a:rPr lang="de-DE" sz="2000" baseline="-25000" dirty="0" smtClean="0"/>
              <a:t>a1</a:t>
            </a:r>
            <a:r>
              <a:rPr lang="de-DE" sz="2000" dirty="0" smtClean="0"/>
              <a:t> = 4,17 sogar eine stärkere Säure als </a:t>
            </a:r>
          </a:p>
          <a:p>
            <a:pPr algn="ctr"/>
            <a:r>
              <a:rPr lang="de-DE" sz="2000" dirty="0" smtClean="0"/>
              <a:t>Essigsäure  mit </a:t>
            </a:r>
            <a:r>
              <a:rPr lang="de-DE" sz="2000" dirty="0" err="1" smtClean="0"/>
              <a:t>pK</a:t>
            </a:r>
            <a:r>
              <a:rPr lang="de-DE" sz="2000" baseline="-25000" dirty="0" err="1" smtClean="0"/>
              <a:t>a</a:t>
            </a:r>
            <a:r>
              <a:rPr lang="de-DE" sz="2000" dirty="0" smtClean="0"/>
              <a:t> = 4,75.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57158" y="1357298"/>
            <a:ext cx="58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Klassischer Weg mit Iod-Lösung  (unbeständig  beim Lagern)</a:t>
            </a:r>
            <a:endParaRPr lang="de-DE" b="1" dirty="0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214282" y="-71462"/>
            <a:ext cx="8929718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 smtClean="0">
                <a:latin typeface="+mj-lt"/>
                <a:ea typeface="+mj-ea"/>
                <a:cs typeface="+mj-cs"/>
              </a:rPr>
              <a:t>Reduktionmittel Ascorbinsäure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4" descr="So werden Äpfel nicht braun - diese Tricks helf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66602"/>
            <a:ext cx="2841182" cy="2191398"/>
          </a:xfrm>
          <a:prstGeom prst="rect">
            <a:avLst/>
          </a:prstGeom>
          <a:noFill/>
        </p:spPr>
      </p:pic>
      <p:grpSp>
        <p:nvGrpSpPr>
          <p:cNvPr id="33" name="Gruppieren 32"/>
          <p:cNvGrpSpPr/>
          <p:nvPr/>
        </p:nvGrpSpPr>
        <p:grpSpPr>
          <a:xfrm>
            <a:off x="785786" y="2071678"/>
            <a:ext cx="7500990" cy="3000396"/>
            <a:chOff x="571472" y="1500174"/>
            <a:chExt cx="8249000" cy="3312368"/>
          </a:xfrm>
        </p:grpSpPr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571472" y="1500174"/>
            <a:ext cx="8111537" cy="3312368"/>
          </p:xfrm>
          <a:graphic>
            <a:graphicData uri="http://schemas.openxmlformats.org/presentationml/2006/ole">
              <p:oleObj spid="_x0000_s4100" r:id="rId4" imgW="4105275" imgH="1676400" progId="">
                <p:embed/>
              </p:oleObj>
            </a:graphicData>
          </a:graphic>
        </p:graphicFrame>
        <p:sp>
          <p:nvSpPr>
            <p:cNvPr id="36" name="Rechteck 35"/>
            <p:cNvSpPr/>
            <p:nvPr/>
          </p:nvSpPr>
          <p:spPr>
            <a:xfrm>
              <a:off x="7884368" y="3429000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1142376" y="39169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99632" y="39169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221792" y="384548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356740" y="39169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58" y="5643578"/>
            <a:ext cx="434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Schultaugliche Variante: stabile </a:t>
            </a:r>
            <a:r>
              <a:rPr lang="de-DE" b="1" dirty="0" err="1" smtClean="0"/>
              <a:t>Iodatlösung</a:t>
            </a:r>
            <a:endParaRPr lang="de-DE" b="1" dirty="0"/>
          </a:p>
        </p:txBody>
      </p:sp>
      <p:sp>
        <p:nvSpPr>
          <p:cNvPr id="14" name="Rechteck 13"/>
          <p:cNvSpPr/>
          <p:nvPr/>
        </p:nvSpPr>
        <p:spPr>
          <a:xfrm>
            <a:off x="1428728" y="500063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AscH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715008" y="5000636"/>
            <a:ext cx="64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Wolfgang Proske</a:t>
            </a:r>
            <a:endParaRPr lang="de-DE" sz="3200" dirty="0"/>
          </a:p>
        </p:txBody>
      </p:sp>
      <p:pic>
        <p:nvPicPr>
          <p:cNvPr id="4" name="Inhaltsplatzhalter 3" descr="Wolfga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7715304" cy="5146048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C8F0776-80D5-4067-8099-BF768F89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643182"/>
            <a:ext cx="5929354" cy="395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29066"/>
            <a:ext cx="3500462" cy="20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4857752" y="2127585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Wenn alle Ascorbinsäure oxidiert ist, wird Iodat nicht mehr verbraucht und reagiert mit Iodid zu Iod weiter: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857751" y="3286124"/>
            <a:ext cx="426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  +  5 I</a:t>
            </a:r>
            <a:r>
              <a:rPr lang="de-DE" baseline="30000" dirty="0" smtClean="0"/>
              <a:t>- 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    </a:t>
            </a:r>
            <a:r>
              <a:rPr lang="de-DE" dirty="0" smtClean="0">
                <a:latin typeface="OpenSymbol"/>
                <a:ea typeface="OpenSymbol"/>
              </a:rPr>
              <a:t>→  </a:t>
            </a:r>
            <a:r>
              <a:rPr lang="de-DE" dirty="0" smtClean="0">
                <a:ea typeface="OpenSymbol"/>
              </a:rPr>
              <a:t>3 I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  +  3 H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O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32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Schulvariante mit stabiler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Iodatlösung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9795" y="2143116"/>
            <a:ext cx="403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Ox</a:t>
            </a:r>
            <a:r>
              <a:rPr lang="de-DE" dirty="0" smtClean="0"/>
              <a:t>:  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 +  2H</a:t>
            </a:r>
            <a:r>
              <a:rPr lang="de-DE" baseline="30000" dirty="0" smtClean="0"/>
              <a:t>+</a:t>
            </a:r>
            <a:r>
              <a:rPr lang="de-DE" dirty="0" smtClean="0"/>
              <a:t> + 2 e</a:t>
            </a:r>
            <a:r>
              <a:rPr lang="de-DE" baseline="30000" dirty="0" smtClean="0"/>
              <a:t>-   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∣ </a:t>
            </a:r>
            <a:r>
              <a:rPr lang="de-DE" b="1" dirty="0" smtClean="0"/>
              <a:t>× 3</a:t>
            </a:r>
            <a:endParaRPr lang="de-DE" dirty="0" smtClean="0"/>
          </a:p>
          <a:p>
            <a:r>
              <a:rPr lang="de-DE" dirty="0" smtClean="0">
                <a:latin typeface="OpenSymbol"/>
                <a:ea typeface="OpenSymbol"/>
              </a:rPr>
              <a:t> </a:t>
            </a:r>
            <a:endParaRPr lang="de-DE" baseline="30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9795" y="26431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+ 6 e</a:t>
            </a:r>
            <a:r>
              <a:rPr lang="de-DE" baseline="30000" dirty="0" smtClean="0"/>
              <a:t>-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 + 3 H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endParaRPr lang="de-DE" baseline="30000" dirty="0" smtClean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89795" y="3286124"/>
            <a:ext cx="444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Redox</a:t>
            </a:r>
            <a:r>
              <a:rPr lang="de-DE" dirty="0" smtClean="0"/>
              <a:t>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189795" y="3071810"/>
            <a:ext cx="4096453" cy="1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32299" y="1357298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Redoxchemie</a:t>
            </a:r>
            <a:r>
              <a:rPr lang="de-DE" b="1" dirty="0" smtClean="0"/>
              <a:t> hinter der Titration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4857752" y="1357298"/>
            <a:ext cx="262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Endpunktbestimmung</a:t>
            </a:r>
            <a:endParaRPr lang="de-DE" b="1" dirty="0"/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3321835" y="2607463"/>
            <a:ext cx="2500330" cy="15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928794" y="6143644"/>
            <a:ext cx="53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Welche Konzentration wählt man für die Maßlösung?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189795" y="3286124"/>
            <a:ext cx="4446410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Redox</a:t>
            </a:r>
            <a:r>
              <a:rPr lang="de-DE" dirty="0" smtClean="0"/>
              <a:t>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7" grpId="0"/>
      <p:bldP spid="40" grpId="0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32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Redoxtiration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von Ascorbinsäure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Durchführung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250663" y="3607197"/>
            <a:ext cx="4643470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43042" y="6068817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ea typeface="OpenSymbol"/>
              </a:rPr>
              <a:t>1 ml Probelösung </a:t>
            </a:r>
            <a:r>
              <a:rPr lang="de-DE" sz="2400" b="1" baseline="-6000" dirty="0" smtClean="0">
                <a:latin typeface="OpenSymbol"/>
                <a:ea typeface="OpenSymbol"/>
              </a:rPr>
              <a:t> =</a:t>
            </a:r>
            <a:r>
              <a:rPr lang="de-DE" b="1" baseline="-6000" dirty="0" smtClean="0">
                <a:latin typeface="OpenSymbol"/>
                <a:ea typeface="OpenSymbol"/>
              </a:rPr>
              <a:t> </a:t>
            </a:r>
            <a:r>
              <a:rPr lang="de-DE" dirty="0" smtClean="0">
                <a:ea typeface="OpenSymbol"/>
              </a:rPr>
              <a:t>17,6 mg Ascorbinsäure </a:t>
            </a:r>
          </a:p>
          <a:p>
            <a:pPr algn="ctr"/>
            <a:r>
              <a:rPr lang="de-DE" dirty="0" smtClean="0">
                <a:ea typeface="OpenSymbol"/>
              </a:rPr>
              <a:t>0,5 ml Probelösung = 8,8 mg Ascorbinsäure</a:t>
            </a:r>
            <a:endParaRPr lang="de-DE" dirty="0">
              <a:ea typeface="OpenSymbo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28596" y="1273718"/>
            <a:ext cx="289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Herstellung der Probelösung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428596" y="1800043"/>
            <a:ext cx="4108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 smtClean="0"/>
              <a:t>  10 ml Wasser mit der Spritze abmessen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Ascorbinsäure-Probe in 10 ml Wasser</a:t>
            </a:r>
          </a:p>
          <a:p>
            <a:r>
              <a:rPr lang="de-DE" dirty="0" smtClean="0"/>
              <a:t>    lösen</a:t>
            </a:r>
          </a:p>
          <a:p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4770848" y="2769114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Durchführung der Titration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9358346" y="-1154162"/>
            <a:ext cx="4168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Haltbare Stärkelösungen</a:t>
            </a:r>
          </a:p>
          <a:p>
            <a:endParaRPr lang="de-DE" b="1" dirty="0" smtClean="0"/>
          </a:p>
          <a:p>
            <a:pPr indent="263525">
              <a:buFont typeface="Symbol" pitchFamily="18" charset="2"/>
              <a:buChar char="-"/>
            </a:pPr>
            <a:r>
              <a:rPr lang="de-DE" dirty="0" smtClean="0"/>
              <a:t> Zinkiodid-Stärke-Lösung</a:t>
            </a:r>
          </a:p>
          <a:p>
            <a:pPr marL="263525"/>
            <a:r>
              <a:rPr lang="de-DE" dirty="0" smtClean="0"/>
              <a:t>(Windaus)</a:t>
            </a:r>
          </a:p>
          <a:p>
            <a:endParaRPr lang="de-DE" dirty="0" smtClean="0"/>
          </a:p>
          <a:p>
            <a:pPr indent="263525">
              <a:buFont typeface="Symbol" pitchFamily="18" charset="2"/>
              <a:buChar char="-"/>
            </a:pPr>
            <a:r>
              <a:rPr lang="de-DE" dirty="0" smtClean="0"/>
              <a:t> Stärke in gesättigter Kochsalzlösung</a:t>
            </a:r>
          </a:p>
          <a:p>
            <a:pPr marL="263525"/>
            <a:r>
              <a:rPr lang="de-DE" dirty="0" smtClean="0"/>
              <a:t>(1 g Stärke, löslich, in 100 ml gesättigter</a:t>
            </a:r>
          </a:p>
          <a:p>
            <a:pPr marL="263525"/>
            <a:r>
              <a:rPr lang="de-DE" dirty="0" smtClean="0"/>
              <a:t>Kochsalzlösung aufkochen).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770880" y="3281322"/>
            <a:ext cx="38622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einen 25 ml Erlenmeyer-Kolben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geben und bis zum Farbumschlag nach </a:t>
            </a:r>
          </a:p>
          <a:p>
            <a:r>
              <a:rPr lang="de-DE" dirty="0" smtClean="0"/>
              <a:t>blau mit Kaliumiodat-Lösung titrieren .</a:t>
            </a:r>
          </a:p>
          <a:p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000596" y="3709950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 smtClean="0"/>
              <a:t>  0,5 ml Probelösung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ml mit Wasser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3 Tropfen Zink-Iodid-Stärke-Lösung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Tropfen Schwefelsäure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Tropfen Kaliumiodid-Lösung (5%)</a:t>
            </a:r>
            <a:endParaRPr lang="de-DE" dirty="0"/>
          </a:p>
        </p:txBody>
      </p:sp>
      <p:pic>
        <p:nvPicPr>
          <p:cNvPr id="14" name="Grafik 13" descr="Cynap-4.01_20210922_225038.jpg"/>
          <p:cNvPicPr>
            <a:picLocks noChangeAspect="1"/>
          </p:cNvPicPr>
          <p:nvPr/>
        </p:nvPicPr>
        <p:blipFill>
          <a:blip r:embed="rId3" cstate="print"/>
          <a:srcRect l="5709" t="12248" r="7087"/>
          <a:stretch>
            <a:fillRect/>
          </a:stretch>
        </p:blipFill>
        <p:spPr>
          <a:xfrm>
            <a:off x="285720" y="3214686"/>
            <a:ext cx="3888837" cy="2201183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000100" y="2786058"/>
            <a:ext cx="260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 (AscH</a:t>
            </a:r>
            <a:r>
              <a:rPr lang="de-DE" baseline="-25000" dirty="0" smtClean="0"/>
              <a:t>2</a:t>
            </a:r>
            <a:r>
              <a:rPr lang="de-DE" dirty="0" smtClean="0"/>
              <a:t>) = 176,13 g/</a:t>
            </a:r>
            <a:r>
              <a:rPr lang="de-DE" dirty="0" err="1" smtClean="0"/>
              <a:t>mol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357290" y="3500438"/>
            <a:ext cx="2613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 (AscH</a:t>
            </a:r>
            <a:r>
              <a:rPr lang="de-DE" baseline="-25000" dirty="0" smtClean="0"/>
              <a:t>2</a:t>
            </a:r>
            <a:r>
              <a:rPr lang="de-DE" dirty="0" smtClean="0"/>
              <a:t>) =  176 mg/10 ml</a:t>
            </a:r>
          </a:p>
          <a:p>
            <a:pPr algn="ctr"/>
            <a:r>
              <a:rPr lang="de-DE" dirty="0" smtClean="0"/>
              <a:t>c (AscH</a:t>
            </a:r>
            <a:r>
              <a:rPr lang="de-DE" baseline="-25000" dirty="0" smtClean="0"/>
              <a:t>2</a:t>
            </a:r>
            <a:r>
              <a:rPr lang="de-DE" dirty="0" smtClean="0"/>
              <a:t>) =  17,6 mg/ml</a:t>
            </a:r>
          </a:p>
          <a:p>
            <a:pPr algn="ctr"/>
            <a:r>
              <a:rPr lang="de-DE" dirty="0" smtClean="0"/>
              <a:t>c (AscH</a:t>
            </a:r>
            <a:r>
              <a:rPr lang="de-DE" baseline="-25000" dirty="0" smtClean="0"/>
              <a:t>2</a:t>
            </a:r>
            <a:r>
              <a:rPr lang="de-DE" dirty="0" smtClean="0"/>
              <a:t>) =  0,1 </a:t>
            </a:r>
            <a:r>
              <a:rPr lang="de-DE" dirty="0" err="1" smtClean="0"/>
              <a:t>mol</a:t>
            </a:r>
            <a:r>
              <a:rPr lang="de-DE" dirty="0" smtClean="0"/>
              <a:t>/l</a:t>
            </a:r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794183" y="1273718"/>
            <a:ext cx="2635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</a:t>
            </a:r>
          </a:p>
          <a:p>
            <a:pPr marL="268288" indent="-268288">
              <a:buFont typeface="Symbol" pitchFamily="18" charset="2"/>
              <a:buChar char="-"/>
            </a:pPr>
            <a:r>
              <a:rPr lang="de-DE" dirty="0" smtClean="0"/>
              <a:t>Wasser</a:t>
            </a:r>
          </a:p>
          <a:p>
            <a:pPr marL="268288" indent="-268288">
              <a:buFont typeface="Symbol" pitchFamily="18" charset="2"/>
              <a:buChar char="-"/>
            </a:pPr>
            <a:r>
              <a:rPr lang="de-DE" dirty="0" smtClean="0"/>
              <a:t>Stärkelösung</a:t>
            </a:r>
          </a:p>
          <a:p>
            <a:pPr marL="268288" indent="-268288">
              <a:buFont typeface="Symbol" pitchFamily="18" charset="2"/>
              <a:buChar char="-"/>
            </a:pPr>
            <a:r>
              <a:rPr lang="de-DE" dirty="0" smtClean="0"/>
              <a:t>Schwefelsäure, 1 </a:t>
            </a:r>
            <a:r>
              <a:rPr lang="de-DE" dirty="0" err="1" smtClean="0"/>
              <a:t>mol</a:t>
            </a:r>
            <a:r>
              <a:rPr lang="de-DE" dirty="0" smtClean="0"/>
              <a:t>/l</a:t>
            </a:r>
          </a:p>
          <a:p>
            <a:pPr marL="268288" indent="-268288">
              <a:buFont typeface="Symbol" pitchFamily="18" charset="2"/>
              <a:buChar char="-"/>
            </a:pPr>
            <a:r>
              <a:rPr lang="de-DE" dirty="0" smtClean="0"/>
              <a:t>Kaliumiodid-</a:t>
            </a:r>
            <a:r>
              <a:rPr lang="de-DE" dirty="0" err="1" smtClean="0"/>
              <a:t>Lsg</a:t>
            </a:r>
            <a:r>
              <a:rPr lang="de-DE" dirty="0" smtClean="0"/>
              <a:t>.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8" grpId="0"/>
      <p:bldP spid="30" grpId="0"/>
      <p:bldP spid="32" grpId="0"/>
      <p:bldP spid="34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763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1357290" y="214290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dirty="0" smtClean="0"/>
              <a:t>Konzentration der Maßlösung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err="1" smtClean="0"/>
              <a:t>Redoxtitration</a:t>
            </a:r>
            <a:r>
              <a:rPr lang="de-DE" sz="2400" dirty="0" smtClean="0"/>
              <a:t> Ascorbinsäure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57158" y="1428736"/>
            <a:ext cx="3710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Orientierung an käuflicher Lösung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5857892"/>
            <a:ext cx="415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Fertige Lösungen – Arbeitszeit in Flaschen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857620" y="417769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Arial" pitchFamily="34" charset="0"/>
                <a:cs typeface="Arial" pitchFamily="34" charset="0"/>
              </a:rPr>
              <a:t>aus 1 mach 3</a:t>
            </a:r>
          </a:p>
        </p:txBody>
      </p:sp>
      <p:grpSp>
        <p:nvGrpSpPr>
          <p:cNvPr id="3" name="Gruppieren 22"/>
          <p:cNvGrpSpPr/>
          <p:nvPr/>
        </p:nvGrpSpPr>
        <p:grpSpPr>
          <a:xfrm>
            <a:off x="1571604" y="285728"/>
            <a:ext cx="1836000" cy="500860"/>
            <a:chOff x="1499372" y="214290"/>
            <a:chExt cx="1858976" cy="715174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1178695" y="535761"/>
              <a:ext cx="642942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500166" y="214290"/>
              <a:ext cx="1857388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3000364" y="571480"/>
              <a:ext cx="714380" cy="15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1142976" y="1415465"/>
            <a:ext cx="2536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Gegeben (B)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</a:t>
            </a:r>
            <a:r>
              <a:rPr lang="de-DE" sz="1600" baseline="-25000" dirty="0" err="1" smtClean="0"/>
              <a:t>Iodatlösung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= 0,0167 </a:t>
            </a:r>
            <a:r>
              <a:rPr lang="de-DE" sz="1600" dirty="0" err="1" smtClean="0"/>
              <a:t>mmol</a:t>
            </a:r>
            <a:r>
              <a:rPr lang="de-DE" sz="1600" dirty="0" smtClean="0"/>
              <a:t>/ml</a:t>
            </a:r>
            <a:endParaRPr lang="de-DE" sz="1600" dirty="0"/>
          </a:p>
        </p:txBody>
      </p:sp>
      <p:grpSp>
        <p:nvGrpSpPr>
          <p:cNvPr id="7" name="Gruppieren 27"/>
          <p:cNvGrpSpPr/>
          <p:nvPr/>
        </p:nvGrpSpPr>
        <p:grpSpPr>
          <a:xfrm>
            <a:off x="1490476" y="2071678"/>
            <a:ext cx="1857388" cy="500066"/>
            <a:chOff x="4071934" y="2000240"/>
            <a:chExt cx="1857388" cy="500066"/>
          </a:xfrm>
        </p:grpSpPr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119217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V = 1,0 ml</a:t>
              </a:r>
              <a:endParaRPr lang="de-DE" dirty="0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28"/>
          <p:cNvGrpSpPr/>
          <p:nvPr/>
        </p:nvGrpSpPr>
        <p:grpSpPr>
          <a:xfrm>
            <a:off x="1490476" y="3857628"/>
            <a:ext cx="1867250" cy="500066"/>
            <a:chOff x="4071934" y="2000240"/>
            <a:chExt cx="1867250" cy="500066"/>
          </a:xfrm>
        </p:grpSpPr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76683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0,0167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 rot="5400000">
            <a:off x="1776228" y="3214686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361599" y="300037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n = c × V</a:t>
            </a:r>
            <a:endParaRPr lang="de-DE" i="1" dirty="0"/>
          </a:p>
        </p:txBody>
      </p:sp>
      <p:grpSp>
        <p:nvGrpSpPr>
          <p:cNvPr id="9" name="Gruppieren 36"/>
          <p:cNvGrpSpPr/>
          <p:nvPr/>
        </p:nvGrpSpPr>
        <p:grpSpPr>
          <a:xfrm>
            <a:off x="6192935" y="3857628"/>
            <a:ext cx="1857388" cy="500066"/>
            <a:chOff x="4071934" y="2000240"/>
            <a:chExt cx="1857388" cy="500066"/>
          </a:xfrm>
        </p:grpSpPr>
        <p:sp>
          <p:nvSpPr>
            <p:cNvPr id="38" name="Textfeld 37"/>
            <p:cNvSpPr txBox="1"/>
            <p:nvPr/>
          </p:nvSpPr>
          <p:spPr>
            <a:xfrm>
              <a:off x="4214810" y="2065607"/>
              <a:ext cx="153279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0,05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3707904" y="4107661"/>
            <a:ext cx="2035983" cy="158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41"/>
          <p:cNvGrpSpPr/>
          <p:nvPr/>
        </p:nvGrpSpPr>
        <p:grpSpPr>
          <a:xfrm>
            <a:off x="6192935" y="2071678"/>
            <a:ext cx="1857388" cy="500066"/>
            <a:chOff x="4071934" y="2000240"/>
            <a:chExt cx="1857388" cy="500066"/>
          </a:xfrm>
        </p:grpSpPr>
        <p:sp>
          <p:nvSpPr>
            <p:cNvPr id="43" name="Textfeld 42"/>
            <p:cNvSpPr txBox="1"/>
            <p:nvPr/>
          </p:nvSpPr>
          <p:spPr>
            <a:xfrm>
              <a:off x="4192043" y="2065607"/>
              <a:ext cx="171874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c = 0,1 </a:t>
              </a:r>
              <a:r>
                <a:rPr lang="de-DE" dirty="0" err="1" smtClean="0"/>
                <a:t>mmol</a:t>
              </a:r>
              <a:r>
                <a:rPr lang="de-DE" dirty="0" smtClean="0"/>
                <a:t>/ml</a:t>
              </a:r>
              <a:endParaRPr lang="de-DE" dirty="0"/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rot="5400000" flipH="1" flipV="1">
            <a:off x="6478687" y="3214686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722868" y="2857496"/>
            <a:ext cx="1456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V</a:t>
            </a:r>
            <a:r>
              <a:rPr lang="de-DE" i="1" baseline="-25000" dirty="0" smtClean="0"/>
              <a:t>(Ascorbinsäure)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0,5 ml</a:t>
            </a:r>
            <a:endParaRPr lang="de-DE" i="1" dirty="0"/>
          </a:p>
        </p:txBody>
      </p:sp>
      <p:grpSp>
        <p:nvGrpSpPr>
          <p:cNvPr id="11" name="Gruppieren 52"/>
          <p:cNvGrpSpPr/>
          <p:nvPr/>
        </p:nvGrpSpPr>
        <p:grpSpPr>
          <a:xfrm>
            <a:off x="7407381" y="2854107"/>
            <a:ext cx="816178" cy="646331"/>
            <a:chOff x="6858016" y="3143248"/>
            <a:chExt cx="816178" cy="646331"/>
          </a:xfrm>
        </p:grpSpPr>
        <p:sp>
          <p:nvSpPr>
            <p:cNvPr id="48" name="Textfeld 47"/>
            <p:cNvSpPr txBox="1"/>
            <p:nvPr/>
          </p:nvSpPr>
          <p:spPr>
            <a:xfrm>
              <a:off x="6858016" y="328612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smtClean="0"/>
                <a:t>c </a:t>
              </a:r>
              <a:r>
                <a:rPr lang="de-DE" dirty="0" smtClean="0"/>
                <a:t> =  </a:t>
              </a:r>
              <a:endParaRPr lang="de-DE" dirty="0"/>
            </a:p>
          </p:txBody>
        </p:sp>
        <p:grpSp>
          <p:nvGrpSpPr>
            <p:cNvPr id="12" name="Gruppieren 51"/>
            <p:cNvGrpSpPr/>
            <p:nvPr/>
          </p:nvGrpSpPr>
          <p:grpSpPr>
            <a:xfrm>
              <a:off x="7358082" y="3143248"/>
              <a:ext cx="316112" cy="646331"/>
              <a:chOff x="7786710" y="3071810"/>
              <a:chExt cx="316112" cy="646331"/>
            </a:xfrm>
          </p:grpSpPr>
          <p:sp>
            <p:nvSpPr>
              <p:cNvPr id="49" name="Textfeld 48"/>
              <p:cNvSpPr txBox="1"/>
              <p:nvPr/>
            </p:nvSpPr>
            <p:spPr>
              <a:xfrm>
                <a:off x="7786710" y="3071810"/>
                <a:ext cx="316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 smtClean="0"/>
                  <a:t>n</a:t>
                </a:r>
              </a:p>
              <a:p>
                <a:r>
                  <a:rPr lang="de-DE" i="1" dirty="0" smtClean="0"/>
                  <a:t>V</a:t>
                </a:r>
                <a:endParaRPr lang="de-DE" i="1" dirty="0"/>
              </a:p>
            </p:txBody>
          </p:sp>
          <p:cxnSp>
            <p:nvCxnSpPr>
              <p:cNvPr id="51" name="Gerade Verbindung 50"/>
              <p:cNvCxnSpPr>
                <a:stCxn id="49" idx="1"/>
                <a:endCxn id="49" idx="3"/>
              </p:cNvCxnSpPr>
              <p:nvPr/>
            </p:nvCxnSpPr>
            <p:spPr>
              <a:xfrm rot="10800000" flipH="1">
                <a:off x="7786710" y="3394976"/>
                <a:ext cx="3161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hteck 53"/>
          <p:cNvSpPr/>
          <p:nvPr/>
        </p:nvSpPr>
        <p:spPr>
          <a:xfrm>
            <a:off x="4214160" y="3685539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× 3</a:t>
            </a:r>
            <a:endParaRPr lang="de-DE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173744" y="2036105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Verbrauch</a:t>
            </a:r>
          </a:p>
          <a:p>
            <a:pPr algn="ctr"/>
            <a:r>
              <a:rPr lang="de-DE" sz="1600" dirty="0" smtClean="0"/>
              <a:t>(Iodat):</a:t>
            </a:r>
            <a:endParaRPr lang="de-DE" sz="1600" dirty="0"/>
          </a:p>
        </p:txBody>
      </p:sp>
      <p:cxnSp>
        <p:nvCxnSpPr>
          <p:cNvPr id="42" name="Gerade Verbindung mit Pfeil 41"/>
          <p:cNvCxnSpPr/>
          <p:nvPr/>
        </p:nvCxnSpPr>
        <p:spPr>
          <a:xfrm rot="5400000">
            <a:off x="6479481" y="4999842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41"/>
          <p:cNvGrpSpPr/>
          <p:nvPr/>
        </p:nvGrpSpPr>
        <p:grpSpPr>
          <a:xfrm>
            <a:off x="6264373" y="5643578"/>
            <a:ext cx="1857388" cy="500066"/>
            <a:chOff x="4071934" y="2000240"/>
            <a:chExt cx="1857388" cy="500066"/>
          </a:xfrm>
        </p:grpSpPr>
        <p:sp>
          <p:nvSpPr>
            <p:cNvPr id="50" name="Textfeld 49"/>
            <p:cNvSpPr txBox="1"/>
            <p:nvPr/>
          </p:nvSpPr>
          <p:spPr>
            <a:xfrm>
              <a:off x="4415349" y="2065607"/>
              <a:ext cx="122822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m = 8,8 mg</a:t>
              </a:r>
              <a:endParaRPr lang="de-DE" dirty="0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5214942" y="4786322"/>
            <a:ext cx="1815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M</a:t>
            </a:r>
            <a:r>
              <a:rPr lang="de-DE" i="1" baseline="-25000" dirty="0" smtClean="0"/>
              <a:t>(Ascorbinsäure)</a:t>
            </a:r>
            <a:r>
              <a:rPr lang="de-DE" i="1" dirty="0" smtClean="0"/>
              <a:t> =</a:t>
            </a:r>
          </a:p>
          <a:p>
            <a:pPr algn="ctr"/>
            <a:r>
              <a:rPr lang="de-DE" dirty="0" smtClean="0"/>
              <a:t>176,13 mg/</a:t>
            </a:r>
            <a:r>
              <a:rPr lang="de-DE" dirty="0" err="1" smtClean="0"/>
              <a:t>mmol</a:t>
            </a:r>
            <a:endParaRPr lang="de-DE" i="1" dirty="0"/>
          </a:p>
        </p:txBody>
      </p:sp>
      <p:sp>
        <p:nvSpPr>
          <p:cNvPr id="55" name="Rechteck 54"/>
          <p:cNvSpPr/>
          <p:nvPr/>
        </p:nvSpPr>
        <p:spPr>
          <a:xfrm>
            <a:off x="7478819" y="4929198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/>
              <a:t>m = n × M</a:t>
            </a:r>
            <a:endParaRPr lang="de-DE" i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537367" y="1415465"/>
            <a:ext cx="115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(A)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(Ascorbinsäure)</a:t>
            </a:r>
            <a:endParaRPr lang="de-DE" sz="1600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6621563" y="6143644"/>
            <a:ext cx="122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(A)</a:t>
            </a:r>
          </a:p>
          <a:p>
            <a:pPr algn="ctr"/>
            <a:r>
              <a:rPr lang="de-DE" sz="1600" dirty="0" smtClean="0"/>
              <a:t>m</a:t>
            </a:r>
            <a:r>
              <a:rPr lang="de-DE" sz="1600" baseline="-25000" dirty="0" smtClean="0"/>
              <a:t>(Ascorbinsäure)</a:t>
            </a:r>
            <a:endParaRPr lang="de-DE" sz="1600" baseline="-25000" dirty="0"/>
          </a:p>
        </p:txBody>
      </p:sp>
      <p:sp>
        <p:nvSpPr>
          <p:cNvPr id="62" name="Textfeld 61"/>
          <p:cNvSpPr txBox="1"/>
          <p:nvPr/>
        </p:nvSpPr>
        <p:spPr>
          <a:xfrm>
            <a:off x="571472" y="5357826"/>
            <a:ext cx="3781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Titration von Ascorbinsäure </a:t>
            </a:r>
          </a:p>
          <a:p>
            <a:pPr algn="ctr"/>
            <a:r>
              <a:rPr lang="de-DE" sz="2400" b="1" dirty="0" smtClean="0"/>
              <a:t>mit </a:t>
            </a:r>
            <a:r>
              <a:rPr lang="de-DE" sz="2400" b="1" dirty="0" err="1" smtClean="0"/>
              <a:t>Iodatlösung</a:t>
            </a:r>
            <a:endParaRPr lang="de-DE" sz="2400" b="1" dirty="0"/>
          </a:p>
        </p:txBody>
      </p:sp>
      <p:sp>
        <p:nvSpPr>
          <p:cNvPr id="63" name="Rechteck 62"/>
          <p:cNvSpPr/>
          <p:nvPr/>
        </p:nvSpPr>
        <p:spPr>
          <a:xfrm>
            <a:off x="1428728" y="785794"/>
            <a:ext cx="6733831" cy="584775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>
            <a:spAutoFit/>
          </a:bodyPr>
          <a:lstStyle/>
          <a:p>
            <a:r>
              <a:rPr lang="de-DE" sz="3200" dirty="0" smtClean="0"/>
              <a:t>1 IO</a:t>
            </a:r>
            <a:r>
              <a:rPr lang="de-DE" sz="3200" baseline="-25000" dirty="0" smtClean="0"/>
              <a:t>3</a:t>
            </a:r>
            <a:r>
              <a:rPr lang="de-DE" sz="3200" baseline="30000" dirty="0" smtClean="0"/>
              <a:t>-  </a:t>
            </a:r>
            <a:r>
              <a:rPr lang="de-DE" sz="3200" dirty="0" smtClean="0"/>
              <a:t>+ 3 AscH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 </a:t>
            </a:r>
            <a:r>
              <a:rPr lang="de-DE" sz="3200" dirty="0" smtClean="0">
                <a:latin typeface="OpenSymbol"/>
                <a:ea typeface="OpenSymbol"/>
              </a:rPr>
              <a:t>→</a:t>
            </a:r>
            <a:r>
              <a:rPr lang="de-DE" sz="3200" dirty="0" smtClean="0"/>
              <a:t>   I</a:t>
            </a:r>
            <a:r>
              <a:rPr lang="de-DE" sz="3200" baseline="30000" dirty="0" smtClean="0"/>
              <a:t>-</a:t>
            </a:r>
            <a:r>
              <a:rPr lang="de-DE" sz="3200" dirty="0" smtClean="0"/>
              <a:t> + 3 </a:t>
            </a:r>
            <a:r>
              <a:rPr lang="de-DE" sz="3200" dirty="0" err="1" smtClean="0"/>
              <a:t>Asc</a:t>
            </a:r>
            <a:r>
              <a:rPr lang="de-DE" sz="3200" baseline="-25000" dirty="0" err="1" smtClean="0"/>
              <a:t>ox</a:t>
            </a:r>
            <a:r>
              <a:rPr lang="de-DE" sz="3200" dirty="0" smtClean="0"/>
              <a:t> + 3 H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O 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32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smtClean="0">
                <a:latin typeface="+mj-lt"/>
                <a:ea typeface="+mj-ea"/>
                <a:cs typeface="+mj-cs"/>
              </a:rPr>
              <a:t>Rechenspiele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9795" y="1857364"/>
            <a:ext cx="403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Ox</a:t>
            </a:r>
            <a:r>
              <a:rPr lang="de-DE" dirty="0" smtClean="0"/>
              <a:t>:  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 +  2H</a:t>
            </a:r>
            <a:r>
              <a:rPr lang="de-DE" baseline="30000" dirty="0" smtClean="0"/>
              <a:t>+</a:t>
            </a:r>
            <a:r>
              <a:rPr lang="de-DE" dirty="0" smtClean="0"/>
              <a:t> + 2 e</a:t>
            </a:r>
            <a:r>
              <a:rPr lang="de-DE" baseline="30000" dirty="0" smtClean="0"/>
              <a:t>-   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∣ </a:t>
            </a:r>
            <a:r>
              <a:rPr lang="de-DE" b="1" dirty="0" smtClean="0"/>
              <a:t>× 3</a:t>
            </a:r>
            <a:endParaRPr lang="de-DE" dirty="0" smtClean="0"/>
          </a:p>
          <a:p>
            <a:r>
              <a:rPr lang="de-DE" dirty="0" smtClean="0">
                <a:latin typeface="OpenSymbol"/>
                <a:ea typeface="OpenSymbol"/>
              </a:rPr>
              <a:t> </a:t>
            </a:r>
            <a:endParaRPr lang="de-DE" baseline="30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9795" y="242547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+ 6 e</a:t>
            </a:r>
            <a:r>
              <a:rPr lang="de-DE" baseline="30000" dirty="0" smtClean="0"/>
              <a:t>-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 + 3 H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endParaRPr lang="de-DE" baseline="30000" dirty="0" smtClean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89795" y="3000372"/>
            <a:ext cx="4446410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Redox</a:t>
            </a:r>
            <a:r>
              <a:rPr lang="de-DE" dirty="0" smtClean="0"/>
              <a:t>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189795" y="2857496"/>
            <a:ext cx="4096453" cy="1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60927" y="1357298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Redoxchemie</a:t>
            </a:r>
            <a:r>
              <a:rPr lang="de-DE" b="1" dirty="0" smtClean="0"/>
              <a:t> hinter der Titration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4714876" y="1357298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Festlegen der Konzentration der Maßlösung</a:t>
            </a:r>
            <a:endParaRPr lang="de-DE" b="1" dirty="0"/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643968" y="3286124"/>
            <a:ext cx="3856860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874512" y="3000372"/>
            <a:ext cx="3873048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1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5071272" y="2571744"/>
            <a:ext cx="715968" cy="429422"/>
            <a:chOff x="5071272" y="2857496"/>
            <a:chExt cx="715968" cy="429422"/>
          </a:xfrm>
        </p:grpSpPr>
        <p:cxnSp>
          <p:nvCxnSpPr>
            <p:cNvPr id="22" name="Gerade Verbindung 21"/>
            <p:cNvCxnSpPr/>
            <p:nvPr/>
          </p:nvCxnSpPr>
          <p:spPr>
            <a:xfrm rot="5400000" flipH="1" flipV="1">
              <a:off x="4856958" y="3071810"/>
              <a:ext cx="429422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5072066" y="2857496"/>
              <a:ext cx="71438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rot="5400000">
              <a:off x="5572132" y="3071810"/>
              <a:ext cx="428628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2"/>
          <p:cNvSpPr txBox="1"/>
          <p:nvPr/>
        </p:nvSpPr>
        <p:spPr>
          <a:xfrm>
            <a:off x="5143504" y="220241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: 3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4874512" y="3571876"/>
            <a:ext cx="36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Mol Iodat reagiert mit 3 Mol AscH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874512" y="4000504"/>
            <a:ext cx="399609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⅓ Mol Iodat 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sz="2000" dirty="0" smtClean="0"/>
              <a:t> </a:t>
            </a:r>
            <a:r>
              <a:rPr lang="de-DE" dirty="0" smtClean="0"/>
              <a:t>1 Mol AscH</a:t>
            </a:r>
            <a:r>
              <a:rPr lang="de-DE" baseline="-25000" dirty="0" smtClean="0"/>
              <a:t>2</a:t>
            </a:r>
            <a:endParaRPr lang="de-DE" dirty="0" smtClean="0"/>
          </a:p>
          <a:p>
            <a:pPr algn="ctr"/>
            <a:r>
              <a:rPr lang="de-DE" dirty="0" smtClean="0"/>
              <a:t>0,033 Mol Iodat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dirty="0" smtClean="0"/>
              <a:t> 0,1 </a:t>
            </a:r>
            <a:r>
              <a:rPr lang="de-DE" dirty="0" err="1" smtClean="0"/>
              <a:t>mol</a:t>
            </a:r>
            <a:r>
              <a:rPr lang="de-DE" dirty="0" smtClean="0"/>
              <a:t> AscH</a:t>
            </a:r>
            <a:r>
              <a:rPr lang="de-DE" baseline="-25000" dirty="0" smtClean="0"/>
              <a:t>2</a:t>
            </a:r>
          </a:p>
          <a:p>
            <a:pPr algn="ctr"/>
            <a:r>
              <a:rPr lang="de-DE" dirty="0" smtClean="0"/>
              <a:t>0,0167 Mol Iodat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b="1" baseline="-6000" dirty="0" smtClean="0">
                <a:latin typeface="OpenSymbol"/>
                <a:ea typeface="OpenSymbol"/>
              </a:rPr>
              <a:t> </a:t>
            </a:r>
            <a:r>
              <a:rPr lang="de-DE" dirty="0" smtClean="0"/>
              <a:t>0,05 </a:t>
            </a:r>
            <a:r>
              <a:rPr lang="de-DE" dirty="0" err="1" smtClean="0"/>
              <a:t>mol</a:t>
            </a:r>
            <a:r>
              <a:rPr lang="de-DE" dirty="0" smtClean="0"/>
              <a:t> AscH</a:t>
            </a:r>
            <a:r>
              <a:rPr lang="de-DE" baseline="-25000" dirty="0" smtClean="0"/>
              <a:t>2</a:t>
            </a:r>
          </a:p>
          <a:p>
            <a:pPr algn="ctr"/>
            <a:r>
              <a:rPr lang="de-DE" dirty="0" smtClean="0"/>
              <a:t>1000 ml  Iodat-</a:t>
            </a:r>
            <a:r>
              <a:rPr lang="de-DE" dirty="0" err="1" smtClean="0"/>
              <a:t>Lsg</a:t>
            </a:r>
            <a:r>
              <a:rPr lang="de-DE" dirty="0" smtClean="0"/>
              <a:t> </a:t>
            </a:r>
            <a:r>
              <a:rPr lang="de-DE" sz="2400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/>
              <a:t>1000 ml </a:t>
            </a:r>
            <a:r>
              <a:rPr lang="de-DE" dirty="0" smtClean="0">
                <a:ea typeface="OpenSymbol"/>
              </a:rPr>
              <a:t>Asc</a:t>
            </a:r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-Lsg.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929058" y="5286388"/>
            <a:ext cx="137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Auswertung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1643042" y="5572140"/>
            <a:ext cx="6286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1 l Maßlösung einhält 1/6  bzw.  0,0167 Mol Kaliumiodat</a:t>
            </a:r>
          </a:p>
          <a:p>
            <a:pPr algn="ctr"/>
            <a:r>
              <a:rPr lang="de-DE" dirty="0" smtClean="0"/>
              <a:t>Verbrauch Maßlösung 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sz="2000" dirty="0" smtClean="0"/>
              <a:t> </a:t>
            </a:r>
            <a:r>
              <a:rPr lang="de-DE" dirty="0" smtClean="0"/>
              <a:t>Menge der Probelösung</a:t>
            </a:r>
          </a:p>
          <a:p>
            <a:pPr algn="ctr"/>
            <a:r>
              <a:rPr lang="de-DE" dirty="0" smtClean="0"/>
              <a:t>1 ml Maßlösung Iodat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b="1" baseline="-6000" dirty="0" smtClean="0">
                <a:latin typeface="OpenSymbol"/>
                <a:ea typeface="OpenSymbol"/>
              </a:rPr>
              <a:t> </a:t>
            </a:r>
            <a:r>
              <a:rPr lang="de-DE" dirty="0" smtClean="0">
                <a:ea typeface="OpenSymbol"/>
              </a:rPr>
              <a:t>0, 05 </a:t>
            </a:r>
            <a:r>
              <a:rPr lang="de-DE" dirty="0" err="1" smtClean="0">
                <a:ea typeface="OpenSymbol"/>
              </a:rPr>
              <a:t>mmol</a:t>
            </a:r>
            <a:r>
              <a:rPr lang="de-DE" dirty="0" smtClean="0">
                <a:ea typeface="OpenSymbol"/>
              </a:rPr>
              <a:t> Asc</a:t>
            </a:r>
            <a:r>
              <a:rPr lang="de-DE" dirty="0" smtClean="0"/>
              <a:t>H</a:t>
            </a:r>
            <a:r>
              <a:rPr lang="de-DE" baseline="-25000" dirty="0" smtClean="0"/>
              <a:t>2 </a:t>
            </a:r>
            <a:r>
              <a:rPr lang="de-DE" dirty="0" smtClean="0"/>
              <a:t>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b="1" baseline="-6000" dirty="0" smtClean="0">
                <a:latin typeface="OpenSymbol"/>
                <a:ea typeface="OpenSymbol"/>
              </a:rPr>
              <a:t>  </a:t>
            </a:r>
            <a:r>
              <a:rPr lang="de-DE" dirty="0" smtClean="0"/>
              <a:t>8,8 mg </a:t>
            </a:r>
            <a:r>
              <a:rPr lang="de-DE" dirty="0" smtClean="0">
                <a:ea typeface="OpenSymbol"/>
              </a:rPr>
              <a:t>Asc</a:t>
            </a:r>
            <a:r>
              <a:rPr lang="de-DE" dirty="0" smtClean="0"/>
              <a:t>H</a:t>
            </a:r>
            <a:r>
              <a:rPr lang="de-DE" baseline="-25000" dirty="0" smtClean="0"/>
              <a:t>2</a:t>
            </a:r>
          </a:p>
          <a:p>
            <a:pPr algn="ctr"/>
            <a:endParaRPr lang="de-DE" dirty="0" smtClean="0">
              <a:ea typeface="Open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  <p:bldP spid="33" grpId="0"/>
      <p:bldP spid="36" grpId="0"/>
      <p:bldP spid="37" grpId="0"/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rausetablette Vitamin C_Röhrchen.jpg"/>
          <p:cNvPicPr>
            <a:picLocks noChangeAspect="1"/>
          </p:cNvPicPr>
          <p:nvPr/>
        </p:nvPicPr>
        <p:blipFill>
          <a:blip r:embed="rId2" cstate="print"/>
          <a:srcRect l="11682"/>
          <a:stretch>
            <a:fillRect/>
          </a:stretch>
        </p:blipFill>
        <p:spPr>
          <a:xfrm>
            <a:off x="71406" y="1142984"/>
            <a:ext cx="3659142" cy="414340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7224" y="-2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Brausetabletten als </a:t>
            </a:r>
            <a:r>
              <a:rPr lang="de-DE" sz="3600" dirty="0" smtClean="0">
                <a:latin typeface="Cambria Math"/>
                <a:ea typeface="Cambria Math"/>
              </a:rPr>
              <a:t>‟</a:t>
            </a:r>
            <a:r>
              <a:rPr lang="de-DE" sz="3600" dirty="0" smtClean="0"/>
              <a:t>Standard</a:t>
            </a:r>
            <a:r>
              <a:rPr lang="de-DE" sz="3600" dirty="0" smtClean="0">
                <a:latin typeface="Cambria Math"/>
                <a:ea typeface="Cambria Math"/>
              </a:rPr>
              <a:t>”</a:t>
            </a:r>
            <a:r>
              <a:rPr lang="de-DE" sz="3600" dirty="0" smtClean="0"/>
              <a:t>- Probe</a:t>
            </a:r>
          </a:p>
          <a:p>
            <a:pPr algn="ctr"/>
            <a:r>
              <a:rPr lang="de-DE" sz="2400" dirty="0" smtClean="0"/>
              <a:t>Gehaltsbestimmung Ascorbinsäure</a:t>
            </a:r>
          </a:p>
          <a:p>
            <a:endParaRPr lang="de-DE" sz="3600" dirty="0"/>
          </a:p>
        </p:txBody>
      </p:sp>
      <p:pic>
        <p:nvPicPr>
          <p:cNvPr id="5" name="Grafik 4" descr="brausetablette Vitamin C_Geh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2651276" cy="35004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28662" y="528638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Genauigkeit der Methode über die Gehaltsangabe in einer Brausetablette nachprüfen</a:t>
            </a:r>
            <a:endParaRPr lang="de-DE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16123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1142976" y="6143644"/>
            <a:ext cx="717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Chemische Arbeitsmethoden kennenlernen: Maßkolben</a:t>
            </a:r>
            <a:endParaRPr lang="de-DE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000240"/>
            <a:ext cx="2571768" cy="85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32" y="21429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Vitamin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 – Gehalt in einer Brausetablette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535916" y="3678136"/>
            <a:ext cx="4071173" cy="258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61046" y="1678667"/>
            <a:ext cx="289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Herstellung der Probelösung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646798" y="2047999"/>
            <a:ext cx="371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 smtClean="0"/>
              <a:t>  Brausetablette in Wasser lösen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CO2-Entwicklung abklingen lassen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Im Maßkolben auf 250 ml auffüllen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4770880" y="1643050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Durchführung der Titration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9358346" y="-1154162"/>
            <a:ext cx="4168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Haltbare Stärkelösungen</a:t>
            </a:r>
          </a:p>
          <a:p>
            <a:endParaRPr lang="de-DE" b="1" dirty="0" smtClean="0"/>
          </a:p>
          <a:p>
            <a:pPr indent="263525">
              <a:buFont typeface="Symbol" pitchFamily="18" charset="2"/>
              <a:buChar char="-"/>
            </a:pPr>
            <a:r>
              <a:rPr lang="de-DE" dirty="0" smtClean="0"/>
              <a:t> Zinkiodid-Stärke-Lösung</a:t>
            </a:r>
          </a:p>
          <a:p>
            <a:pPr marL="263525"/>
            <a:r>
              <a:rPr lang="de-DE" dirty="0" smtClean="0"/>
              <a:t>(Windaus)</a:t>
            </a:r>
          </a:p>
          <a:p>
            <a:endParaRPr lang="de-DE" dirty="0" smtClean="0"/>
          </a:p>
          <a:p>
            <a:pPr indent="263525">
              <a:buFont typeface="Symbol" pitchFamily="18" charset="2"/>
              <a:buChar char="-"/>
            </a:pPr>
            <a:r>
              <a:rPr lang="de-DE" dirty="0" smtClean="0"/>
              <a:t> Stärke in gesättigter Kochsalzlösung</a:t>
            </a:r>
          </a:p>
          <a:p>
            <a:pPr marL="263525"/>
            <a:r>
              <a:rPr lang="de-DE" dirty="0" smtClean="0"/>
              <a:t>(1 g Stärke, löslich, in 100 ml gesättigter</a:t>
            </a:r>
          </a:p>
          <a:p>
            <a:pPr marL="263525"/>
            <a:r>
              <a:rPr lang="de-DE" dirty="0" smtClean="0"/>
              <a:t>Kochsalzlösung aufkochen).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770880" y="2007580"/>
            <a:ext cx="38622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einen 25 ml Erlenmeyer-Kolben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geben und bis zum Farbumschlag nach </a:t>
            </a:r>
          </a:p>
          <a:p>
            <a:r>
              <a:rPr lang="de-DE" dirty="0" smtClean="0"/>
              <a:t>blau mit Kaliumiodat-Lösung titrieren .</a:t>
            </a:r>
          </a:p>
          <a:p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143504" y="258388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 smtClean="0"/>
              <a:t>  1ml Probelösung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3 Tropfen Stärke-Lösung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Tropfen Schwefelsäure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Tropfen Kaliumiodid-Lösung (5%)</a:t>
            </a:r>
            <a:endParaRPr lang="de-DE" dirty="0"/>
          </a:p>
        </p:txBody>
      </p:sp>
      <p:pic>
        <p:nvPicPr>
          <p:cNvPr id="39" name="Grafik 38" descr="brausetablette Vitamin 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60" y="3048131"/>
            <a:ext cx="3500462" cy="2666885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4770880" y="4727026"/>
            <a:ext cx="4373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Hinweis:</a:t>
            </a:r>
          </a:p>
          <a:p>
            <a:r>
              <a:rPr lang="de-DE" dirty="0" smtClean="0"/>
              <a:t>Volumen der Probelösung an die Vitamin C –</a:t>
            </a:r>
          </a:p>
          <a:p>
            <a:r>
              <a:rPr lang="de-DE" dirty="0" smtClean="0"/>
              <a:t>Konzentration der Brausetablette anpassen!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  <p:bldP spid="32" grpId="0"/>
      <p:bldP spid="34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Was ist EDTA?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Grundlagen der Komplexometrie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39552" y="11967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/>
              <a:t>EDTA steht für </a:t>
            </a:r>
            <a:r>
              <a:rPr lang="de-DE" sz="2400" u="sng" dirty="0" err="1" smtClean="0"/>
              <a:t>E</a:t>
            </a:r>
            <a:r>
              <a:rPr lang="de-DE" sz="2400" dirty="0" err="1" smtClean="0"/>
              <a:t>thylene</a:t>
            </a:r>
            <a:r>
              <a:rPr lang="de-DE" sz="2400" u="sng" dirty="0" err="1" smtClean="0"/>
              <a:t>d</a:t>
            </a:r>
            <a:r>
              <a:rPr lang="de-DE" sz="2400" dirty="0" err="1" smtClean="0"/>
              <a:t>iamine</a:t>
            </a:r>
            <a:r>
              <a:rPr lang="de-DE" sz="2400" u="sng" dirty="0" err="1" smtClean="0"/>
              <a:t>t</a:t>
            </a:r>
            <a:r>
              <a:rPr lang="de-DE" sz="2400" dirty="0" err="1" smtClean="0"/>
              <a:t>etraacetic</a:t>
            </a:r>
            <a:r>
              <a:rPr lang="de-DE" sz="2400" dirty="0"/>
              <a:t> </a:t>
            </a:r>
            <a:r>
              <a:rPr lang="de-DE" sz="2400" u="sng" dirty="0" err="1"/>
              <a:t>a</a:t>
            </a:r>
            <a:r>
              <a:rPr lang="de-DE" sz="2400" dirty="0" err="1"/>
              <a:t>cid</a:t>
            </a:r>
            <a:endParaRPr lang="de-DE" sz="2400" dirty="0" smtClean="0"/>
          </a:p>
          <a:p>
            <a:pPr algn="ctr"/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28536" y="5919663"/>
            <a:ext cx="761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Di-Natriumsalz besser wasserlöslich, wird meist verwendet!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458112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Handelsnamen der Säure: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Titriplex</a:t>
            </a:r>
            <a:r>
              <a:rPr lang="de-DE" sz="2400" dirty="0" smtClean="0"/>
              <a:t> II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Idranal</a:t>
            </a:r>
            <a:r>
              <a:rPr lang="de-DE" sz="2400" dirty="0" smtClean="0"/>
              <a:t> II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13" name="Grafik 12" descr="EDTA_I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67696"/>
            <a:ext cx="4067944" cy="222959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067944" y="4581128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Handelsnamen des Di-Natriumsalzes: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Titriplex</a:t>
            </a:r>
            <a:r>
              <a:rPr lang="de-DE" sz="2400" dirty="0" smtClean="0"/>
              <a:t> III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Idranal</a:t>
            </a:r>
            <a:r>
              <a:rPr lang="de-DE" sz="2400" dirty="0" smtClean="0"/>
              <a:t> III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17" name="Grafik 16" descr="ED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67697"/>
            <a:ext cx="4068000" cy="222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DTA_MeN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389383" cy="48371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Chelatkomplexe</a:t>
            </a:r>
            <a:r>
              <a:rPr lang="de-DE" sz="3600" dirty="0" smtClean="0"/>
              <a:t> zur Metalltitration</a:t>
            </a:r>
            <a:br>
              <a:rPr lang="de-DE" sz="3600" dirty="0" smtClean="0"/>
            </a:br>
            <a:r>
              <a:rPr lang="de-DE" sz="2400" dirty="0" smtClean="0"/>
              <a:t>Grundlagen der Komplexometrie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4139952" y="1196752"/>
            <a:ext cx="49596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EDTA ist ein 6-zähniger Ligand </a:t>
            </a:r>
          </a:p>
          <a:p>
            <a:endParaRPr lang="de-DE" sz="2400" dirty="0"/>
          </a:p>
          <a:p>
            <a:r>
              <a:rPr lang="de-DE" sz="2400" dirty="0" smtClean="0"/>
              <a:t>1 Molekül EDTA bindet 1 Metall-Ion</a:t>
            </a:r>
          </a:p>
          <a:p>
            <a:pPr marL="358775">
              <a:buFont typeface="Symbol" pitchFamily="18" charset="2"/>
              <a:buChar char="-"/>
            </a:pPr>
            <a:r>
              <a:rPr lang="de-DE" sz="2400" dirty="0" smtClean="0"/>
              <a:t>   Stoffmengen-Verhältnis 1: 1</a:t>
            </a:r>
          </a:p>
          <a:p>
            <a:pPr marL="358775">
              <a:buFont typeface="Symbol" pitchFamily="18" charset="2"/>
              <a:buChar char="-"/>
            </a:pPr>
            <a:r>
              <a:rPr lang="de-DE" sz="2400" dirty="0" smtClean="0"/>
              <a:t>   Macht die Berechnung leicht</a:t>
            </a:r>
          </a:p>
          <a:p>
            <a:pPr marL="358775">
              <a:buFont typeface="Symbol" pitchFamily="18" charset="2"/>
              <a:buChar char="-"/>
            </a:pPr>
            <a:r>
              <a:rPr lang="de-DE" sz="2400" dirty="0" smtClean="0"/>
              <a:t>   1 ml 0,1 </a:t>
            </a:r>
            <a:r>
              <a:rPr lang="de-DE" sz="2400" dirty="0" err="1" smtClean="0"/>
              <a:t>mol</a:t>
            </a:r>
            <a:r>
              <a:rPr lang="de-DE" sz="2400" dirty="0" smtClean="0"/>
              <a:t>/l EDTA-</a:t>
            </a:r>
            <a:r>
              <a:rPr lang="de-DE" sz="2400" dirty="0" err="1" smtClean="0"/>
              <a:t>Lsg</a:t>
            </a:r>
            <a:r>
              <a:rPr lang="de-DE" sz="2400" dirty="0" smtClean="0"/>
              <a:t> </a:t>
            </a:r>
          </a:p>
          <a:p>
            <a:pPr marL="358775"/>
            <a:r>
              <a:rPr lang="de-DE" sz="2400" b="1" baseline="-6000" dirty="0" smtClean="0">
                <a:latin typeface="OpenSymbol"/>
                <a:ea typeface="OpenSymbol"/>
              </a:rPr>
              <a:t>	≙  </a:t>
            </a:r>
            <a:r>
              <a:rPr lang="de-DE" sz="2400" dirty="0" smtClean="0"/>
              <a:t>0,1 </a:t>
            </a:r>
            <a:r>
              <a:rPr lang="de-DE" sz="2400" dirty="0" err="1" smtClean="0"/>
              <a:t>mmol</a:t>
            </a:r>
            <a:r>
              <a:rPr lang="de-DE" sz="2400" dirty="0" smtClean="0"/>
              <a:t>/ml </a:t>
            </a:r>
            <a:r>
              <a:rPr lang="de-DE" sz="2400" dirty="0" err="1" smtClean="0"/>
              <a:t>Me</a:t>
            </a:r>
            <a:r>
              <a:rPr lang="pt-BR" sz="2400" baseline="30000" dirty="0" smtClean="0"/>
              <a:t>2+ </a:t>
            </a:r>
            <a:endParaRPr lang="de-DE" sz="2400" dirty="0" smtClean="0"/>
          </a:p>
          <a:p>
            <a:r>
              <a:rPr lang="de-DE" sz="2400" dirty="0" smtClean="0"/>
              <a:t>Für die Titration mit verschiedenen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Metallionen geeignet</a:t>
            </a:r>
          </a:p>
          <a:p>
            <a:r>
              <a:rPr lang="de-DE" sz="2400" dirty="0" smtClean="0"/>
              <a:t>Indikator nötig, der anzeigt, wann alle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Metallionen </a:t>
            </a:r>
            <a:r>
              <a:rPr lang="de-DE" sz="2400" dirty="0" err="1" smtClean="0"/>
              <a:t>komplexiert</a:t>
            </a:r>
            <a:r>
              <a:rPr lang="de-DE" sz="2400" dirty="0" smtClean="0"/>
              <a:t> sind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2483768" y="551723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/>
          </a:p>
          <a:p>
            <a:r>
              <a:rPr lang="pt-BR" sz="2400" dirty="0"/>
              <a:t> </a:t>
            </a:r>
            <a:r>
              <a:rPr lang="pt-BR" sz="2400" dirty="0" smtClean="0"/>
              <a:t>Me</a:t>
            </a:r>
            <a:r>
              <a:rPr lang="pt-BR" sz="2400" baseline="30000" dirty="0" smtClean="0"/>
              <a:t>2</a:t>
            </a:r>
            <a:r>
              <a:rPr lang="pt-BR" sz="2400" baseline="30000" dirty="0"/>
              <a:t>+ </a:t>
            </a:r>
            <a:r>
              <a:rPr lang="pt-BR" sz="2400" dirty="0"/>
              <a:t>+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EDTA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</a:t>
            </a:r>
            <a:r>
              <a:rPr lang="pt-BR" sz="2400" dirty="0"/>
              <a:t>+ 2 H</a:t>
            </a:r>
            <a:r>
              <a:rPr lang="pt-BR" sz="2400" baseline="-25000" dirty="0"/>
              <a:t>2</a:t>
            </a:r>
            <a:r>
              <a:rPr lang="pt-BR" sz="2400" dirty="0"/>
              <a:t>O ⇄ </a:t>
            </a:r>
            <a:r>
              <a:rPr lang="pt-BR" sz="2400" dirty="0" smtClean="0"/>
              <a:t>[MeEDTA]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</a:t>
            </a:r>
            <a:r>
              <a:rPr lang="pt-BR" sz="2400" dirty="0"/>
              <a:t>+ 2 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de-DE" sz="4000" dirty="0" err="1" smtClean="0"/>
              <a:t>Komplexometrische</a:t>
            </a:r>
            <a:r>
              <a:rPr lang="de-DE" sz="4000" dirty="0" smtClean="0"/>
              <a:t> Metall-Indikatoren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700" dirty="0" smtClean="0"/>
              <a:t>Grundlagen der Komplexometrie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052736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 smtClean="0"/>
              <a:t>Metallindikatoren sind organische Farbstoffe</a:t>
            </a:r>
            <a:r>
              <a:rPr lang="de-DE" sz="3200" dirty="0" smtClean="0"/>
              <a:t>, </a:t>
            </a:r>
            <a:r>
              <a:rPr lang="de-DE" sz="2400" dirty="0" smtClean="0"/>
              <a:t>die mit Metallionen einen Komplex eingehen können (der aber schwächer sein muss, als der mit EDTA). Durch die </a:t>
            </a:r>
            <a:r>
              <a:rPr lang="de-DE" sz="2400" dirty="0" err="1" smtClean="0"/>
              <a:t>Komplexierung</a:t>
            </a:r>
            <a:r>
              <a:rPr lang="de-DE" sz="2400" dirty="0" smtClean="0"/>
              <a:t> ändert sich die Farbe (diese ist meist auch pH-abhängig).</a:t>
            </a:r>
          </a:p>
        </p:txBody>
      </p:sp>
      <p:pic>
        <p:nvPicPr>
          <p:cNvPr id="6" name="Grafik 5" descr="calconcarbonsä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28" y="2996952"/>
            <a:ext cx="4247456" cy="23502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3568" y="5661248"/>
            <a:ext cx="2692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Calconcarbonsäure</a:t>
            </a:r>
            <a:endParaRPr lang="de-DE" b="1" dirty="0" smtClean="0"/>
          </a:p>
          <a:p>
            <a:pPr algn="ctr"/>
            <a:r>
              <a:rPr lang="de-DE" dirty="0" smtClean="0"/>
              <a:t>Farbwechsel: blau – violett</a:t>
            </a:r>
          </a:p>
          <a:p>
            <a:pPr algn="ctr"/>
            <a:r>
              <a:rPr lang="de-DE" dirty="0" smtClean="0"/>
              <a:t>Spezifisch: Ca</a:t>
            </a:r>
            <a:r>
              <a:rPr lang="de-DE" baseline="30000" dirty="0" smtClean="0"/>
              <a:t>2+</a:t>
            </a:r>
            <a:endParaRPr lang="de-DE" sz="2400" baseline="30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736304" cy="32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4857752" y="5679251"/>
            <a:ext cx="418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Murexid</a:t>
            </a:r>
            <a:r>
              <a:rPr lang="de-DE" b="1" dirty="0" smtClean="0"/>
              <a:t> </a:t>
            </a:r>
            <a:r>
              <a:rPr lang="de-DE" dirty="0" smtClean="0"/>
              <a:t>(Ammoniumsalz der </a:t>
            </a:r>
            <a:r>
              <a:rPr lang="de-DE" dirty="0" err="1" smtClean="0"/>
              <a:t>Pupursäure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932040" y="5949280"/>
            <a:ext cx="390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Farbwechsel: schwach orange – violett</a:t>
            </a:r>
          </a:p>
          <a:p>
            <a:pPr algn="ctr"/>
            <a:r>
              <a:rPr lang="de-DE" dirty="0" smtClean="0"/>
              <a:t>Ca</a:t>
            </a:r>
            <a:r>
              <a:rPr lang="de-DE" baseline="30000" dirty="0" smtClean="0"/>
              <a:t>2+</a:t>
            </a:r>
            <a:r>
              <a:rPr lang="de-DE" dirty="0" smtClean="0"/>
              <a:t>, Cu</a:t>
            </a:r>
            <a:r>
              <a:rPr lang="de-DE" baseline="30000" dirty="0" smtClean="0"/>
              <a:t>2+</a:t>
            </a:r>
            <a:r>
              <a:rPr lang="de-DE" dirty="0" smtClean="0"/>
              <a:t>,Co</a:t>
            </a:r>
            <a:r>
              <a:rPr lang="de-DE" baseline="30000" dirty="0" smtClean="0"/>
              <a:t>2+</a:t>
            </a:r>
            <a:r>
              <a:rPr lang="de-DE" dirty="0" smtClean="0"/>
              <a:t>, Ni</a:t>
            </a:r>
            <a:r>
              <a:rPr lang="de-DE" baseline="30000" dirty="0" smtClean="0"/>
              <a:t>2+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Überblick über den Experimentalvortrag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800" dirty="0" smtClean="0"/>
              <a:t>Qualitative Nachweise</a:t>
            </a:r>
          </a:p>
          <a:p>
            <a:pPr algn="ctr"/>
            <a:r>
              <a:rPr lang="de-DE" sz="2800" dirty="0" smtClean="0"/>
              <a:t>Tüpfelanalytik </a:t>
            </a:r>
          </a:p>
          <a:p>
            <a:pPr algn="ctr">
              <a:buNone/>
            </a:pPr>
            <a:endParaRPr lang="de-DE" sz="2800" dirty="0" smtClean="0"/>
          </a:p>
          <a:p>
            <a:pPr algn="ctr">
              <a:buNone/>
            </a:pPr>
            <a:r>
              <a:rPr lang="de-DE" sz="2800" dirty="0" smtClean="0"/>
              <a:t>Quantitative Nachweise (Titration)</a:t>
            </a:r>
          </a:p>
          <a:p>
            <a:pPr algn="ctr"/>
            <a:r>
              <a:rPr lang="de-DE" sz="2800" dirty="0" smtClean="0"/>
              <a:t>Technik der Halbmikrotitration</a:t>
            </a:r>
          </a:p>
          <a:p>
            <a:pPr algn="ctr"/>
            <a:r>
              <a:rPr lang="de-DE" sz="2800" dirty="0" smtClean="0"/>
              <a:t>Säure-Base Titration </a:t>
            </a:r>
          </a:p>
          <a:p>
            <a:pPr algn="ctr"/>
            <a:r>
              <a:rPr lang="de-DE" sz="2800" dirty="0" err="1" smtClean="0"/>
              <a:t>Redoxtitration</a:t>
            </a:r>
            <a:endParaRPr lang="de-DE" sz="2800" dirty="0" smtClean="0"/>
          </a:p>
          <a:p>
            <a:pPr algn="ctr"/>
            <a:r>
              <a:rPr lang="de-DE" sz="2800" dirty="0" smtClean="0"/>
              <a:t>Komplexometrie</a:t>
            </a:r>
          </a:p>
          <a:p>
            <a:pPr>
              <a:buNone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Ablauf einer </a:t>
            </a:r>
            <a:r>
              <a:rPr lang="de-DE" sz="4000" dirty="0" err="1" smtClean="0"/>
              <a:t>komplexometrischen</a:t>
            </a:r>
            <a:r>
              <a:rPr lang="de-DE" sz="4000" dirty="0" smtClean="0"/>
              <a:t> Titration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700" dirty="0" smtClean="0"/>
              <a:t>Grundlagen der Komplexometrie</a:t>
            </a:r>
            <a:endParaRPr lang="de-DE" sz="3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51520" y="1412776"/>
          <a:ext cx="23762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Me</a:t>
                      </a:r>
                      <a:r>
                        <a:rPr lang="de-DE" sz="2400" baseline="30000" dirty="0" smtClean="0"/>
                        <a:t>2+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Indikator/Puffer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EDTA  </a:t>
                      </a:r>
                      <a:r>
                        <a:rPr lang="de-DE" sz="2400" dirty="0" smtClean="0">
                          <a:sym typeface="Wingdings"/>
                        </a:rPr>
                        <a:t>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915816" y="1383159"/>
            <a:ext cx="5537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Me</a:t>
            </a:r>
            <a:r>
              <a:rPr lang="de-DE" sz="2400" baseline="30000" dirty="0" smtClean="0"/>
              <a:t>2+ </a:t>
            </a:r>
            <a:r>
              <a:rPr lang="de-DE" sz="2400" dirty="0" smtClean="0"/>
              <a:t>= Metallionen, die zu bestimmen sind</a:t>
            </a:r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915816" y="2204864"/>
            <a:ext cx="324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EDTA = EDTA-Maßlösung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915816" y="3068960"/>
            <a:ext cx="500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Indikatoreaktion</a:t>
            </a:r>
            <a:r>
              <a:rPr lang="de-DE" sz="2400" b="1" dirty="0" smtClean="0"/>
              <a:t> (unter Farbwechsel):</a:t>
            </a:r>
          </a:p>
          <a:p>
            <a:r>
              <a:rPr lang="pt-BR" sz="2400" dirty="0" smtClean="0"/>
              <a:t>Me</a:t>
            </a:r>
            <a:r>
              <a:rPr lang="pt-BR" sz="2400" baseline="30000" dirty="0" smtClean="0"/>
              <a:t>2+ </a:t>
            </a:r>
            <a:r>
              <a:rPr lang="pt-BR" sz="2400" dirty="0" smtClean="0"/>
              <a:t>+ Ind</a:t>
            </a:r>
            <a:r>
              <a:rPr lang="pt-BR" sz="2400" baseline="30000" dirty="0" smtClean="0"/>
              <a:t>2- </a:t>
            </a:r>
            <a:r>
              <a:rPr lang="pt-BR" sz="2400" dirty="0" smtClean="0"/>
              <a:t>   ⇄    [MeInd]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915816" y="4077072"/>
            <a:ext cx="6156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Komplexierungsreaktion</a:t>
            </a:r>
            <a:r>
              <a:rPr lang="de-DE" sz="2400" b="1" dirty="0" smtClean="0"/>
              <a:t>:</a:t>
            </a:r>
          </a:p>
          <a:p>
            <a:r>
              <a:rPr lang="de-DE" sz="2400" dirty="0" smtClean="0"/>
              <a:t>[</a:t>
            </a:r>
            <a:r>
              <a:rPr lang="de-DE" sz="2400" dirty="0" err="1" smtClean="0"/>
              <a:t>MeInd</a:t>
            </a:r>
            <a:r>
              <a:rPr lang="de-DE" sz="2400" dirty="0" smtClean="0"/>
              <a:t>]  +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EDTA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→ [MeEDTA]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+ 2H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+ Ind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915816" y="5190291"/>
            <a:ext cx="632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Pufferreaktion:</a:t>
            </a:r>
          </a:p>
          <a:p>
            <a:r>
              <a:rPr lang="de-DE" sz="2400" dirty="0" smtClean="0"/>
              <a:t>Fängt H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 weg, zieht Reaktion auf die Produktseite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Reagenzien Komplexometrie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Praktische Durchführung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1484784"/>
            <a:ext cx="8312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ETDA-Lösung, 0,1 </a:t>
            </a:r>
            <a:r>
              <a:rPr lang="de-DE" sz="2400" b="1" dirty="0" err="1" smtClean="0"/>
              <a:t>mol</a:t>
            </a:r>
            <a:r>
              <a:rPr lang="de-DE" sz="2400" b="1" dirty="0" smtClean="0"/>
              <a:t>/l</a:t>
            </a:r>
          </a:p>
          <a:p>
            <a:pPr marL="173038" lvl="4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 	37,22 g </a:t>
            </a:r>
            <a:r>
              <a:rPr lang="de-DE" sz="2400" dirty="0"/>
              <a:t>EDTA </a:t>
            </a:r>
            <a:r>
              <a:rPr lang="de-DE" sz="2400" dirty="0" err="1" smtClean="0"/>
              <a:t>Dinatriumsalz</a:t>
            </a:r>
            <a:r>
              <a:rPr lang="de-DE" sz="2400" dirty="0" smtClean="0"/>
              <a:t> </a:t>
            </a:r>
            <a:r>
              <a:rPr lang="de-DE" sz="2400" dirty="0" err="1" smtClean="0"/>
              <a:t>Dihydrat</a:t>
            </a:r>
            <a:r>
              <a:rPr lang="de-DE" sz="2400" dirty="0" smtClean="0"/>
              <a:t> in 1 l Wasser lösen</a:t>
            </a:r>
          </a:p>
          <a:p>
            <a:pPr marL="173038" lvl="4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	Sofort in Kunststoffflasche umfüllen (Reaktion mit Glaswand)</a:t>
            </a:r>
          </a:p>
          <a:p>
            <a:endParaRPr lang="de-DE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3040" y="3143248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dirty="0" err="1" smtClean="0"/>
              <a:t>Murexid-Verreibung</a:t>
            </a:r>
            <a:r>
              <a:rPr lang="de-DE" sz="2400" b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/>
              <a:t>1 g </a:t>
            </a:r>
            <a:r>
              <a:rPr lang="de-DE" sz="2400" dirty="0" err="1" smtClean="0"/>
              <a:t>Murexid</a:t>
            </a:r>
            <a:r>
              <a:rPr lang="de-DE" sz="2400" dirty="0" smtClean="0"/>
              <a:t> mit 100 g Natriumchlorid in einer Reibschale sorgfältig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/>
              <a:t>miteinander verreiben.</a:t>
            </a:r>
            <a:endParaRPr lang="de-DE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Durchführung </a:t>
            </a:r>
            <a:br>
              <a:rPr lang="de-DE" sz="3600" dirty="0" smtClean="0"/>
            </a:br>
            <a:r>
              <a:rPr lang="de-DE" sz="3600" dirty="0" smtClean="0"/>
              <a:t>Titration von </a:t>
            </a:r>
            <a:r>
              <a:rPr lang="de-DE" sz="3600" dirty="0" err="1" smtClean="0"/>
              <a:t>Calciumchlorid</a:t>
            </a:r>
            <a:r>
              <a:rPr lang="de-DE" sz="3600" dirty="0" smtClean="0"/>
              <a:t>-Lösung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1357298"/>
            <a:ext cx="28902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Dest</a:t>
            </a:r>
            <a:r>
              <a:rPr lang="de-DE" dirty="0" smtClean="0"/>
              <a:t>. Wasser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Testlösung </a:t>
            </a:r>
            <a:r>
              <a:rPr lang="de-DE" dirty="0" err="1" smtClean="0"/>
              <a:t>Calciumchlorid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Natronlauge 1 </a:t>
            </a:r>
            <a:r>
              <a:rPr lang="de-DE" dirty="0" err="1" smtClean="0"/>
              <a:t>mol</a:t>
            </a:r>
            <a:r>
              <a:rPr lang="de-DE" dirty="0" smtClean="0"/>
              <a:t>/l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Indikator </a:t>
            </a:r>
            <a:r>
              <a:rPr lang="de-DE" dirty="0" err="1" smtClean="0"/>
              <a:t>Murexid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EDTA-Lösung 0,1 </a:t>
            </a:r>
            <a:r>
              <a:rPr lang="de-DE" dirty="0" err="1" smtClean="0"/>
              <a:t>mol</a:t>
            </a:r>
            <a:r>
              <a:rPr lang="de-DE" dirty="0" smtClean="0"/>
              <a:t>/l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rot="5400000">
            <a:off x="3715142" y="2214156"/>
            <a:ext cx="1714512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72066" y="1357298"/>
            <a:ext cx="27986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Materialien: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Erlenmeyerkolben</a:t>
            </a:r>
            <a:r>
              <a:rPr lang="de-DE" dirty="0" smtClean="0"/>
              <a:t>, 25 ml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2 </a:t>
            </a:r>
            <a:r>
              <a:rPr lang="de-DE" dirty="0" err="1" smtClean="0"/>
              <a:t>Tuberkulinspritzen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1 </a:t>
            </a:r>
            <a:r>
              <a:rPr lang="de-DE" dirty="0" err="1" smtClean="0"/>
              <a:t>Pipettenspitze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Stevialöffel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Küchentuch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28728" y="3571876"/>
            <a:ext cx="6357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Durchführung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in einen 25 ml Erlenmeyer-Kolben 10 ml Wasser vorlegen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mit 20 Tropfen Natronlauge und mit einem </a:t>
            </a:r>
            <a:r>
              <a:rPr lang="de-DE" dirty="0" err="1" smtClean="0"/>
              <a:t>Stevialöffel</a:t>
            </a:r>
            <a:r>
              <a:rPr lang="de-DE" dirty="0" smtClean="0"/>
              <a:t> </a:t>
            </a:r>
            <a:r>
              <a:rPr lang="de-DE" dirty="0" err="1" smtClean="0"/>
              <a:t>Murexid</a:t>
            </a:r>
            <a:r>
              <a:rPr lang="de-DE" dirty="0" smtClean="0"/>
              <a:t>-Mischung versetzen, gut mischen, Lösung ist rot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0,50 ml Calcium -chlorid-Lösung zugeben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bis zum Farbumschlag nach violett nach tintenblau mit 0,1 </a:t>
            </a:r>
            <a:r>
              <a:rPr lang="de-DE" dirty="0" err="1" smtClean="0"/>
              <a:t>mol</a:t>
            </a:r>
            <a:r>
              <a:rPr lang="de-DE" dirty="0" smtClean="0"/>
              <a:t>/l EDTA-Lösung titrieren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Bestimmung von Ca</a:t>
            </a:r>
            <a:r>
              <a:rPr lang="de-DE" sz="3600" baseline="30000" dirty="0" smtClean="0"/>
              <a:t>2+</a:t>
            </a:r>
            <a:r>
              <a:rPr lang="de-DE" sz="3600" dirty="0" smtClean="0"/>
              <a:t> in Brausetabletten</a:t>
            </a:r>
            <a:br>
              <a:rPr lang="de-DE" sz="3600" dirty="0" smtClean="0"/>
            </a:br>
            <a:r>
              <a:rPr lang="de-DE" sz="2400" dirty="0" smtClean="0"/>
              <a:t>Praktische Durchführung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1835696" y="1340768"/>
            <a:ext cx="723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Herstellung der Probelösung:</a:t>
            </a:r>
          </a:p>
          <a:p>
            <a:r>
              <a:rPr lang="de-DE" sz="2400" dirty="0" smtClean="0"/>
              <a:t>Brausetablette in </a:t>
            </a:r>
            <a:r>
              <a:rPr lang="de-DE" sz="2400" dirty="0" err="1" smtClean="0"/>
              <a:t>dest</a:t>
            </a:r>
            <a:r>
              <a:rPr lang="de-DE" sz="2400" dirty="0" smtClean="0"/>
              <a:t>. Wasser lösen, nach Abklingen der Gasentwicklung im Maßkolben auf 250 ml auffüllen.</a:t>
            </a: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15430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907704" y="2564904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/>
          </a:p>
          <a:p>
            <a:r>
              <a:rPr lang="de-DE" sz="2400" b="1" dirty="0" smtClean="0"/>
              <a:t>Durchführung der Titration: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 	10 ml Wasser im </a:t>
            </a:r>
            <a:r>
              <a:rPr lang="de-DE" sz="2400" dirty="0" err="1" smtClean="0"/>
              <a:t>Erlenmeyerkolben</a:t>
            </a:r>
            <a:r>
              <a:rPr lang="de-DE" sz="2400" dirty="0" smtClean="0"/>
              <a:t>, 25 ml,      	vorlegen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	1 ml Probelösung dazugeben</a:t>
            </a:r>
          </a:p>
          <a:p>
            <a:pPr marL="173038" lvl="1">
              <a:buFont typeface="Symbol" pitchFamily="18" charset="2"/>
              <a:buChar char="-"/>
              <a:tabLst>
                <a:tab pos="536575" algn="l"/>
                <a:tab pos="725488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  10 Tropen Natronlauge, 2 </a:t>
            </a:r>
            <a:r>
              <a:rPr lang="de-DE" sz="2400" dirty="0" err="1" smtClean="0"/>
              <a:t>mol</a:t>
            </a:r>
            <a:r>
              <a:rPr lang="de-DE" sz="2400" dirty="0" smtClean="0"/>
              <a:t>/l, 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	1 </a:t>
            </a:r>
            <a:r>
              <a:rPr lang="de-DE" sz="2400" dirty="0" err="1" smtClean="0"/>
              <a:t>Spatelspitze</a:t>
            </a:r>
            <a:r>
              <a:rPr lang="de-DE" sz="2400" dirty="0" smtClean="0"/>
              <a:t> </a:t>
            </a:r>
            <a:r>
              <a:rPr lang="de-DE" sz="2400" dirty="0" err="1" smtClean="0"/>
              <a:t>Murexid-Verreibung</a:t>
            </a:r>
            <a:r>
              <a:rPr lang="de-DE" sz="2400" dirty="0" smtClean="0"/>
              <a:t> 	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	Mit EDTA-</a:t>
            </a:r>
            <a:r>
              <a:rPr lang="de-DE" sz="2400" dirty="0" err="1" smtClean="0"/>
              <a:t>Lsg</a:t>
            </a:r>
            <a:r>
              <a:rPr lang="de-DE" sz="2400" dirty="0" smtClean="0"/>
              <a:t>., 0,1 </a:t>
            </a:r>
            <a:r>
              <a:rPr lang="de-DE" sz="2400" dirty="0" err="1" smtClean="0"/>
              <a:t>mol</a:t>
            </a:r>
            <a:r>
              <a:rPr lang="de-DE" sz="2400" dirty="0" smtClean="0"/>
              <a:t>/l, bis zum Farbumschlag 	von hellorange nach violett titrieren.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Berechnung: </a:t>
            </a:r>
            <a:r>
              <a:rPr lang="de-DE" sz="3600" dirty="0" err="1" smtClean="0"/>
              <a:t>Ca</a:t>
            </a:r>
            <a:r>
              <a:rPr lang="de-DE" sz="3600" dirty="0" smtClean="0"/>
              <a:t>-Ionengehalt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smtClean="0"/>
              <a:t>1 ml EDTA 0,1 </a:t>
            </a:r>
            <a:r>
              <a:rPr lang="de-DE" sz="2800" dirty="0" err="1" smtClean="0"/>
              <a:t>mol</a:t>
            </a:r>
            <a:r>
              <a:rPr lang="de-DE" sz="2800" dirty="0" smtClean="0"/>
              <a:t>/l = 0,1 </a:t>
            </a:r>
            <a:r>
              <a:rPr lang="de-DE" sz="2800" dirty="0" err="1" smtClean="0"/>
              <a:t>mmol</a:t>
            </a:r>
            <a:r>
              <a:rPr lang="de-DE" sz="2800" dirty="0" smtClean="0"/>
              <a:t>/ml Ca</a:t>
            </a:r>
            <a:r>
              <a:rPr lang="de-DE" sz="2800" baseline="30000" dirty="0" smtClean="0"/>
              <a:t>2+</a:t>
            </a:r>
          </a:p>
          <a:p>
            <a:pPr>
              <a:buNone/>
            </a:pPr>
            <a:r>
              <a:rPr lang="de-DE" sz="2800" dirty="0" smtClean="0"/>
              <a:t>1 ml EDTA = 4 mg/ml Ca</a:t>
            </a:r>
            <a:r>
              <a:rPr lang="de-DE" sz="2800" baseline="30000" dirty="0" smtClean="0"/>
              <a:t>2+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800" dirty="0" smtClean="0"/>
              <a:t>0,5ml x 4 mg/ml x 250</a:t>
            </a:r>
            <a:endParaRPr lang="de-DE" sz="2800" dirty="0"/>
          </a:p>
        </p:txBody>
      </p:sp>
      <p:grpSp>
        <p:nvGrpSpPr>
          <p:cNvPr id="4" name="Gruppieren 9"/>
          <p:cNvGrpSpPr/>
          <p:nvPr/>
        </p:nvGrpSpPr>
        <p:grpSpPr>
          <a:xfrm>
            <a:off x="4000496" y="3071810"/>
            <a:ext cx="2357422" cy="1071570"/>
            <a:chOff x="6215074" y="3357562"/>
            <a:chExt cx="2357422" cy="1071570"/>
          </a:xfrm>
        </p:grpSpPr>
        <p:sp>
          <p:nvSpPr>
            <p:cNvPr id="5" name="Abgerundete rechteckige Legende 4"/>
            <p:cNvSpPr/>
            <p:nvPr/>
          </p:nvSpPr>
          <p:spPr>
            <a:xfrm>
              <a:off x="6215074" y="3357562"/>
              <a:ext cx="2357422" cy="1071570"/>
            </a:xfrm>
            <a:prstGeom prst="wedgeRoundRectCallout">
              <a:avLst>
                <a:gd name="adj1" fmla="val -59051"/>
                <a:gd name="adj2" fmla="val 842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500826" y="3429000"/>
              <a:ext cx="16024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Probevolumen</a:t>
              </a:r>
            </a:p>
            <a:p>
              <a:pPr algn="ctr"/>
              <a:r>
                <a:rPr lang="de-DE" dirty="0" smtClean="0"/>
                <a:t> nur 1/250 der</a:t>
              </a:r>
            </a:p>
            <a:p>
              <a:pPr algn="ctr"/>
              <a:r>
                <a:rPr lang="de-DE" dirty="0" smtClean="0"/>
                <a:t>Gesamtmenge </a:t>
              </a:r>
              <a:endParaRPr lang="de-DE" dirty="0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478458" y="5572140"/>
            <a:ext cx="42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Gehalt pro Tablette: 500 mg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Literatur</a:t>
            </a:r>
            <a:endParaRPr lang="de-DE" sz="3600" dirty="0"/>
          </a:p>
        </p:txBody>
      </p:sp>
      <p:pic>
        <p:nvPicPr>
          <p:cNvPr id="4" name="Grafik 3" descr="Bu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486150" cy="47529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214810" y="15001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Arbeitsbuch quantitative anorganische Analyse: für Pharmazie- und Chemiestudenten (</a:t>
            </a:r>
            <a:r>
              <a:rPr lang="de-DE" b="1" dirty="0" err="1" smtClean="0"/>
              <a:t>Govi</a:t>
            </a:r>
            <a:r>
              <a:rPr lang="de-DE" b="1" dirty="0" smtClean="0"/>
              <a:t>) Broschüre – 15. Oktober 2013</a:t>
            </a:r>
          </a:p>
          <a:p>
            <a:r>
              <a:rPr lang="de-DE" dirty="0" smtClean="0"/>
              <a:t>von </a:t>
            </a:r>
            <a:r>
              <a:rPr lang="de-DE" dirty="0" smtClean="0">
                <a:hlinkClick r:id="rId3"/>
              </a:rPr>
              <a:t>Franz Bracher</a:t>
            </a:r>
            <a:r>
              <a:rPr lang="de-DE" dirty="0" smtClean="0"/>
              <a:t> (Autor), </a:t>
            </a:r>
            <a:r>
              <a:rPr lang="de-DE" dirty="0" smtClean="0">
                <a:hlinkClick r:id="rId4"/>
              </a:rPr>
              <a:t>Frank </a:t>
            </a:r>
            <a:r>
              <a:rPr lang="de-DE" dirty="0" err="1" smtClean="0">
                <a:hlinkClick r:id="rId4"/>
              </a:rPr>
              <a:t>Dombeck</a:t>
            </a:r>
            <a:r>
              <a:rPr lang="de-DE" dirty="0" smtClean="0"/>
              <a:t> (Autor), </a:t>
            </a:r>
            <a:r>
              <a:rPr lang="de-DE" dirty="0" smtClean="0">
                <a:hlinkClick r:id="rId5"/>
              </a:rPr>
              <a:t>&amp; 3 mehr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57686" y="3929066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26,90 Euro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0"/>
          <p:cNvSpPr txBox="1"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Setup</a:t>
            </a:r>
            <a:br>
              <a:rPr lang="de-DE"/>
            </a:br>
            <a:r>
              <a:rPr lang="de-DE" sz="3600"/>
              <a:t>Experimente vor der Kamera</a:t>
            </a:r>
            <a:endParaRPr/>
          </a:p>
        </p:txBody>
      </p:sp>
      <p:pic>
        <p:nvPicPr>
          <p:cNvPr id="484" name="Google Shape;484;p40" descr="Set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460782"/>
            <a:ext cx="7704856" cy="513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/>
              <a:t>Cynap</a:t>
            </a:r>
            <a:br>
              <a:rPr lang="de-DE"/>
            </a:br>
            <a:r>
              <a:rPr lang="de-DE" sz="3600"/>
              <a:t>Zentrale Schaltzentrale</a:t>
            </a:r>
            <a:endParaRPr/>
          </a:p>
        </p:txBody>
      </p:sp>
      <p:pic>
        <p:nvPicPr>
          <p:cNvPr id="490" name="Google Shape;490;p41" descr="WolfVision Cynap - Medientechnik - DEKOM"/>
          <p:cNvPicPr preferRelativeResize="0"/>
          <p:nvPr/>
        </p:nvPicPr>
        <p:blipFill rotWithShape="1">
          <a:blip r:embed="rId3">
            <a:alphaModFix/>
          </a:blip>
          <a:srcRect t="9799"/>
          <a:stretch/>
        </p:blipFill>
        <p:spPr>
          <a:xfrm>
            <a:off x="899592" y="1491698"/>
            <a:ext cx="7488832" cy="337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1" descr="Cynap Kollaborationslösung von WolfVision | VAV"/>
          <p:cNvPicPr preferRelativeResize="0"/>
          <p:nvPr/>
        </p:nvPicPr>
        <p:blipFill rotWithShape="1">
          <a:blip r:embed="rId4">
            <a:alphaModFix/>
          </a:blip>
          <a:srcRect t="5470"/>
          <a:stretch/>
        </p:blipFill>
        <p:spPr>
          <a:xfrm>
            <a:off x="467544" y="1496701"/>
            <a:ext cx="8223620" cy="518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509" name="Google Shape;509;p44" descr="WolfVision EYE-14 Livebild Kamera System - WolfVision Gmb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348880"/>
            <a:ext cx="4408884" cy="27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4" descr="VZ-8.UHD Visualiz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4" descr="VZ-8.UHD Visualiz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4" descr="VZ-8.UHD Visualiz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404664"/>
            <a:ext cx="4612097" cy="623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DE" sz="4000"/>
              <a:t>Hinter- bzw. Untergrund </a:t>
            </a:r>
            <a:br>
              <a:rPr lang="de-DE" sz="4000"/>
            </a:br>
            <a:r>
              <a:rPr lang="de-DE" sz="3600"/>
              <a:t>Leuchtplatten lassen Farben leuchten</a:t>
            </a:r>
            <a:endParaRPr sz="4000"/>
          </a:p>
        </p:txBody>
      </p:sp>
      <p:pic>
        <p:nvPicPr>
          <p:cNvPr id="519" name="Google Shape;519;p45" descr="LED-Leuchtplatte ''slimlite plano'', 42,9x30,9 cm, 5000 K, dimmbar, Netz- und Akkubetrie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6336704" cy="400004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5"/>
          <p:cNvSpPr/>
          <p:nvPr/>
        </p:nvSpPr>
        <p:spPr>
          <a:xfrm>
            <a:off x="971600" y="6021288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https://www.planistar.de/leuchtpulte-fuer-grafik-und-foto.html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5"/>
          <p:cNvSpPr txBox="1"/>
          <p:nvPr/>
        </p:nvSpPr>
        <p:spPr>
          <a:xfrm>
            <a:off x="971600" y="5517232"/>
            <a:ext cx="37276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Leuchtplatten mit Glasoberfläche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4499992" y="1700808"/>
            <a:ext cx="2463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Reflecta Slim Light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600" dirty="0" smtClean="0"/>
              <a:t>Schönheit im kleinen Maßstab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/>
              <a:t>Tüpfeltechnik</a:t>
            </a:r>
            <a:endParaRPr lang="de-DE" sz="3200" dirty="0" smtClean="0"/>
          </a:p>
        </p:txBody>
      </p:sp>
      <p:pic>
        <p:nvPicPr>
          <p:cNvPr id="9220" name="Picture 4" descr="http://www.fachreferent-chemie.de/wp-content/uploads/t%C3%BCpfelanalytik.jpg"/>
          <p:cNvPicPr>
            <a:picLocks noChangeAspect="1" noChangeArrowheads="1"/>
          </p:cNvPicPr>
          <p:nvPr/>
        </p:nvPicPr>
        <p:blipFill>
          <a:blip r:embed="rId3" cstate="print"/>
          <a:srcRect l="841" t="1261" b="5043"/>
          <a:stretch>
            <a:fillRect/>
          </a:stretch>
        </p:blipFill>
        <p:spPr bwMode="auto">
          <a:xfrm>
            <a:off x="5957" y="1148928"/>
            <a:ext cx="9130098" cy="57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072198" y="5000636"/>
            <a:ext cx="27664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Vorteil</a:t>
            </a:r>
          </a:p>
          <a:p>
            <a:pPr marL="177800">
              <a:buFontTx/>
              <a:buChar char="-"/>
            </a:pPr>
            <a:r>
              <a:rPr lang="de-DE" sz="2000" dirty="0" smtClean="0"/>
              <a:t>  schnell</a:t>
            </a:r>
          </a:p>
          <a:p>
            <a:pPr marL="177800">
              <a:buFontTx/>
              <a:buChar char="-"/>
              <a:tabLst>
                <a:tab pos="355600" algn="l"/>
              </a:tabLst>
            </a:pPr>
            <a:r>
              <a:rPr lang="de-DE" sz="2000" dirty="0" smtClean="0"/>
              <a:t>  abfallarm</a:t>
            </a:r>
          </a:p>
          <a:p>
            <a:pPr marL="177800">
              <a:buFontTx/>
              <a:buChar char="-"/>
            </a:pPr>
            <a:r>
              <a:rPr lang="de-DE" sz="2000" dirty="0" smtClean="0"/>
              <a:t>  platzsparend</a:t>
            </a:r>
          </a:p>
          <a:p>
            <a:pPr marL="177800">
              <a:buFontTx/>
              <a:buChar char="-"/>
            </a:pPr>
            <a:r>
              <a:rPr lang="de-DE" sz="2000" dirty="0" smtClean="0"/>
              <a:t>  fachraumunabhängig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763" y="-24"/>
            <a:ext cx="8229600" cy="1143000"/>
          </a:xfrm>
        </p:spPr>
        <p:txBody>
          <a:bodyPr/>
          <a:lstStyle/>
          <a:p>
            <a:r>
              <a:rPr lang="de-DE" dirty="0" smtClean="0"/>
              <a:t>Materialien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65698" y="2643182"/>
            <a:ext cx="505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www.fachreferent-chemie.de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585774" y="1643050"/>
            <a:ext cx="801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Materialien werden unter folgender Adresse bereitgestellt: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846296" y="3929066"/>
            <a:ext cx="3496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Kontakt zu den Autoren:</a:t>
            </a:r>
          </a:p>
          <a:p>
            <a:pPr algn="ctr"/>
            <a:r>
              <a:rPr lang="de-DE" sz="2400" dirty="0" smtClean="0">
                <a:hlinkClick r:id="rId2"/>
              </a:rPr>
              <a:t>wolfgang_proske@web.de</a:t>
            </a:r>
            <a:endParaRPr lang="de-DE" sz="2400" dirty="0" smtClean="0"/>
          </a:p>
          <a:p>
            <a:pPr algn="ctr"/>
            <a:r>
              <a:rPr lang="de-DE" sz="2400" dirty="0" smtClean="0">
                <a:hlinkClick r:id="rId3"/>
              </a:rPr>
              <a:t>bcschwab@web.de</a:t>
            </a:r>
            <a:endParaRPr lang="de-DE" sz="2400" dirty="0" smtClean="0"/>
          </a:p>
          <a:p>
            <a:pPr algn="ctr"/>
            <a:endParaRPr lang="de-DE" sz="2400" dirty="0" smtClean="0"/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Materialien für die Tüpfeltechnik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Grundlagen der Tüpfeltechnik</a:t>
            </a:r>
            <a:endParaRPr lang="de-DE" dirty="0"/>
          </a:p>
        </p:txBody>
      </p:sp>
      <p:pic>
        <p:nvPicPr>
          <p:cNvPr id="4" name="Picture 6" descr="Bildergebnis für zellkulturpla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44761"/>
            <a:ext cx="4214842" cy="2802871"/>
          </a:xfrm>
          <a:prstGeom prst="rect">
            <a:avLst/>
          </a:prstGeom>
          <a:noFill/>
        </p:spPr>
      </p:pic>
      <p:pic>
        <p:nvPicPr>
          <p:cNvPr id="5" name="Grafik 4" descr="Tüpfelpla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4071965" cy="27146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26582" y="2214554"/>
            <a:ext cx="331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https://www.mbm-lehrmittel.de/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034" y="1285860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Für die Projektion geeignet!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3571900" cy="245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571472" y="5929330"/>
            <a:ext cx="707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Tüpfelraster DIN A 4 zum selber Ausdrucken und Laminieren:</a:t>
            </a:r>
          </a:p>
          <a:p>
            <a:r>
              <a:rPr lang="de-DE" dirty="0" smtClean="0"/>
              <a:t>https://www.fachreferent-chemie.de/wp-content/uploads/Raster-2.0.pdf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Materialien für die Tüpfeltechnik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Grundlagen der Tüpfeltechnik</a:t>
            </a:r>
            <a:endParaRPr lang="de-DE" dirty="0"/>
          </a:p>
        </p:txBody>
      </p:sp>
      <p:pic>
        <p:nvPicPr>
          <p:cNvPr id="6147" name="Picture 3" descr="C:\Users\Test\Pictures\Chemie\Abfüllen_Detail_nied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2176"/>
            <a:ext cx="5786763" cy="3862972"/>
          </a:xfrm>
          <a:prstGeom prst="rect">
            <a:avLst/>
          </a:prstGeom>
          <a:noFill/>
        </p:spPr>
      </p:pic>
      <p:pic>
        <p:nvPicPr>
          <p:cNvPr id="6146" name="Picture 2" descr="C:\Users\Test\Downloads\Abfüllen_Flaschen_niedrig.jpg"/>
          <p:cNvPicPr>
            <a:picLocks noChangeAspect="1" noChangeArrowheads="1"/>
          </p:cNvPicPr>
          <p:nvPr/>
        </p:nvPicPr>
        <p:blipFill>
          <a:blip r:embed="rId4" cstate="print"/>
          <a:srcRect r="7068"/>
          <a:stretch>
            <a:fillRect/>
          </a:stretch>
        </p:blipFill>
        <p:spPr bwMode="auto">
          <a:xfrm>
            <a:off x="164077" y="1428736"/>
            <a:ext cx="4574707" cy="328614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857752" y="1643050"/>
            <a:ext cx="394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Tropffläschchen arbeitssparend abfüllen</a:t>
            </a:r>
          </a:p>
          <a:p>
            <a:r>
              <a:rPr lang="de-DE" dirty="0" smtClean="0"/>
              <a:t>(Scheidetrichter verwenden)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406" y="507207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undurchsichtigen Flaschen  </a:t>
            </a:r>
          </a:p>
          <a:p>
            <a:r>
              <a:rPr lang="de-DE" dirty="0" smtClean="0"/>
              <a:t>mit  Messzylinder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Beschriftung - Etikettierung</a:t>
            </a:r>
            <a:br>
              <a:rPr lang="de-DE" sz="3600" dirty="0" smtClean="0"/>
            </a:br>
            <a:r>
              <a:rPr lang="de-DE" sz="2400" dirty="0" smtClean="0"/>
              <a:t>Grundlagen der Tüpfeltechnik</a:t>
            </a:r>
            <a:endParaRPr lang="de-DE" sz="3600" dirty="0"/>
          </a:p>
        </p:txBody>
      </p:sp>
      <p:sp>
        <p:nvSpPr>
          <p:cNvPr id="1026" name="AutoShape 2" descr="P-touch label printer on an office desk, connected to a laptop, with a label print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 descr="P-touch-D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72" y="1214422"/>
            <a:ext cx="5119428" cy="3500462"/>
          </a:xfrm>
          <a:prstGeom prst="rect">
            <a:avLst/>
          </a:prstGeom>
        </p:spPr>
      </p:pic>
      <p:pic>
        <p:nvPicPr>
          <p:cNvPr id="6" name="Grafik 5" descr="P_Touch_B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045466" cy="35004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2993" y="4871877"/>
            <a:ext cx="4504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Anforderung an das Gerät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Gerät mit Tastatur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Bänder 24 mm Höhe (36 mm auch möglich)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Druckausgabe </a:t>
            </a:r>
            <a:r>
              <a:rPr lang="de-DE" dirty="0"/>
              <a:t>360 x 720 dpi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861248" y="4800439"/>
            <a:ext cx="249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Vorteil der Bänder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smtClean="0"/>
              <a:t>Chemikalienfest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smtClean="0"/>
              <a:t>Lichtecht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smtClean="0"/>
              <a:t>Verschiedene Farben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000232" y="6072206"/>
            <a:ext cx="523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Brother </a:t>
            </a:r>
            <a:r>
              <a:rPr lang="de-DE" dirty="0"/>
              <a:t>TZe-131 12mm Schriftband P-</a:t>
            </a:r>
            <a:r>
              <a:rPr lang="de-DE" dirty="0" err="1"/>
              <a:t>touch</a:t>
            </a:r>
            <a:r>
              <a:rPr lang="de-DE" dirty="0"/>
              <a:t> Tape 8 </a:t>
            </a:r>
            <a:r>
              <a:rPr lang="de-DE" dirty="0" smtClean="0"/>
              <a:t>m </a:t>
            </a:r>
          </a:p>
          <a:p>
            <a:pPr algn="ctr"/>
            <a:r>
              <a:rPr lang="de-DE" dirty="0" smtClean="0"/>
              <a:t>Preisbeispiel: Etwa 12 Euro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Iodnachweis</a:t>
            </a:r>
            <a:r>
              <a:rPr lang="de-DE" sz="3600" dirty="0" smtClean="0"/>
              <a:t> im "Iod"- Salz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1357298"/>
            <a:ext cx="31311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Chemikalien: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Feststubstanz</a:t>
            </a:r>
            <a:r>
              <a:rPr lang="de-DE" dirty="0" smtClean="0"/>
              <a:t> </a:t>
            </a:r>
            <a:r>
              <a:rPr lang="de-DE" dirty="0" err="1" smtClean="0"/>
              <a:t>Iodsalz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Festsubstanz Natriumchlorid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Kaliumiodid-</a:t>
            </a:r>
            <a:r>
              <a:rPr lang="de-DE" dirty="0" err="1" smtClean="0"/>
              <a:t>Lsg</a:t>
            </a:r>
            <a:r>
              <a:rPr lang="de-DE" dirty="0" smtClean="0"/>
              <a:t>.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Kaliumiodat-</a:t>
            </a:r>
            <a:r>
              <a:rPr lang="de-DE" dirty="0" err="1" smtClean="0"/>
              <a:t>Lsg</a:t>
            </a:r>
            <a:r>
              <a:rPr lang="de-DE" dirty="0" smtClean="0"/>
              <a:t>.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Schwefelsäure, 1 </a:t>
            </a:r>
            <a:r>
              <a:rPr lang="de-DE" dirty="0" err="1" smtClean="0"/>
              <a:t>mol</a:t>
            </a:r>
            <a:r>
              <a:rPr lang="de-DE" dirty="0" smtClean="0"/>
              <a:t>/l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Stärke-</a:t>
            </a:r>
            <a:r>
              <a:rPr lang="de-DE" dirty="0" err="1" smtClean="0"/>
              <a:t>Lsg</a:t>
            </a:r>
            <a:r>
              <a:rPr lang="de-DE" dirty="0" smtClean="0"/>
              <a:t>.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rot="5400000">
            <a:off x="3715142" y="2214156"/>
            <a:ext cx="1714512" cy="79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072066" y="1357298"/>
            <a:ext cx="2548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Materialien: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Alternativ Tüpfelplatte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OHP-Stift Permanent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/>
              <a:t>Stevialöffel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Küchentuch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85852" y="3889252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Durchführung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Felder auf der Tüpfelplatte beschriften: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Einen </a:t>
            </a:r>
            <a:r>
              <a:rPr lang="de-DE" dirty="0" err="1" smtClean="0"/>
              <a:t>Stevialöffel</a:t>
            </a:r>
            <a:r>
              <a:rPr lang="de-DE" dirty="0" smtClean="0"/>
              <a:t> Festsubstanz  in Vertiefungen 2,3 und 4 auf die </a:t>
            </a:r>
            <a:r>
              <a:rPr lang="de-DE" dirty="0" err="1" smtClean="0"/>
              <a:t>Tüfpfelplatte</a:t>
            </a:r>
            <a:r>
              <a:rPr lang="de-DE" dirty="0" smtClean="0"/>
              <a:t> geben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Je mit einem Tropfen Schwefelsäure </a:t>
            </a:r>
            <a:r>
              <a:rPr lang="de-DE" dirty="0" err="1" smtClean="0"/>
              <a:t>ansäuren</a:t>
            </a:r>
            <a:endParaRPr lang="de-DE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Je ein Tropfen Stärkelösung dazugeben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/>
              <a:t>In die Vertiefungen die Substanz je nach Beschriftung tropfen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643042" y="4572008"/>
          <a:ext cx="4167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94"/>
                <a:gridCol w="1041794"/>
                <a:gridCol w="1041794"/>
                <a:gridCol w="10417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KI/KIO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KI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KIO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Microsoft Office PowerPoint</Application>
  <PresentationFormat>Bildschirmpräsentation (4:3)</PresentationFormat>
  <Paragraphs>565</Paragraphs>
  <Slides>50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Larissa-Design</vt:lpstr>
      <vt:lpstr>Qualitative und quantitative  Analytik von Produkten aus dem Alltag</vt:lpstr>
      <vt:lpstr>Was erwartet Sie heute?</vt:lpstr>
      <vt:lpstr>Wolfgang Proske</vt:lpstr>
      <vt:lpstr>Überblick über den Experimentalvortrag</vt:lpstr>
      <vt:lpstr>Schönheit im kleinen Maßstab Tüpfeltechnik</vt:lpstr>
      <vt:lpstr>Materialien für die Tüpfeltechnik Grundlagen der Tüpfeltechnik</vt:lpstr>
      <vt:lpstr>Materialien für die Tüpfeltechnik Grundlagen der Tüpfeltechnik</vt:lpstr>
      <vt:lpstr>Beschriftung - Etikettierung Grundlagen der Tüpfeltechnik</vt:lpstr>
      <vt:lpstr>Iodnachweis im "Iod"- Salz</vt:lpstr>
      <vt:lpstr>Iodiertes Speisesalz Ionennachweise auf der Tüpfelplatte</vt:lpstr>
      <vt:lpstr>Phosphorsäue als Lebensmittelzusatzstoff Cola auf der Tüpfelplatte</vt:lpstr>
      <vt:lpstr>Nachweis von Phosphat-Ionen</vt:lpstr>
      <vt:lpstr> Molybdänblau-Reaktion Cola auf der Tüpfelplatte </vt:lpstr>
      <vt:lpstr>Eiweiß-Nachweis mit Biuret</vt:lpstr>
      <vt:lpstr>Biuret auf der Tüpfelplatte Eiweiß-Nachweis</vt:lpstr>
      <vt:lpstr>Eiweiß-Nachweis „Eiweißfehler“</vt:lpstr>
      <vt:lpstr>“Eiweißfehler” von Indikatoren Eiweiß-Nachweis</vt:lpstr>
      <vt:lpstr>pH-Abhänigkeit von Bromphenolblau Eiweiß-Nachweis</vt:lpstr>
      <vt:lpstr>Halbmikrotitration Grundlagen der Halbmikrotitration</vt:lpstr>
      <vt:lpstr>Die Tuberkulinspritze – die Ersatzbürette Grundlagen der Halbmikrotechnik</vt:lpstr>
      <vt:lpstr>Ablesegenauigkeit der Tuberkulinspritze Grundlagen der Halbmikrotechnik</vt:lpstr>
      <vt:lpstr>Durchführung  Titration von Natronlauge</vt:lpstr>
      <vt:lpstr>Wozu sind die anderen Indikatoren im Set enthalten?</vt:lpstr>
      <vt:lpstr>Titrationskurve  Säure-Base-Titration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Was ist EDTA? Grundlagen der Komplexometrie</vt:lpstr>
      <vt:lpstr>Chelatkomplexe zur Metalltitration Grundlagen der Komplexometrie</vt:lpstr>
      <vt:lpstr>Komplexometrische Metall-Indikatoren Grundlagen der Komplexometrie</vt:lpstr>
      <vt:lpstr>Ablauf einer komplexometrischen Titration Grundlagen der Komplexometrie</vt:lpstr>
      <vt:lpstr>Reagenzien Komplexometrie Praktische Durchführung </vt:lpstr>
      <vt:lpstr>Durchführung  Titration von Calciumchlorid-Lösung</vt:lpstr>
      <vt:lpstr>Bestimmung von Ca2+ in Brausetabletten Praktische Durchführung</vt:lpstr>
      <vt:lpstr>Berechnung: Ca-Ionengehalt</vt:lpstr>
      <vt:lpstr>Literatur</vt:lpstr>
      <vt:lpstr>Setup Experimente vor der Kamera</vt:lpstr>
      <vt:lpstr>Cynap Zentrale Schaltzentrale</vt:lpstr>
      <vt:lpstr>Folie 48</vt:lpstr>
      <vt:lpstr>Hinter- bzw. Untergrund  Leuchtplatten lassen Farben leuchten</vt:lpstr>
      <vt:lpstr>Materialien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Lenovo</dc:creator>
  <cp:lastModifiedBy>Test</cp:lastModifiedBy>
  <cp:revision>66</cp:revision>
  <dcterms:created xsi:type="dcterms:W3CDTF">2021-02-21T19:00:25Z</dcterms:created>
  <dcterms:modified xsi:type="dcterms:W3CDTF">2021-09-25T16:19:36Z</dcterms:modified>
</cp:coreProperties>
</file>