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77" r:id="rId3"/>
    <p:sldId id="257" r:id="rId4"/>
    <p:sldId id="284" r:id="rId5"/>
    <p:sldId id="285" r:id="rId6"/>
    <p:sldId id="286" r:id="rId7"/>
    <p:sldId id="287" r:id="rId8"/>
    <p:sldId id="264" r:id="rId9"/>
    <p:sldId id="279" r:id="rId10"/>
    <p:sldId id="260" r:id="rId11"/>
    <p:sldId id="258" r:id="rId12"/>
    <p:sldId id="278" r:id="rId13"/>
    <p:sldId id="259" r:id="rId14"/>
    <p:sldId id="289" r:id="rId15"/>
    <p:sldId id="291" r:id="rId16"/>
    <p:sldId id="288" r:id="rId17"/>
    <p:sldId id="280" r:id="rId18"/>
    <p:sldId id="262" r:id="rId19"/>
    <p:sldId id="292" r:id="rId20"/>
    <p:sldId id="263" r:id="rId21"/>
    <p:sldId id="270" r:id="rId22"/>
    <p:sldId id="268" r:id="rId23"/>
    <p:sldId id="281" r:id="rId24"/>
    <p:sldId id="290" r:id="rId25"/>
    <p:sldId id="271" r:id="rId26"/>
    <p:sldId id="275" r:id="rId27"/>
    <p:sldId id="269" r:id="rId28"/>
    <p:sldId id="283" r:id="rId29"/>
    <p:sldId id="282" r:id="rId30"/>
    <p:sldId id="276" r:id="rId31"/>
    <p:sldId id="272" r:id="rId32"/>
    <p:sldId id="273" r:id="rId33"/>
    <p:sldId id="293" r:id="rId34"/>
    <p:sldId id="294" r:id="rId35"/>
    <p:sldId id="295" r:id="rId36"/>
    <p:sldId id="296" r:id="rId37"/>
    <p:sldId id="297" r:id="rId38"/>
    <p:sldId id="261" r:id="rId39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72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99372-0784-41CE-8321-244DB33E1C58}" type="datetimeFigureOut">
              <a:rPr lang="de-DE" smtClean="0"/>
              <a:pPr/>
              <a:t>16.11.2021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230BCD-56F5-4B25-83CA-AC22E4BDFB3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30BCD-56F5-4B25-83CA-AC22E4BDFB38}" type="slidenum">
              <a:rPr lang="de-DE" smtClean="0"/>
              <a:pPr/>
              <a:t>38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30BCD-56F5-4B25-83CA-AC22E4BDFB38}" type="slidenum">
              <a:rPr lang="de-DE" smtClean="0"/>
              <a:pPr/>
              <a:t>22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6885E-F276-46CF-8B8F-A26EB75D17E3}" type="slidenum">
              <a:rPr lang="de-DE" smtClean="0"/>
              <a:pPr/>
              <a:t>29</a:t>
            </a:fld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" name="Google Shape;494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" name="Google Shape;500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" name="Google Shape;506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39B3B-F5C3-4FEC-BF34-E5ACDD3CF18D}" type="datetimeFigureOut">
              <a:rPr lang="de-DE" smtClean="0"/>
              <a:pPr/>
              <a:t>16.11.2021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909D7-AE71-41CF-897B-B09DD9D49FD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39B3B-F5C3-4FEC-BF34-E5ACDD3CF18D}" type="datetimeFigureOut">
              <a:rPr lang="de-DE" smtClean="0"/>
              <a:pPr/>
              <a:t>16.11.2021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909D7-AE71-41CF-897B-B09DD9D49FD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39B3B-F5C3-4FEC-BF34-E5ACDD3CF18D}" type="datetimeFigureOut">
              <a:rPr lang="de-DE" smtClean="0"/>
              <a:pPr/>
              <a:t>16.11.2021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909D7-AE71-41CF-897B-B09DD9D49FD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39B3B-F5C3-4FEC-BF34-E5ACDD3CF18D}" type="datetimeFigureOut">
              <a:rPr lang="de-DE" smtClean="0"/>
              <a:pPr/>
              <a:t>16.11.2021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909D7-AE71-41CF-897B-B09DD9D49FD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39B3B-F5C3-4FEC-BF34-E5ACDD3CF18D}" type="datetimeFigureOut">
              <a:rPr lang="de-DE" smtClean="0"/>
              <a:pPr/>
              <a:t>16.11.2021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909D7-AE71-41CF-897B-B09DD9D49FD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39B3B-F5C3-4FEC-BF34-E5ACDD3CF18D}" type="datetimeFigureOut">
              <a:rPr lang="de-DE" smtClean="0"/>
              <a:pPr/>
              <a:t>16.11.2021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909D7-AE71-41CF-897B-B09DD9D49FD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39B3B-F5C3-4FEC-BF34-E5ACDD3CF18D}" type="datetimeFigureOut">
              <a:rPr lang="de-DE" smtClean="0"/>
              <a:pPr/>
              <a:t>16.11.2021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909D7-AE71-41CF-897B-B09DD9D49FD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39B3B-F5C3-4FEC-BF34-E5ACDD3CF18D}" type="datetimeFigureOut">
              <a:rPr lang="de-DE" smtClean="0"/>
              <a:pPr/>
              <a:t>16.11.2021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909D7-AE71-41CF-897B-B09DD9D49FD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39B3B-F5C3-4FEC-BF34-E5ACDD3CF18D}" type="datetimeFigureOut">
              <a:rPr lang="de-DE" smtClean="0"/>
              <a:pPr/>
              <a:t>16.11.2021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909D7-AE71-41CF-897B-B09DD9D49FD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39B3B-F5C3-4FEC-BF34-E5ACDD3CF18D}" type="datetimeFigureOut">
              <a:rPr lang="de-DE" smtClean="0"/>
              <a:pPr/>
              <a:t>16.11.2021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909D7-AE71-41CF-897B-B09DD9D49FD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39B3B-F5C3-4FEC-BF34-E5ACDD3CF18D}" type="datetimeFigureOut">
              <a:rPr lang="de-DE" smtClean="0"/>
              <a:pPr/>
              <a:t>16.11.2021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909D7-AE71-41CF-897B-B09DD9D49FD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939B3B-F5C3-4FEC-BF34-E5ACDD3CF18D}" type="datetimeFigureOut">
              <a:rPr lang="de-DE" smtClean="0"/>
              <a:pPr/>
              <a:t>16.11.2021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4909D7-AE71-41CF-897B-B09DD9D49FD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hreferent-chemie.de/wp-content/uploads/Zink_Iod_pdf.pdf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hyperlink" Target="https://www.fachreferent-chemie.de/44-ige-borax-lsg-kein-gefahrstoff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hreferent-chemie.de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14348" y="785794"/>
            <a:ext cx="7772400" cy="1470025"/>
          </a:xfrm>
        </p:spPr>
        <p:txBody>
          <a:bodyPr/>
          <a:lstStyle/>
          <a:p>
            <a:r>
              <a:rPr lang="de-DE" dirty="0"/>
              <a:t>Kreative Reagenzien</a:t>
            </a:r>
            <a:br>
              <a:rPr lang="de-DE" dirty="0"/>
            </a:br>
            <a:r>
              <a:rPr lang="de-DE" sz="3200" dirty="0"/>
              <a:t>Ein Vortrag mit Experimenten</a:t>
            </a:r>
            <a:endParaRPr lang="de-DE" dirty="0"/>
          </a:p>
        </p:txBody>
      </p:sp>
      <p:sp>
        <p:nvSpPr>
          <p:cNvPr id="4" name="Untertitel 2"/>
          <p:cNvSpPr>
            <a:spLocks noGrp="1"/>
          </p:cNvSpPr>
          <p:nvPr>
            <p:ph type="subTitle" idx="1"/>
          </p:nvPr>
        </p:nvSpPr>
        <p:spPr>
          <a:xfrm>
            <a:off x="1500166" y="2857496"/>
            <a:ext cx="6400800" cy="1752600"/>
          </a:xfrm>
        </p:spPr>
        <p:txBody>
          <a:bodyPr/>
          <a:lstStyle/>
          <a:p>
            <a:r>
              <a:rPr lang="de-DE" dirty="0"/>
              <a:t>Wolfgang Proske</a:t>
            </a:r>
          </a:p>
          <a:p>
            <a:r>
              <a:rPr lang="de-DE" dirty="0"/>
              <a:t>Martin Schwab</a:t>
            </a:r>
          </a:p>
          <a:p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3143240" y="5500702"/>
            <a:ext cx="2967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www.fachreferent-chemie.de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1785918" y="5059932"/>
            <a:ext cx="6484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Der Vortrag kann unter folgender Adresse heruntergeladen werden: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>
            <a:normAutofit/>
          </a:bodyPr>
          <a:lstStyle/>
          <a:p>
            <a:r>
              <a:rPr lang="de-DE" sz="3600" dirty="0"/>
              <a:t>Nachteil von Zinkiodid</a:t>
            </a:r>
          </a:p>
        </p:txBody>
      </p:sp>
      <p:pic>
        <p:nvPicPr>
          <p:cNvPr id="5" name="Grafik 4" descr="Zinkiodid_versiff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988098"/>
            <a:ext cx="4578088" cy="3714752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857224" y="6131502"/>
            <a:ext cx="7497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Bildung von Iod: Nicht wegwerfen, in Wasser Lösen, mit Zinkpulver reduzieren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81656" y="1935737"/>
            <a:ext cx="3619500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feld 7"/>
          <p:cNvSpPr txBox="1"/>
          <p:nvPr/>
        </p:nvSpPr>
        <p:spPr>
          <a:xfrm>
            <a:off x="1857356" y="967071"/>
            <a:ext cx="5183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Zersetzt sich sehr schnell, hygroskopisch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>
            <a:normAutofit/>
          </a:bodyPr>
          <a:lstStyle/>
          <a:p>
            <a:r>
              <a:rPr lang="de-DE" sz="3600" dirty="0"/>
              <a:t>Zinkiodid-Lösung</a:t>
            </a:r>
          </a:p>
        </p:txBody>
      </p:sp>
      <p:sp>
        <p:nvSpPr>
          <p:cNvPr id="2050" name="AutoShape 2" descr="Periodensystem: Iod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6" name="Grafik 5" descr="Zinkiodid_Windau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142984"/>
            <a:ext cx="2814824" cy="5500726"/>
          </a:xfrm>
          <a:prstGeom prst="rect">
            <a:avLst/>
          </a:prstGeom>
        </p:spPr>
      </p:pic>
      <p:sp>
        <p:nvSpPr>
          <p:cNvPr id="7" name="Rechteck 6">
            <a:hlinkClick r:id="rId3"/>
          </p:cNvPr>
          <p:cNvSpPr/>
          <p:nvPr/>
        </p:nvSpPr>
        <p:spPr>
          <a:xfrm>
            <a:off x="3786182" y="5143512"/>
            <a:ext cx="49292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/>
              <a:t>Versuchsanleitung für quantitative Auswertung:</a:t>
            </a:r>
          </a:p>
          <a:p>
            <a:r>
              <a:rPr lang="de-DE" dirty="0"/>
              <a:t>https://www.fachreferent-chemie.de/wp-content/uploads/Zink_Iod_pdf.pdf</a:t>
            </a:r>
          </a:p>
        </p:txBody>
      </p:sp>
      <p:pic>
        <p:nvPicPr>
          <p:cNvPr id="8" name="Grafik 7" descr="KI_Elektrolys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9058" y="1285860"/>
            <a:ext cx="4786314" cy="3156362"/>
          </a:xfrm>
          <a:prstGeom prst="rect">
            <a:avLst/>
          </a:prstGeom>
        </p:spPr>
      </p:pic>
      <p:pic>
        <p:nvPicPr>
          <p:cNvPr id="9" name="Grafik 8" descr="KI_Elektrolyse_Detail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3504" y="1571612"/>
            <a:ext cx="2581266" cy="1735679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1000100" y="3429000"/>
            <a:ext cx="1637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www.winlab.de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sz="4000" dirty="0"/>
              <a:t>Zinkiodid-Lösung</a:t>
            </a:r>
            <a:br>
              <a:rPr lang="de-DE" sz="4000" dirty="0"/>
            </a:br>
            <a:r>
              <a:rPr lang="de-DE" sz="3100" dirty="0"/>
              <a:t>Weitere Bezugsquelle</a:t>
            </a: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500174"/>
            <a:ext cx="665797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8" name="AutoShape 4" descr="Zellblöcke mit Schale, Paa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4214818"/>
            <a:ext cx="3305175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de-DE" sz="3600" dirty="0"/>
              <a:t>Haltbare Stärke-Lösung</a:t>
            </a:r>
          </a:p>
        </p:txBody>
      </p:sp>
      <p:sp>
        <p:nvSpPr>
          <p:cNvPr id="16386" name="AutoShape 2" descr="https://www.winlab.de/media/image/42/70/2b/41995525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6388" name="AutoShape 4" descr="https://www.winlab.de/media/image/42/70/2b/41995525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6" name="Grafik 5" descr="Zink_Stärke_Lösung.jpg"/>
          <p:cNvPicPr>
            <a:picLocks noChangeAspect="1"/>
          </p:cNvPicPr>
          <p:nvPr/>
        </p:nvPicPr>
        <p:blipFill>
          <a:blip r:embed="rId2" cstate="print"/>
          <a:srcRect l="7983" r="9313"/>
          <a:stretch>
            <a:fillRect/>
          </a:stretch>
        </p:blipFill>
        <p:spPr>
          <a:xfrm>
            <a:off x="190893" y="1500174"/>
            <a:ext cx="1977071" cy="3786214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2428860" y="1500174"/>
            <a:ext cx="6050311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Zinkiodid-Stärke-Lösung  (handelsüblich):</a:t>
            </a:r>
          </a:p>
          <a:p>
            <a:pPr hangingPunct="0">
              <a:lnSpc>
                <a:spcPct val="150000"/>
              </a:lnSpc>
            </a:pPr>
            <a:r>
              <a:rPr lang="de-DE" dirty="0"/>
              <a:t>Rezeptur des  DAB 6, (Originaltext)</a:t>
            </a:r>
          </a:p>
          <a:p>
            <a:pPr algn="just" hangingPunct="0"/>
            <a:r>
              <a:rPr lang="de-DE" dirty="0"/>
              <a:t>„4 g lösliche Stärke und 20 g Zinkchlorid werden in 100 cm</a:t>
            </a:r>
            <a:r>
              <a:rPr lang="de-DE" baseline="30000" dirty="0"/>
              <a:t>3</a:t>
            </a:r>
            <a:r>
              <a:rPr lang="de-DE" dirty="0"/>
              <a:t> </a:t>
            </a:r>
          </a:p>
          <a:p>
            <a:pPr algn="just" hangingPunct="0"/>
            <a:r>
              <a:rPr lang="de-DE" dirty="0"/>
              <a:t>siedenden Wassers gelöst. Der erkalteten Flüssigkeit wird die </a:t>
            </a:r>
          </a:p>
          <a:p>
            <a:pPr algn="just" hangingPunct="0"/>
            <a:r>
              <a:rPr lang="de-DE" dirty="0"/>
              <a:t>farblose, durch Erwärmen frisch bereitete Lösung von 1 g Zink-</a:t>
            </a:r>
          </a:p>
          <a:p>
            <a:pPr algn="just" hangingPunct="0"/>
            <a:r>
              <a:rPr lang="de-DE" dirty="0"/>
              <a:t>feile und 2 g Jod in 10 cm</a:t>
            </a:r>
            <a:r>
              <a:rPr lang="de-DE" baseline="30000" dirty="0"/>
              <a:t>3</a:t>
            </a:r>
            <a:r>
              <a:rPr lang="de-DE" dirty="0"/>
              <a:t> Wasser hinzugefügt, hierauf die </a:t>
            </a:r>
          </a:p>
          <a:p>
            <a:pPr algn="just" hangingPunct="0"/>
            <a:r>
              <a:rPr lang="de-DE" dirty="0"/>
              <a:t>Flüssigkeit zu 1 Liter verdünnt und filtriert.“</a:t>
            </a:r>
          </a:p>
          <a:p>
            <a:pPr>
              <a:lnSpc>
                <a:spcPct val="150000"/>
              </a:lnSpc>
            </a:pPr>
            <a:r>
              <a:rPr lang="de-DE" dirty="0"/>
              <a:t>Selbstansatz nicht lohnend!</a:t>
            </a:r>
          </a:p>
          <a:p>
            <a:endParaRPr lang="de-DE" dirty="0"/>
          </a:p>
          <a:p>
            <a:endParaRPr lang="de-DE" dirty="0"/>
          </a:p>
          <a:p>
            <a:pPr>
              <a:lnSpc>
                <a:spcPct val="150000"/>
              </a:lnSpc>
            </a:pPr>
            <a:r>
              <a:rPr lang="de-DE" b="1" dirty="0"/>
              <a:t>Stärke in </a:t>
            </a:r>
            <a:r>
              <a:rPr lang="de-DE" b="1" dirty="0" err="1"/>
              <a:t>gesättiger</a:t>
            </a:r>
            <a:r>
              <a:rPr lang="de-DE" b="1" dirty="0"/>
              <a:t> Kochsalzlösung</a:t>
            </a:r>
          </a:p>
          <a:p>
            <a:r>
              <a:rPr lang="de-DE" dirty="0"/>
              <a:t>1 g lösliche Stärke in 100 ml gesättigter Kochsalz-</a:t>
            </a:r>
          </a:p>
          <a:p>
            <a:r>
              <a:rPr lang="de-DE" dirty="0"/>
              <a:t>Lösung in der Siedehitze lösen. </a:t>
            </a:r>
          </a:p>
          <a:p>
            <a:pPr>
              <a:lnSpc>
                <a:spcPct val="150000"/>
              </a:lnSpc>
            </a:pPr>
            <a:r>
              <a:rPr lang="de-DE" dirty="0"/>
              <a:t>Selbstansatz lohnend, auch nirgends käuflich!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1"/>
          <p:cNvSpPr txBox="1"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de-DE" sz="3600" dirty="0" smtClean="0"/>
              <a:t>Anwendung haltbare Stärke-</a:t>
            </a:r>
            <a:r>
              <a:rPr lang="de-DE" sz="3600" dirty="0" err="1" smtClean="0"/>
              <a:t>Lsg</a:t>
            </a:r>
            <a:r>
              <a:rPr lang="de-DE" sz="3600" dirty="0" smtClean="0"/>
              <a:t>.</a:t>
            </a:r>
            <a:r>
              <a:rPr lang="de-DE" dirty="0"/>
              <a:t/>
            </a:r>
            <a:br>
              <a:rPr lang="de-DE" dirty="0"/>
            </a:br>
            <a:r>
              <a:rPr lang="de-DE" sz="2700" dirty="0"/>
              <a:t>Ionennachweise auf der Tüpfelplatte</a:t>
            </a:r>
            <a:endParaRPr/>
          </a:p>
        </p:txBody>
      </p:sp>
      <p:pic>
        <p:nvPicPr>
          <p:cNvPr id="172" name="Google Shape;172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196752"/>
            <a:ext cx="2376264" cy="476021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73" name="Google Shape;173;p11"/>
          <p:cNvGraphicFramePr/>
          <p:nvPr/>
        </p:nvGraphicFramePr>
        <p:xfrm>
          <a:off x="2771800" y="2996952"/>
          <a:ext cx="6096000" cy="246891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697675"/>
                <a:gridCol w="1478625"/>
                <a:gridCol w="1459850"/>
                <a:gridCol w="1459850"/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800"/>
                        <a:t>---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de-DE" sz="1800"/>
                        <a:t>Kaliumiodat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de-DE" sz="1800"/>
                        <a:t>Kaliumiodid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800"/>
                        <a:t>Iodsalz + Stärkelsg.+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800"/>
                        <a:t>Schwefelsäure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800"/>
                        <a:t>---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800"/>
                        <a:t>---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de-DE" sz="1800"/>
                        <a:t>tiefblau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800"/>
                        <a:t>Steinsalz + Stärkelsg. +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800"/>
                        <a:t>Schwefelsäure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800"/>
                        <a:t>---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800"/>
                        <a:t>---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800"/>
                        <a:t>---</a:t>
                      </a:r>
                      <a:endParaRPr sz="1800"/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  <p:sp>
        <p:nvSpPr>
          <p:cNvPr id="174" name="Google Shape;174;p11"/>
          <p:cNvSpPr txBox="1"/>
          <p:nvPr/>
        </p:nvSpPr>
        <p:spPr>
          <a:xfrm>
            <a:off x="2771800" y="1383159"/>
            <a:ext cx="5321008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Woraus besteht der "Iod"-Zusatz?</a:t>
            </a:r>
            <a:endParaRPr/>
          </a:p>
          <a:p>
            <a:pPr marL="268288" marR="0" lvl="0" indent="-152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−"/>
            </a:pPr>
            <a:r>
              <a:rPr lang="de-D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Iod, Iodid oder Iodat?</a:t>
            </a:r>
            <a:endParaRPr/>
          </a:p>
          <a:p>
            <a:pPr marL="268288" marR="0" lvl="0" indent="-152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−"/>
            </a:pPr>
            <a:r>
              <a:rPr lang="de-D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Nachweis mit der Iod-Stärkereaktion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11"/>
          <p:cNvSpPr txBox="1"/>
          <p:nvPr/>
        </p:nvSpPr>
        <p:spPr>
          <a:xfrm>
            <a:off x="2843808" y="5681979"/>
            <a:ext cx="459613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IO</a:t>
            </a:r>
            <a:r>
              <a:rPr lang="de-DE" sz="2400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de-DE" sz="24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de-D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+   5I</a:t>
            </a:r>
            <a:r>
              <a:rPr lang="de-DE" sz="24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de-D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+ 6H</a:t>
            </a:r>
            <a:r>
              <a:rPr lang="de-DE" sz="24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r>
              <a:rPr lang="de-D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→   3 I</a:t>
            </a:r>
            <a:r>
              <a:rPr lang="de-DE" sz="2400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de-D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+  3 H</a:t>
            </a:r>
            <a:r>
              <a:rPr lang="de-DE" sz="2400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de-D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11"/>
          <p:cNvSpPr txBox="1"/>
          <p:nvPr/>
        </p:nvSpPr>
        <p:spPr>
          <a:xfrm>
            <a:off x="35496" y="5961474"/>
            <a:ext cx="237626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Auch im 1g – Beutel erhältlich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11"/>
          <p:cNvSpPr txBox="1"/>
          <p:nvPr/>
        </p:nvSpPr>
        <p:spPr>
          <a:xfrm>
            <a:off x="2857488" y="6274378"/>
            <a:ext cx="504599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Weitere Salzarten: Himalaya-Salz, Diätsalz, Pökelsalz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de-DE"/>
              <a:t>Stevialöffel</a:t>
            </a:r>
            <a:br>
              <a:rPr lang="de-DE"/>
            </a:br>
            <a:r>
              <a:rPr lang="de-DE" sz="3600"/>
              <a:t>Dosierhilfe für feste Substanzen</a:t>
            </a:r>
            <a:endParaRPr/>
          </a:p>
        </p:txBody>
      </p:sp>
      <p:pic>
        <p:nvPicPr>
          <p:cNvPr id="338" name="Google Shape;338;p26" descr="Stevialöffe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7158" y="1571612"/>
            <a:ext cx="6535584" cy="42148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>
            <a:off x="5048268" y="2666979"/>
            <a:ext cx="5905500" cy="1571625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26"/>
          <p:cNvSpPr/>
          <p:nvPr/>
        </p:nvSpPr>
        <p:spPr>
          <a:xfrm>
            <a:off x="1928794" y="6000768"/>
            <a:ext cx="430072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https://www.stevia-pura.de/Dosierloeffel_1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786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Tropfflasche 18ml</a:t>
            </a:r>
            <a:br>
              <a:rPr lang="de-DE" dirty="0" smtClean="0"/>
            </a:br>
            <a:r>
              <a:rPr lang="de-DE" sz="3100" dirty="0" smtClean="0"/>
              <a:t>mit Etikett 25 x 50 mm</a:t>
            </a:r>
            <a:endParaRPr lang="de-DE" dirty="0"/>
          </a:p>
        </p:txBody>
      </p:sp>
      <p:pic>
        <p:nvPicPr>
          <p:cNvPr id="4" name="Grafik 3" descr="PIN_Konzept_Flasche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7160" y="1295397"/>
            <a:ext cx="7755038" cy="5170025"/>
          </a:xfrm>
          <a:prstGeom prst="rect">
            <a:avLst/>
          </a:prstGeom>
        </p:spPr>
      </p:pic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481" y="3331940"/>
            <a:ext cx="35433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feld 5"/>
          <p:cNvSpPr txBox="1"/>
          <p:nvPr/>
        </p:nvSpPr>
        <p:spPr>
          <a:xfrm>
            <a:off x="659757" y="5999643"/>
            <a:ext cx="69731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Flaschenform funktioniert nicht mehr: Etikett ist zu hoch, Tropfen</a:t>
            </a:r>
          </a:p>
          <a:p>
            <a:pPr algn="ctr"/>
            <a:r>
              <a:rPr lang="de-DE" sz="2000" dirty="0" smtClean="0"/>
              <a:t>u</a:t>
            </a:r>
            <a:r>
              <a:rPr lang="de-DE" sz="2000" dirty="0" smtClean="0"/>
              <a:t>nterschiedlich </a:t>
            </a:r>
            <a:r>
              <a:rPr lang="de-DE" sz="2000" dirty="0" smtClean="0"/>
              <a:t>groß</a:t>
            </a:r>
            <a:endParaRPr lang="de-DE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3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sz="4000" dirty="0"/>
              <a:t>Kalkwasser</a:t>
            </a:r>
            <a:r>
              <a:rPr lang="de-DE" dirty="0"/>
              <a:t/>
            </a:r>
            <a:br>
              <a:rPr lang="de-DE" dirty="0"/>
            </a:br>
            <a:r>
              <a:rPr lang="de-DE" sz="3100" dirty="0"/>
              <a:t>Die </a:t>
            </a:r>
            <a:r>
              <a:rPr lang="de-DE" sz="3100" dirty="0">
                <a:latin typeface="Cambria Math"/>
                <a:ea typeface="Cambria Math"/>
              </a:rPr>
              <a:t>‟</a:t>
            </a:r>
            <a:r>
              <a:rPr lang="de-DE" sz="3100" dirty="0"/>
              <a:t>Kalkwasserkuh</a:t>
            </a:r>
            <a:r>
              <a:rPr lang="de-DE" sz="3100" dirty="0">
                <a:latin typeface="Cambria Math"/>
                <a:ea typeface="Cambria Math"/>
              </a:rPr>
              <a:t>” </a:t>
            </a:r>
            <a:r>
              <a:rPr lang="de-DE" sz="3100" dirty="0"/>
              <a:t>nach Proske</a:t>
            </a:r>
          </a:p>
        </p:txBody>
      </p:sp>
      <p:pic>
        <p:nvPicPr>
          <p:cNvPr id="4" name="Grafik 3" descr="Kalkwasser.jpg"/>
          <p:cNvPicPr>
            <a:picLocks noChangeAspect="1"/>
          </p:cNvPicPr>
          <p:nvPr/>
        </p:nvPicPr>
        <p:blipFill>
          <a:blip r:embed="rId2"/>
          <a:srcRect t="9279"/>
          <a:stretch>
            <a:fillRect/>
          </a:stretch>
        </p:blipFill>
        <p:spPr>
          <a:xfrm>
            <a:off x="928694" y="2174920"/>
            <a:ext cx="7500958" cy="4501164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1301224" y="5661248"/>
            <a:ext cx="24842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/>
              <a:t>Bodensatz: </a:t>
            </a:r>
            <a:r>
              <a:rPr lang="de-DE" sz="2000" dirty="0" err="1"/>
              <a:t>Ca</a:t>
            </a:r>
            <a:r>
              <a:rPr lang="de-DE" sz="2000" dirty="0"/>
              <a:t>(OH)</a:t>
            </a:r>
            <a:r>
              <a:rPr lang="de-DE" sz="2000" baseline="-25000" dirty="0"/>
              <a:t>2</a:t>
            </a:r>
            <a:r>
              <a:rPr lang="de-DE" sz="2000" dirty="0"/>
              <a:t>(s)</a:t>
            </a:r>
            <a:endParaRPr lang="de-DE" sz="2000" baseline="-25000" dirty="0"/>
          </a:p>
        </p:txBody>
      </p:sp>
      <p:cxnSp>
        <p:nvCxnSpPr>
          <p:cNvPr id="7" name="Gerade Verbindung 6"/>
          <p:cNvCxnSpPr>
            <a:cxnSpLocks/>
          </p:cNvCxnSpPr>
          <p:nvPr/>
        </p:nvCxnSpPr>
        <p:spPr>
          <a:xfrm>
            <a:off x="3785430" y="5877272"/>
            <a:ext cx="1159132" cy="9783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/>
          <p:cNvSpPr txBox="1"/>
          <p:nvPr/>
        </p:nvSpPr>
        <p:spPr>
          <a:xfrm>
            <a:off x="1301224" y="4214818"/>
            <a:ext cx="26947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/>
              <a:t>Flüssigkeit: </a:t>
            </a:r>
            <a:r>
              <a:rPr lang="de-DE" sz="2000" dirty="0" err="1"/>
              <a:t>Ca</a:t>
            </a:r>
            <a:r>
              <a:rPr lang="de-DE" sz="2000" dirty="0"/>
              <a:t>(OH)</a:t>
            </a:r>
            <a:r>
              <a:rPr lang="de-DE" sz="2000" baseline="-25000" dirty="0"/>
              <a:t>2</a:t>
            </a:r>
            <a:r>
              <a:rPr lang="de-DE" sz="2000" dirty="0"/>
              <a:t>(</a:t>
            </a:r>
            <a:r>
              <a:rPr lang="de-DE" sz="2000" dirty="0" err="1"/>
              <a:t>aq</a:t>
            </a:r>
            <a:r>
              <a:rPr lang="de-DE" sz="2000" dirty="0"/>
              <a:t>) </a:t>
            </a:r>
          </a:p>
        </p:txBody>
      </p:sp>
      <p:cxnSp>
        <p:nvCxnSpPr>
          <p:cNvPr id="9" name="Gerade Verbindung 8"/>
          <p:cNvCxnSpPr/>
          <p:nvPr/>
        </p:nvCxnSpPr>
        <p:spPr>
          <a:xfrm>
            <a:off x="3906196" y="4429132"/>
            <a:ext cx="1389708" cy="11322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214282" y="1214422"/>
            <a:ext cx="8847615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/>
              <a:t>Vor Gebrauch mehrere Tag stehen lassen, dann ist die </a:t>
            </a:r>
            <a:r>
              <a:rPr lang="de-DE" dirty="0">
                <a:latin typeface="Cambria Math"/>
                <a:ea typeface="Cambria Math"/>
              </a:rPr>
              <a:t>‟</a:t>
            </a:r>
            <a:r>
              <a:rPr lang="de-DE" dirty="0"/>
              <a:t>Kalkwasserkuh</a:t>
            </a:r>
            <a:r>
              <a:rPr lang="de-DE" dirty="0">
                <a:latin typeface="Cambria Math"/>
                <a:ea typeface="Cambria Math"/>
              </a:rPr>
              <a:t>”</a:t>
            </a:r>
            <a:r>
              <a:rPr lang="de-DE" dirty="0"/>
              <a:t> immer einsatzbereit!</a:t>
            </a:r>
          </a:p>
          <a:p>
            <a:pPr algn="ctr"/>
            <a:r>
              <a:rPr lang="de-DE" dirty="0"/>
              <a:t>Bei Bedarf Leitungswasser nachfüllen.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428596" y="357166"/>
            <a:ext cx="821537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3600" dirty="0">
                <a:latin typeface="+mj-lt"/>
                <a:ea typeface="+mj-ea"/>
                <a:cs typeface="+mj-cs"/>
              </a:rPr>
              <a:t>Zuckernachweise – Unterschiedliche Methoden</a:t>
            </a:r>
            <a:endParaRPr kumimoji="0" lang="de-DE" altLang="de-DE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4071934" y="2643182"/>
            <a:ext cx="2215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Fehling ohne Erhitzen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0" y="1285860"/>
            <a:ext cx="88893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/>
              <a:t>Reduktion von Cu</a:t>
            </a:r>
            <a:r>
              <a:rPr lang="de-DE" baseline="30000" dirty="0"/>
              <a:t>2+</a:t>
            </a:r>
            <a:r>
              <a:rPr lang="de-DE" dirty="0"/>
              <a:t>-Ionen zu Cu</a:t>
            </a:r>
            <a:r>
              <a:rPr lang="de-DE" baseline="30000" dirty="0"/>
              <a:t>1+ </a:t>
            </a:r>
            <a:r>
              <a:rPr lang="de-DE" dirty="0"/>
              <a:t>in alkalischer Lösung </a:t>
            </a:r>
          </a:p>
          <a:p>
            <a:r>
              <a:rPr lang="de-DE" dirty="0"/>
              <a:t>unter Zusatz eines Komplexbildners (verhindert Ausfallen von Kupfercarbonat oder Hydroxid)</a:t>
            </a:r>
          </a:p>
        </p:txBody>
      </p:sp>
      <p:graphicFrame>
        <p:nvGraphicFramePr>
          <p:cNvPr id="10" name="Tabelle 9"/>
          <p:cNvGraphicFramePr>
            <a:graphicFrameLocks noGrp="1"/>
          </p:cNvGraphicFramePr>
          <p:nvPr/>
        </p:nvGraphicFramePr>
        <p:xfrm>
          <a:off x="1643042" y="2214554"/>
          <a:ext cx="6096000" cy="395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err="1"/>
                        <a:t>Bededict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Fehling</a:t>
                      </a:r>
                      <a:r>
                        <a:rPr lang="de-DE" baseline="0" dirty="0"/>
                        <a:t> klassisch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Fehling ohne Brenner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 Flasche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2 Flaschen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2 Flaschen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NaCO</a:t>
                      </a:r>
                      <a:r>
                        <a:rPr lang="de-DE" baseline="-25000" dirty="0"/>
                        <a:t>3</a:t>
                      </a:r>
                      <a:r>
                        <a:rPr lang="de-DE" dirty="0"/>
                        <a:t> (</a:t>
                      </a:r>
                      <a:r>
                        <a:rPr lang="de-DE" dirty="0" err="1"/>
                        <a:t>aq</a:t>
                      </a:r>
                      <a:r>
                        <a:rPr lang="de-DE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err="1"/>
                        <a:t>NaOH</a:t>
                      </a:r>
                      <a:r>
                        <a:rPr lang="de-DE" dirty="0"/>
                        <a:t> (</a:t>
                      </a:r>
                      <a:r>
                        <a:rPr lang="de-DE" dirty="0" err="1"/>
                        <a:t>aq</a:t>
                      </a:r>
                      <a:r>
                        <a:rPr lang="de-DE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err="1"/>
                        <a:t>NaOH</a:t>
                      </a:r>
                      <a:r>
                        <a:rPr lang="de-DE" baseline="0" dirty="0"/>
                        <a:t> (s)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Erhitzen</a:t>
                      </a:r>
                    </a:p>
                    <a:p>
                      <a:pPr algn="ctr"/>
                      <a:r>
                        <a:rPr lang="de-DE" dirty="0"/>
                        <a:t>(Wasserbad)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Erhitzen</a:t>
                      </a:r>
                    </a:p>
                    <a:p>
                      <a:pPr algn="ctr"/>
                      <a:r>
                        <a:rPr lang="de-DE" dirty="0"/>
                        <a:t>(Wasserbad)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-</a:t>
                      </a:r>
                      <a:r>
                        <a:rPr lang="de-DE" baseline="0" dirty="0"/>
                        <a:t> </a:t>
                      </a:r>
                    </a:p>
                    <a:p>
                      <a:pPr algn="ctr"/>
                      <a:r>
                        <a:rPr lang="de-DE" baseline="0" dirty="0"/>
                        <a:t>(Lösungswärme)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Wenig gefährlich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Stark ätzend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Stark ätzend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Citrat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Tartrat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Citrat</a:t>
                      </a:r>
                      <a:r>
                        <a:rPr lang="de-DE" baseline="0" dirty="0"/>
                        <a:t> oder Tartrat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Auf der Tüpfel-platte</a:t>
                      </a:r>
                      <a:r>
                        <a:rPr lang="de-DE" baseline="0" dirty="0"/>
                        <a:t> möglich</a:t>
                      </a:r>
                    </a:p>
                    <a:p>
                      <a:pPr algn="ctr"/>
                      <a:endParaRPr lang="de-DE" baseline="0" dirty="0"/>
                    </a:p>
                    <a:p>
                      <a:pPr algn="ctr"/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182" y="5072074"/>
            <a:ext cx="1928826" cy="908907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4620" y="5072074"/>
            <a:ext cx="2080124" cy="928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>
            <a:normAutofit/>
          </a:bodyPr>
          <a:lstStyle/>
          <a:p>
            <a:r>
              <a:rPr lang="de-DE" sz="3600" dirty="0"/>
              <a:t>Was sind </a:t>
            </a:r>
            <a:r>
              <a:rPr lang="de-DE" sz="3600" dirty="0">
                <a:latin typeface="Cambria Math"/>
                <a:ea typeface="Cambria Math"/>
              </a:rPr>
              <a:t>‟</a:t>
            </a:r>
            <a:r>
              <a:rPr lang="de-DE" sz="3600" dirty="0"/>
              <a:t>Kreative Reagenzien</a:t>
            </a:r>
            <a:r>
              <a:rPr lang="de-DE" sz="3600" dirty="0">
                <a:latin typeface="Cambria Math"/>
                <a:ea typeface="Cambria Math"/>
              </a:rPr>
              <a:t>”?</a:t>
            </a:r>
            <a:endParaRPr lang="de-DE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8596" y="1071546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de-DE" dirty="0"/>
              <a:t>Kreative Reagenzien sind Reagenzien, die</a:t>
            </a:r>
          </a:p>
          <a:p>
            <a:pPr>
              <a:buFontTx/>
              <a:buChar char="-"/>
            </a:pPr>
            <a:r>
              <a:rPr lang="de-DE" sz="2400" dirty="0"/>
              <a:t>die einen bestimmten Effekt erzielen, was anders nicht so einfach oder nicht so sicher möglich ist.</a:t>
            </a:r>
          </a:p>
          <a:p>
            <a:pPr>
              <a:buFontTx/>
              <a:buChar char="-"/>
            </a:pPr>
            <a:r>
              <a:rPr lang="de-DE" sz="2400" dirty="0"/>
              <a:t>die Arbeitszeit sparen (</a:t>
            </a:r>
            <a:r>
              <a:rPr lang="de-DE" sz="2400" dirty="0" err="1"/>
              <a:t>Slogen</a:t>
            </a:r>
            <a:r>
              <a:rPr lang="de-DE" sz="2400" dirty="0"/>
              <a:t> </a:t>
            </a:r>
            <a:r>
              <a:rPr lang="de-DE" sz="2400" dirty="0">
                <a:latin typeface="Cambria Math"/>
                <a:ea typeface="Cambria Math"/>
              </a:rPr>
              <a:t>‟</a:t>
            </a:r>
            <a:r>
              <a:rPr lang="de-DE" sz="2400" dirty="0"/>
              <a:t>Arbeitszeit in Flaschen</a:t>
            </a:r>
            <a:r>
              <a:rPr lang="de-DE" sz="2400" dirty="0">
                <a:latin typeface="Cambria Math"/>
                <a:ea typeface="Cambria Math"/>
              </a:rPr>
              <a:t>”</a:t>
            </a:r>
            <a:r>
              <a:rPr lang="de-DE" sz="2400" dirty="0"/>
              <a:t>)</a:t>
            </a:r>
          </a:p>
          <a:p>
            <a:pPr>
              <a:buFontTx/>
              <a:buChar char="-"/>
            </a:pPr>
            <a:r>
              <a:rPr lang="de-DE" sz="2400" dirty="0"/>
              <a:t>die haltbar sind</a:t>
            </a:r>
            <a:endParaRPr lang="de-DE" dirty="0"/>
          </a:p>
          <a:p>
            <a:pPr>
              <a:buFontTx/>
              <a:buChar char="-"/>
            </a:pP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428596" y="3429000"/>
            <a:ext cx="819692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3200" dirty="0"/>
              <a:t>Wer hat den Begriff geprägt?</a:t>
            </a:r>
          </a:p>
          <a:p>
            <a:r>
              <a:rPr lang="de-DE" sz="2400" dirty="0"/>
              <a:t>Der Begriff </a:t>
            </a:r>
            <a:r>
              <a:rPr lang="de-DE" sz="2400" dirty="0">
                <a:latin typeface="Cambria Math"/>
                <a:ea typeface="Cambria Math"/>
              </a:rPr>
              <a:t>‟</a:t>
            </a:r>
            <a:r>
              <a:rPr lang="de-DE" sz="2400" dirty="0"/>
              <a:t>Kreative Reagenzien</a:t>
            </a:r>
            <a:r>
              <a:rPr lang="de-DE" sz="2400" dirty="0">
                <a:latin typeface="Cambria Math"/>
                <a:ea typeface="Cambria Math"/>
              </a:rPr>
              <a:t>”</a:t>
            </a:r>
            <a:r>
              <a:rPr lang="de-DE" sz="2400" dirty="0"/>
              <a:t> stammt von Wolfgang Proske, </a:t>
            </a:r>
          </a:p>
          <a:p>
            <a:r>
              <a:rPr lang="de-DE" sz="2400" dirty="0"/>
              <a:t>der unter diesem Namen Experimentiersets und Lösungen </a:t>
            </a:r>
          </a:p>
          <a:p>
            <a:r>
              <a:rPr lang="de-DE" sz="2400" dirty="0"/>
              <a:t>bei Windaus anbietet.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28596" y="5572140"/>
            <a:ext cx="856978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/>
              <a:t>In diesem Vortrag werden darüber hinaus weitere </a:t>
            </a:r>
          </a:p>
          <a:p>
            <a:r>
              <a:rPr lang="de-DE" sz="3200" dirty="0"/>
              <a:t>Ideen vorgestellt.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sz="4000" dirty="0"/>
              <a:t>Ansetzen von pH-Indikator-Lösungen</a:t>
            </a:r>
            <a:r>
              <a:rPr lang="de-DE" dirty="0"/>
              <a:t/>
            </a:r>
            <a:br>
              <a:rPr lang="de-DE" dirty="0"/>
            </a:br>
            <a:r>
              <a:rPr lang="de-DE" sz="3100" dirty="0"/>
              <a:t>(nach Proske)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857224" y="1357298"/>
            <a:ext cx="7317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100 mg Indikatorfarbstoff mit best. Menge 0,1 m </a:t>
            </a:r>
            <a:r>
              <a:rPr lang="de-DE" dirty="0" err="1"/>
              <a:t>NaOH</a:t>
            </a:r>
            <a:r>
              <a:rPr lang="de-DE" dirty="0"/>
              <a:t> im Mörser zerreiben</a:t>
            </a:r>
          </a:p>
        </p:txBody>
      </p:sp>
      <p:graphicFrame>
        <p:nvGraphicFramePr>
          <p:cNvPr id="5" name="Tabelle 4"/>
          <p:cNvGraphicFramePr>
            <a:graphicFrameLocks noGrp="1"/>
          </p:cNvGraphicFramePr>
          <p:nvPr/>
        </p:nvGraphicFramePr>
        <p:xfrm>
          <a:off x="1643042" y="1928802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Indikatorfarbstoff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ml</a:t>
                      </a:r>
                      <a:r>
                        <a:rPr lang="de-DE" baseline="0" dirty="0"/>
                        <a:t> </a:t>
                      </a:r>
                      <a:r>
                        <a:rPr lang="de-DE" baseline="0" dirty="0" err="1"/>
                        <a:t>NaOH</a:t>
                      </a:r>
                      <a:r>
                        <a:rPr lang="de-DE" baseline="0" dirty="0"/>
                        <a:t>, 0,1 </a:t>
                      </a:r>
                      <a:r>
                        <a:rPr lang="de-DE" baseline="0" dirty="0" err="1"/>
                        <a:t>mol</a:t>
                      </a:r>
                      <a:r>
                        <a:rPr lang="de-DE" baseline="0" dirty="0"/>
                        <a:t>/l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err="1"/>
                        <a:t>Bromthymolblau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1,60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Methylrot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2,46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err="1"/>
                        <a:t>Thymolblau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2,15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7" name="Textfeld 6"/>
          <p:cNvSpPr txBox="1"/>
          <p:nvPr/>
        </p:nvSpPr>
        <p:spPr>
          <a:xfrm>
            <a:off x="1428728" y="3571876"/>
            <a:ext cx="66006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/>
              <a:t>Pulver mit Natronlauge verreiben, in einen </a:t>
            </a:r>
          </a:p>
          <a:p>
            <a:pPr algn="ctr"/>
            <a:r>
              <a:rPr lang="de-DE" dirty="0"/>
              <a:t>100 ml Maßkolben quantitativ überführen und mit Wasser auffüllen. 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2071670" y="4429132"/>
            <a:ext cx="53154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000" dirty="0"/>
              <a:t>Liegen die Indikatoren bereits als Natriumsalz vor</a:t>
            </a:r>
          </a:p>
          <a:p>
            <a:pPr algn="ctr"/>
            <a:r>
              <a:rPr lang="de-DE" sz="2000" dirty="0"/>
              <a:t>(manchmal auch als wasserlöslich bezeichnet)</a:t>
            </a:r>
          </a:p>
          <a:p>
            <a:pPr algn="ctr"/>
            <a:r>
              <a:rPr lang="de-DE" sz="2000" dirty="0"/>
              <a:t>kann direkt in Wasser gelöst werden.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1928794" y="5500702"/>
            <a:ext cx="55774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Unbegrenzt haltbar, Aufbewahrung in Braunglasflaschen. </a:t>
            </a:r>
          </a:p>
          <a:p>
            <a:r>
              <a:rPr lang="de-DE" dirty="0"/>
              <a:t>Wässrige Lösung nicht mehr als Gefahrstoff eingestuft!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571472" y="6286520"/>
            <a:ext cx="78983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/>
              <a:t>Nicht möglich bei Phenolphthalein, </a:t>
            </a:r>
            <a:r>
              <a:rPr lang="de-DE" sz="2000" dirty="0" err="1"/>
              <a:t>Thymolphthalein</a:t>
            </a:r>
            <a:r>
              <a:rPr lang="de-DE" sz="2000" dirty="0"/>
              <a:t> und </a:t>
            </a:r>
            <a:r>
              <a:rPr lang="de-DE" sz="2000" dirty="0" err="1"/>
              <a:t>Cresolphthalein</a:t>
            </a:r>
            <a:r>
              <a:rPr lang="de-DE" sz="2000" dirty="0"/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2"/>
          <a:srcRect t="8138"/>
          <a:stretch>
            <a:fillRect/>
          </a:stretch>
        </p:blipFill>
        <p:spPr bwMode="auto">
          <a:xfrm>
            <a:off x="6143636" y="416462"/>
            <a:ext cx="2721602" cy="2353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/>
          <a:srcRect t="8138"/>
          <a:stretch>
            <a:fillRect/>
          </a:stretch>
        </p:blipFill>
        <p:spPr bwMode="auto">
          <a:xfrm>
            <a:off x="142844" y="410674"/>
            <a:ext cx="2721602" cy="2353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1465" y="-24"/>
            <a:ext cx="8229600" cy="1143000"/>
          </a:xfrm>
        </p:spPr>
        <p:txBody>
          <a:bodyPr>
            <a:normAutofit/>
          </a:bodyPr>
          <a:lstStyle/>
          <a:p>
            <a:r>
              <a:rPr lang="de-DE" sz="3600" dirty="0"/>
              <a:t>     </a:t>
            </a:r>
            <a:r>
              <a:rPr lang="de-DE" sz="3600" dirty="0" err="1"/>
              <a:t>Bromthymolblau</a:t>
            </a:r>
            <a:endParaRPr lang="de-DE" sz="3600" dirty="0"/>
          </a:p>
        </p:txBody>
      </p:sp>
      <p:sp>
        <p:nvSpPr>
          <p:cNvPr id="9" name="Textfeld 8"/>
          <p:cNvSpPr txBox="1"/>
          <p:nvPr/>
        </p:nvSpPr>
        <p:spPr>
          <a:xfrm>
            <a:off x="857224" y="2559602"/>
            <a:ext cx="1755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Bromthymolblau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5541257" y="2559602"/>
            <a:ext cx="3102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Bromthymolblau</a:t>
            </a:r>
            <a:r>
              <a:rPr lang="de-DE" dirty="0"/>
              <a:t>  - Natriumsalz</a:t>
            </a:r>
          </a:p>
        </p:txBody>
      </p:sp>
      <p:grpSp>
        <p:nvGrpSpPr>
          <p:cNvPr id="13" name="Gruppieren 12"/>
          <p:cNvGrpSpPr/>
          <p:nvPr/>
        </p:nvGrpSpPr>
        <p:grpSpPr>
          <a:xfrm>
            <a:off x="214282" y="3080563"/>
            <a:ext cx="8643966" cy="1942208"/>
            <a:chOff x="500034" y="4201436"/>
            <a:chExt cx="9496453" cy="2038350"/>
          </a:xfrm>
        </p:grpSpPr>
        <p:pic>
          <p:nvPicPr>
            <p:cNvPr id="27654" name="Picture 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00034" y="4214818"/>
              <a:ext cx="4038600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7655" name="Picture 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00562" y="4201436"/>
              <a:ext cx="5495925" cy="2038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4" name="Textfeld 13"/>
          <p:cNvSpPr txBox="1"/>
          <p:nvPr/>
        </p:nvSpPr>
        <p:spPr>
          <a:xfrm>
            <a:off x="2892546" y="5941472"/>
            <a:ext cx="3287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Selbstansatz ist lohnend!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996399" y="5572140"/>
            <a:ext cx="7433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5 g </a:t>
            </a:r>
            <a:r>
              <a:rPr lang="de-DE" dirty="0" err="1"/>
              <a:t>Bromthymolblau</a:t>
            </a:r>
            <a:r>
              <a:rPr lang="de-DE" dirty="0"/>
              <a:t> Natriumsalz: 24 Euro (Roth): 50 x 100 ml Indikatorlösung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2906620" y="5009389"/>
            <a:ext cx="32592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Online-Portal </a:t>
            </a:r>
            <a:r>
              <a:rPr lang="de-DE" sz="1200" dirty="0" err="1"/>
              <a:t>Degintu</a:t>
            </a:r>
            <a:r>
              <a:rPr lang="de-DE" sz="1200" dirty="0"/>
              <a:t>, aufgerufen am 30.01.2021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8076962" y="857232"/>
            <a:ext cx="1000132" cy="3539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 pitchFamily="34" charset="0"/>
              </a:rPr>
              <a:t>SO</a:t>
            </a:r>
            <a:r>
              <a:rPr lang="de-DE" sz="1700" baseline="-25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 pitchFamily="34" charset="0"/>
              </a:rPr>
              <a:t>3</a:t>
            </a:r>
            <a:r>
              <a:rPr lang="de-DE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 pitchFamily="34" charset="0"/>
              </a:rPr>
              <a:t>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>
            <a:normAutofit/>
          </a:bodyPr>
          <a:lstStyle/>
          <a:p>
            <a:r>
              <a:rPr lang="de-DE" sz="3600" dirty="0" err="1"/>
              <a:t>Reagenziensätze</a:t>
            </a:r>
            <a:endParaRPr lang="de-DE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142984"/>
            <a:ext cx="758190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4214818"/>
            <a:ext cx="4572032" cy="2354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feld 4"/>
          <p:cNvSpPr txBox="1"/>
          <p:nvPr/>
        </p:nvSpPr>
        <p:spPr>
          <a:xfrm>
            <a:off x="5715008" y="4286256"/>
            <a:ext cx="17550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Bromthymolblau</a:t>
            </a:r>
            <a:endParaRPr lang="de-DE" dirty="0"/>
          </a:p>
          <a:p>
            <a:pPr>
              <a:buFontTx/>
              <a:buChar char="-"/>
            </a:pPr>
            <a:r>
              <a:rPr lang="de-DE" dirty="0"/>
              <a:t> 25 ml: 40 Euro</a:t>
            </a:r>
          </a:p>
          <a:p>
            <a:pPr>
              <a:buFontTx/>
              <a:buChar char="-"/>
            </a:pPr>
            <a:r>
              <a:rPr lang="de-DE" dirty="0"/>
              <a:t> 50 ml: 44 Euro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5715008" y="5857892"/>
            <a:ext cx="1637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www.winlab.de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de-DE" sz="3100" dirty="0"/>
              <a:t>Mischindikator </a:t>
            </a:r>
            <a:r>
              <a:rPr lang="de-DE" sz="3100" dirty="0" smtClean="0"/>
              <a:t>pH5 (</a:t>
            </a:r>
            <a:r>
              <a:rPr lang="de-DE" sz="3100" dirty="0" smtClean="0"/>
              <a:t>Mischindikator </a:t>
            </a:r>
            <a:r>
              <a:rPr lang="de-DE" sz="3100" dirty="0" smtClean="0"/>
              <a:t>nach </a:t>
            </a:r>
            <a:r>
              <a:rPr lang="de-DE" sz="3100" dirty="0" err="1" smtClean="0"/>
              <a:t>Tashiro</a:t>
            </a:r>
            <a:r>
              <a:rPr lang="de-DE" sz="3100" dirty="0" smtClean="0"/>
              <a:t>)</a:t>
            </a:r>
            <a:r>
              <a:rPr lang="de-DE" dirty="0"/>
              <a:t/>
            </a:r>
            <a:br>
              <a:rPr lang="de-DE" dirty="0"/>
            </a:br>
            <a:r>
              <a:rPr lang="de-DE" sz="2700" dirty="0"/>
              <a:t>Wo sich Selbstansatz nicht lohnt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 rot="5400000">
            <a:off x="5614545" y="3105212"/>
            <a:ext cx="52676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smtClean="0"/>
              <a:t>Rezeptur:</a:t>
            </a:r>
          </a:p>
          <a:p>
            <a:pPr algn="ctr"/>
            <a:r>
              <a:rPr lang="de-DE" dirty="0" smtClean="0"/>
              <a:t>100 </a:t>
            </a:r>
            <a:r>
              <a:rPr lang="de-DE" dirty="0"/>
              <a:t>mg Methylrot-Natriumsalz in 50 ml Wasser lösen. </a:t>
            </a:r>
          </a:p>
          <a:p>
            <a:pPr algn="ctr"/>
            <a:r>
              <a:rPr lang="de-DE" dirty="0"/>
              <a:t>50 mg Methylenblau in 30 ml Wasser lösen. </a:t>
            </a:r>
          </a:p>
          <a:p>
            <a:pPr algn="ctr"/>
            <a:r>
              <a:rPr lang="de-DE" dirty="0"/>
              <a:t>Beide Lösungen mischen und auf 100 ml auffüllen</a:t>
            </a:r>
          </a:p>
        </p:txBody>
      </p:sp>
      <p:graphicFrame>
        <p:nvGraphicFramePr>
          <p:cNvPr id="7" name="Tabelle 6"/>
          <p:cNvGraphicFramePr>
            <a:graphicFrameLocks noGrp="1"/>
          </p:cNvGraphicFramePr>
          <p:nvPr/>
        </p:nvGraphicFramePr>
        <p:xfrm>
          <a:off x="500034" y="1214422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pH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pH 4 –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pH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Methylrot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rot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organge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gelb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Methylenblau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blau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blau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blau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Gemisch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rotviolett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grau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grün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8" name="Textfeld 7"/>
          <p:cNvSpPr txBox="1"/>
          <p:nvPr/>
        </p:nvSpPr>
        <p:spPr>
          <a:xfrm>
            <a:off x="428596" y="2857496"/>
            <a:ext cx="67332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000" dirty="0" smtClean="0"/>
              <a:t>Methylblau ist kein pH-Indikator sondern ein Kontrastfarbstoff!</a:t>
            </a:r>
            <a:endParaRPr lang="de-DE" sz="2000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429000"/>
            <a:ext cx="5956139" cy="307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feld 8"/>
          <p:cNvSpPr txBox="1"/>
          <p:nvPr/>
        </p:nvSpPr>
        <p:spPr>
          <a:xfrm rot="5400000">
            <a:off x="5372954" y="4707994"/>
            <a:ext cx="25635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Bildquelle: Gregor von </a:t>
            </a:r>
            <a:r>
              <a:rPr lang="de-DE" dirty="0" err="1" smtClean="0"/>
              <a:t>Borstel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4"/>
          <p:cNvSpPr txBox="1">
            <a:spLocks noGrp="1"/>
          </p:cNvSpPr>
          <p:nvPr>
            <p:ph type="title"/>
          </p:nvPr>
        </p:nvSpPr>
        <p:spPr>
          <a:xfrm>
            <a:off x="428596" y="-24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de-DE" sz="3600" dirty="0"/>
              <a:t>Wozu sind die anderen Indikatoren im Set enthalten?</a:t>
            </a:r>
            <a:endParaRPr sz="3600"/>
          </a:p>
        </p:txBody>
      </p:sp>
      <p:sp>
        <p:nvSpPr>
          <p:cNvPr id="299" name="Google Shape;299;p24" descr="Salmiakgeist () | BAUHAUS"/>
          <p:cNvSpPr/>
          <p:nvPr/>
        </p:nvSpPr>
        <p:spPr>
          <a:xfrm>
            <a:off x="63500" y="-136525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03" name="Google Shape;303;p24"/>
          <p:cNvGraphicFramePr/>
          <p:nvPr/>
        </p:nvGraphicFramePr>
        <p:xfrm>
          <a:off x="2690842" y="1726475"/>
          <a:ext cx="6096000" cy="100586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048000"/>
                <a:gridCol w="3048000"/>
              </a:tblGrid>
              <a:tr h="2279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800" dirty="0"/>
                        <a:t>Indikator</a:t>
                      </a:r>
                      <a:endParaRPr sz="18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800" dirty="0"/>
                        <a:t>Farbumschlag</a:t>
                      </a:r>
                      <a:endParaRPr sz="1800" dirty="0"/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800" dirty="0" smtClean="0"/>
                        <a:t>Mischindikator </a:t>
                      </a:r>
                      <a:r>
                        <a:rPr lang="de-DE" sz="1800" dirty="0"/>
                        <a:t>nach </a:t>
                      </a:r>
                      <a:r>
                        <a:rPr lang="de-DE" sz="1800" dirty="0" err="1" smtClean="0"/>
                        <a:t>Tashiro</a:t>
                      </a:r>
                      <a:endParaRPr lang="de-DE" sz="1800" dirty="0" smtClean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800" dirty="0" smtClean="0"/>
                        <a:t>(wie</a:t>
                      </a:r>
                      <a:r>
                        <a:rPr lang="de-DE" sz="1800" baseline="0" dirty="0" smtClean="0"/>
                        <a:t> Mischindikator 5 Merck)</a:t>
                      </a:r>
                      <a:endParaRPr sz="18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de-DE" sz="1800" dirty="0"/>
                        <a:t>Grün über grau (farblos) nach violett</a:t>
                      </a:r>
                      <a:endParaRPr sz="1800" dirty="0"/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  <p:sp>
        <p:nvSpPr>
          <p:cNvPr id="11" name="Textfeld 10"/>
          <p:cNvSpPr txBox="1"/>
          <p:nvPr/>
        </p:nvSpPr>
        <p:spPr>
          <a:xfrm>
            <a:off x="4074299" y="6399664"/>
            <a:ext cx="25635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Bildquelle: Gregor von </a:t>
            </a:r>
            <a:r>
              <a:rPr lang="de-DE" dirty="0" err="1" smtClean="0"/>
              <a:t>Borstel</a:t>
            </a:r>
            <a:endParaRPr lang="de-DE" dirty="0"/>
          </a:p>
        </p:txBody>
      </p:sp>
      <p:sp>
        <p:nvSpPr>
          <p:cNvPr id="13315" name="AutoShape 3" descr="https://im.chip.de/ii/1/1/5/2/8/1/4/5/8/sprudler-1-philips-bf2b72ad8033ebc9.jpg?im=Resize%3D%28783%2C441%29%2Caspect%3Dfit%3BAspectCrop%2Csize%3D%2816%2C9%29%2Cgravity%3DCenter%2CallowExpansion%3BBackgroundColor%2Ccolor%3Dffffff&amp;hash=78f2c9162d89c558f45de8d4138816710a405c4fc615bce3273cfc7bb75c854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/>
          <a:srcRect l="4408" r="24242"/>
          <a:stretch>
            <a:fillRect/>
          </a:stretch>
        </p:blipFill>
        <p:spPr bwMode="auto">
          <a:xfrm>
            <a:off x="165669" y="1683134"/>
            <a:ext cx="2331007" cy="4943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-142900"/>
            <a:ext cx="8229600" cy="1143000"/>
          </a:xfrm>
        </p:spPr>
        <p:txBody>
          <a:bodyPr>
            <a:normAutofit/>
          </a:bodyPr>
          <a:lstStyle/>
          <a:p>
            <a:r>
              <a:rPr lang="de-DE" sz="3600" dirty="0"/>
              <a:t>Wo sich Selbstansatz nicht lohnt!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42985"/>
            <a:ext cx="8229600" cy="3143272"/>
          </a:xfrm>
        </p:spPr>
        <p:txBody>
          <a:bodyPr>
            <a:normAutofit/>
          </a:bodyPr>
          <a:lstStyle/>
          <a:p>
            <a:pPr>
              <a:buFont typeface="Symbol" pitchFamily="18" charset="2"/>
              <a:buChar char="-"/>
            </a:pPr>
            <a:r>
              <a:rPr lang="de-DE" sz="2400" dirty="0"/>
              <a:t>Mischindikatoren/Universalindikatoren z. B. nach </a:t>
            </a:r>
            <a:r>
              <a:rPr lang="de-DE" sz="2400" dirty="0" err="1"/>
              <a:t>Mc</a:t>
            </a:r>
            <a:r>
              <a:rPr lang="de-DE" sz="2400" dirty="0"/>
              <a:t> Crumb</a:t>
            </a:r>
          </a:p>
          <a:p>
            <a:pPr>
              <a:buFont typeface="Symbol" pitchFamily="18" charset="2"/>
              <a:buChar char="-"/>
            </a:pPr>
            <a:r>
              <a:rPr lang="de-DE" sz="2400" dirty="0" err="1"/>
              <a:t>Bariumhydroxid-Lsg</a:t>
            </a:r>
            <a:r>
              <a:rPr lang="de-DE" sz="2400" dirty="0"/>
              <a:t>. </a:t>
            </a:r>
          </a:p>
          <a:p>
            <a:pPr>
              <a:buFont typeface="Symbol" pitchFamily="18" charset="2"/>
              <a:buChar char="-"/>
            </a:pPr>
            <a:r>
              <a:rPr lang="de-DE" sz="2400" dirty="0"/>
              <a:t>Natronlauge </a:t>
            </a:r>
          </a:p>
          <a:p>
            <a:pPr>
              <a:buFont typeface="Symbol" pitchFamily="18" charset="2"/>
              <a:buChar char="-"/>
            </a:pPr>
            <a:r>
              <a:rPr lang="de-DE" sz="2400" dirty="0"/>
              <a:t>Maßlösungen 1 </a:t>
            </a:r>
            <a:r>
              <a:rPr lang="de-DE" sz="2400" dirty="0" err="1"/>
              <a:t>mol</a:t>
            </a:r>
            <a:r>
              <a:rPr lang="de-DE" sz="2400" dirty="0"/>
              <a:t>/l</a:t>
            </a:r>
          </a:p>
          <a:p>
            <a:pPr>
              <a:buFont typeface="Symbol" pitchFamily="18" charset="2"/>
              <a:buChar char="-"/>
            </a:pPr>
            <a:r>
              <a:rPr lang="de-DE" sz="2400" dirty="0"/>
              <a:t>Puffer</a:t>
            </a:r>
          </a:p>
          <a:p>
            <a:pPr>
              <a:buFont typeface="Symbol" pitchFamily="18" charset="2"/>
              <a:buChar char="-"/>
            </a:pPr>
            <a:r>
              <a:rPr lang="de-DE" sz="2400" dirty="0"/>
              <a:t>Polyvinylalkohol-Lösungen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1714480" y="4988494"/>
            <a:ext cx="4809265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sz="2400" dirty="0"/>
              <a:t>Werbespruch: Arbeitszeit in Flaschen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000100" y="5572140"/>
            <a:ext cx="61611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1 Liter Maßlösung herstellen und mit </a:t>
            </a:r>
            <a:r>
              <a:rPr lang="de-DE" dirty="0" err="1"/>
              <a:t>Urtitersubstanz</a:t>
            </a:r>
            <a:r>
              <a:rPr lang="de-DE" dirty="0"/>
              <a:t> einstellen: </a:t>
            </a:r>
          </a:p>
          <a:p>
            <a:pPr algn="ctr"/>
            <a:r>
              <a:rPr lang="de-DE" dirty="0"/>
              <a:t>ca. 1 Stunde</a:t>
            </a:r>
          </a:p>
        </p:txBody>
      </p:sp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1714488"/>
            <a:ext cx="4105275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-71462"/>
            <a:ext cx="8229600" cy="1143000"/>
          </a:xfrm>
        </p:spPr>
        <p:txBody>
          <a:bodyPr>
            <a:normAutofit/>
          </a:bodyPr>
          <a:lstStyle/>
          <a:p>
            <a:r>
              <a:rPr lang="de-DE" sz="3600" dirty="0"/>
              <a:t>Wo Lösungen selber herstellen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de-DE" dirty="0"/>
              <a:t>Wo es nicht auf genaue Konzentration ankommt</a:t>
            </a:r>
          </a:p>
          <a:p>
            <a:r>
              <a:rPr lang="de-DE" dirty="0"/>
              <a:t>Wo Lösungen nicht haltbar sind und immer frisch angesetzt werden müssen, z.B. Lösungen kleiner 0,1 </a:t>
            </a:r>
            <a:r>
              <a:rPr lang="de-DE" dirty="0" err="1"/>
              <a:t>mol</a:t>
            </a:r>
            <a:r>
              <a:rPr lang="de-DE" dirty="0"/>
              <a:t>/l bzw. 1 % immer frisch durch Verdünnen von Stammlösungen hergestellt werden (Ausnahme Indikatorlösungen).</a:t>
            </a:r>
          </a:p>
          <a:p>
            <a:r>
              <a:rPr lang="de-DE" dirty="0"/>
              <a:t>Maßlösungen als 1 molare Lösungen lassen sich einfach zu 0,1 molaren Lösungen verdünnen.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-71462"/>
            <a:ext cx="8229600" cy="1143000"/>
          </a:xfrm>
        </p:spPr>
        <p:txBody>
          <a:bodyPr>
            <a:normAutofit/>
          </a:bodyPr>
          <a:lstStyle/>
          <a:p>
            <a:r>
              <a:rPr lang="de-DE" sz="3600" dirty="0"/>
              <a:t>Kupfersulfat mit Glanzzusatz</a:t>
            </a:r>
          </a:p>
        </p:txBody>
      </p:sp>
      <p:pic>
        <p:nvPicPr>
          <p:cNvPr id="3" name="Grafik 2" descr="Kupferglanzbad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071546"/>
            <a:ext cx="3609471" cy="4824541"/>
          </a:xfrm>
          <a:prstGeom prst="rect">
            <a:avLst/>
          </a:prstGeom>
        </p:spPr>
      </p:pic>
      <p:pic>
        <p:nvPicPr>
          <p:cNvPr id="5" name="Grafik 4" descr="Kupferglanzbad_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4" y="1071546"/>
            <a:ext cx="3022041" cy="4786885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2946684" y="6143644"/>
            <a:ext cx="3250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Elektrolyt Kupfer </a:t>
            </a:r>
            <a:r>
              <a:rPr lang="de-DE" dirty="0" err="1"/>
              <a:t>Glanzbad</a:t>
            </a:r>
            <a:r>
              <a:rPr lang="de-DE" dirty="0"/>
              <a:t> sauer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brausetablette Vitamin C_Röhrchen.jpg"/>
          <p:cNvPicPr>
            <a:picLocks noChangeAspect="1"/>
          </p:cNvPicPr>
          <p:nvPr/>
        </p:nvPicPr>
        <p:blipFill>
          <a:blip r:embed="rId2" cstate="print"/>
          <a:srcRect l="11682"/>
          <a:stretch>
            <a:fillRect/>
          </a:stretch>
        </p:blipFill>
        <p:spPr>
          <a:xfrm>
            <a:off x="71406" y="1142984"/>
            <a:ext cx="3659142" cy="4143404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857224" y="-24"/>
            <a:ext cx="76438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Brausetabletten als </a:t>
            </a:r>
            <a:r>
              <a:rPr lang="de-DE" sz="3600" dirty="0">
                <a:latin typeface="Cambria Math"/>
                <a:ea typeface="Cambria Math"/>
              </a:rPr>
              <a:t>‟</a:t>
            </a:r>
            <a:r>
              <a:rPr lang="de-DE" sz="3600" dirty="0"/>
              <a:t>Standard</a:t>
            </a:r>
            <a:r>
              <a:rPr lang="de-DE" sz="3600" dirty="0">
                <a:latin typeface="Cambria Math"/>
                <a:ea typeface="Cambria Math"/>
              </a:rPr>
              <a:t>”</a:t>
            </a:r>
            <a:r>
              <a:rPr lang="de-DE" sz="3600" dirty="0"/>
              <a:t>- Probe</a:t>
            </a:r>
          </a:p>
          <a:p>
            <a:pPr algn="ctr"/>
            <a:r>
              <a:rPr lang="de-DE" sz="2400" dirty="0"/>
              <a:t>Gehaltsbestimmung Ascorbinsäure</a:t>
            </a:r>
          </a:p>
          <a:p>
            <a:endParaRPr lang="de-DE" sz="3600" dirty="0"/>
          </a:p>
        </p:txBody>
      </p:sp>
      <p:pic>
        <p:nvPicPr>
          <p:cNvPr id="5" name="Grafik 4" descr="brausetablette Vitamin C_Gehalt.jpg"/>
          <p:cNvPicPr>
            <a:picLocks noChangeAspect="1"/>
          </p:cNvPicPr>
          <p:nvPr/>
        </p:nvPicPr>
        <p:blipFill>
          <a:blip r:embed="rId3" cstate="print"/>
          <a:srcRect l="10165" r="6931"/>
          <a:stretch>
            <a:fillRect/>
          </a:stretch>
        </p:blipFill>
        <p:spPr>
          <a:xfrm>
            <a:off x="6198868" y="1357298"/>
            <a:ext cx="2197900" cy="3500462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928662" y="5286388"/>
            <a:ext cx="7572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/>
              <a:t>Genauigkeit der Methode über die Gehaltsangabe in einer Brausetablette nachprüfen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3357562"/>
            <a:ext cx="1612334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feld 8"/>
          <p:cNvSpPr txBox="1"/>
          <p:nvPr/>
        </p:nvSpPr>
        <p:spPr>
          <a:xfrm>
            <a:off x="1142976" y="6143644"/>
            <a:ext cx="71742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Chemische Arbeitsmethoden kennenlernen: Maßkolben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78" y="2000240"/>
            <a:ext cx="2571768" cy="85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 txBox="1">
            <a:spLocks/>
          </p:cNvSpPr>
          <p:nvPr/>
        </p:nvSpPr>
        <p:spPr>
          <a:xfrm>
            <a:off x="-32" y="214298"/>
            <a:ext cx="91440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Vitamin</a:t>
            </a:r>
            <a:r>
              <a:rPr kumimoji="0" lang="de-DE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 – Gehalt in einer Brausetablette</a:t>
            </a:r>
            <a:r>
              <a:rPr kumimoji="0" lang="de-DE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de-DE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Redoxtitration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Ascorbinsäure</a:t>
            </a:r>
            <a:endParaRPr kumimoji="0" lang="de-DE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35" name="Gerade Verbindung 34"/>
          <p:cNvCxnSpPr/>
          <p:nvPr/>
        </p:nvCxnSpPr>
        <p:spPr>
          <a:xfrm rot="5400000">
            <a:off x="2535916" y="3678136"/>
            <a:ext cx="4071173" cy="2586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/>
          <p:cNvSpPr txBox="1"/>
          <p:nvPr/>
        </p:nvSpPr>
        <p:spPr>
          <a:xfrm>
            <a:off x="361046" y="1678667"/>
            <a:ext cx="2892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Herstellung der Probelösung</a:t>
            </a:r>
          </a:p>
        </p:txBody>
      </p:sp>
      <p:sp>
        <p:nvSpPr>
          <p:cNvPr id="28" name="Textfeld 27"/>
          <p:cNvSpPr txBox="1"/>
          <p:nvPr/>
        </p:nvSpPr>
        <p:spPr>
          <a:xfrm>
            <a:off x="646798" y="2047999"/>
            <a:ext cx="37108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Symbol" pitchFamily="18" charset="2"/>
              <a:buChar char="-"/>
            </a:pPr>
            <a:r>
              <a:rPr lang="de-DE" dirty="0"/>
              <a:t>  Brausetablette in Wasser lösen</a:t>
            </a:r>
          </a:p>
          <a:p>
            <a:pPr>
              <a:buFont typeface="Symbol" pitchFamily="18" charset="2"/>
              <a:buChar char="-"/>
            </a:pPr>
            <a:r>
              <a:rPr lang="de-DE" dirty="0"/>
              <a:t>  CO</a:t>
            </a:r>
            <a:r>
              <a:rPr lang="de-DE" baseline="-25000" dirty="0"/>
              <a:t>2</a:t>
            </a:r>
            <a:r>
              <a:rPr lang="de-DE" dirty="0"/>
              <a:t>-Entwicklung abklingen lassen</a:t>
            </a:r>
          </a:p>
          <a:p>
            <a:pPr>
              <a:buFont typeface="Symbol" pitchFamily="18" charset="2"/>
              <a:buChar char="-"/>
            </a:pPr>
            <a:r>
              <a:rPr lang="de-DE" dirty="0"/>
              <a:t>  Im Maßkolben auf 250 ml auffüllen</a:t>
            </a:r>
          </a:p>
        </p:txBody>
      </p:sp>
      <p:sp>
        <p:nvSpPr>
          <p:cNvPr id="30" name="Textfeld 29"/>
          <p:cNvSpPr txBox="1"/>
          <p:nvPr/>
        </p:nvSpPr>
        <p:spPr>
          <a:xfrm>
            <a:off x="4770880" y="1643050"/>
            <a:ext cx="2757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Durchführung der Titration</a:t>
            </a:r>
          </a:p>
        </p:txBody>
      </p:sp>
      <p:sp>
        <p:nvSpPr>
          <p:cNvPr id="31" name="Textfeld 30"/>
          <p:cNvSpPr txBox="1"/>
          <p:nvPr/>
        </p:nvSpPr>
        <p:spPr>
          <a:xfrm>
            <a:off x="9358346" y="-1154162"/>
            <a:ext cx="416864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Haltbare Stärkelösungen</a:t>
            </a:r>
          </a:p>
          <a:p>
            <a:endParaRPr lang="de-DE" b="1" dirty="0"/>
          </a:p>
          <a:p>
            <a:pPr indent="263525">
              <a:buFont typeface="Symbol" pitchFamily="18" charset="2"/>
              <a:buChar char="-"/>
            </a:pPr>
            <a:r>
              <a:rPr lang="de-DE" dirty="0"/>
              <a:t> Zinkiodid-Stärke-Lösung</a:t>
            </a:r>
          </a:p>
          <a:p>
            <a:pPr marL="263525"/>
            <a:r>
              <a:rPr lang="de-DE" dirty="0"/>
              <a:t>(Windaus)</a:t>
            </a:r>
          </a:p>
          <a:p>
            <a:endParaRPr lang="de-DE" dirty="0"/>
          </a:p>
          <a:p>
            <a:pPr indent="263525">
              <a:buFont typeface="Symbol" pitchFamily="18" charset="2"/>
              <a:buChar char="-"/>
            </a:pPr>
            <a:r>
              <a:rPr lang="de-DE" dirty="0"/>
              <a:t> Stärke in gesättigter Kochsalzlösung</a:t>
            </a:r>
          </a:p>
          <a:p>
            <a:pPr marL="263525"/>
            <a:r>
              <a:rPr lang="de-DE" dirty="0"/>
              <a:t>(1 g Stärke, löslich, in 100 ml gesättigter</a:t>
            </a:r>
          </a:p>
          <a:p>
            <a:pPr marL="263525"/>
            <a:r>
              <a:rPr lang="de-DE" dirty="0"/>
              <a:t>Kochsalzlösung aufkochen).</a:t>
            </a:r>
          </a:p>
        </p:txBody>
      </p:sp>
      <p:sp>
        <p:nvSpPr>
          <p:cNvPr id="32" name="Textfeld 31"/>
          <p:cNvSpPr txBox="1"/>
          <p:nvPr/>
        </p:nvSpPr>
        <p:spPr>
          <a:xfrm>
            <a:off x="4770880" y="2007580"/>
            <a:ext cx="3862276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In einen 25 ml Erlenmeyer-Kolben 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geben und bis zum Farbumschlag nach </a:t>
            </a:r>
          </a:p>
          <a:p>
            <a:r>
              <a:rPr lang="de-DE" dirty="0"/>
              <a:t>blau mit Kaliumiodat-Lösung titrieren .</a:t>
            </a:r>
          </a:p>
          <a:p>
            <a:endParaRPr lang="de-DE" dirty="0"/>
          </a:p>
        </p:txBody>
      </p:sp>
      <p:sp>
        <p:nvSpPr>
          <p:cNvPr id="34" name="Textfeld 33"/>
          <p:cNvSpPr txBox="1"/>
          <p:nvPr/>
        </p:nvSpPr>
        <p:spPr>
          <a:xfrm>
            <a:off x="5143504" y="2583886"/>
            <a:ext cx="41434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Symbol" pitchFamily="18" charset="2"/>
              <a:buChar char="-"/>
            </a:pPr>
            <a:r>
              <a:rPr lang="de-DE" dirty="0"/>
              <a:t>  1ml Probelösung</a:t>
            </a:r>
          </a:p>
          <a:p>
            <a:pPr>
              <a:buFont typeface="Symbol" pitchFamily="18" charset="2"/>
              <a:buChar char="-"/>
            </a:pPr>
            <a:r>
              <a:rPr lang="de-DE" dirty="0"/>
              <a:t>  3 Tropfen Stärke-Lösung</a:t>
            </a:r>
          </a:p>
          <a:p>
            <a:pPr>
              <a:buFont typeface="Symbol" pitchFamily="18" charset="2"/>
              <a:buChar char="-"/>
            </a:pPr>
            <a:r>
              <a:rPr lang="de-DE" dirty="0"/>
              <a:t>  10 Tropfen Schwefelsäure</a:t>
            </a:r>
          </a:p>
          <a:p>
            <a:pPr>
              <a:buFont typeface="Symbol" pitchFamily="18" charset="2"/>
              <a:buChar char="-"/>
            </a:pPr>
            <a:r>
              <a:rPr lang="de-DE" dirty="0"/>
              <a:t>  10 Tropfen Kaliumiodid-Lösung (5%)</a:t>
            </a:r>
          </a:p>
        </p:txBody>
      </p:sp>
      <p:pic>
        <p:nvPicPr>
          <p:cNvPr id="39" name="Grafik 38" descr="brausetablette Vitamin 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5360" y="3048131"/>
            <a:ext cx="3500462" cy="2666885"/>
          </a:xfrm>
          <a:prstGeom prst="rect">
            <a:avLst/>
          </a:prstGeom>
        </p:spPr>
      </p:pic>
      <p:sp>
        <p:nvSpPr>
          <p:cNvPr id="43" name="Textfeld 42"/>
          <p:cNvSpPr txBox="1"/>
          <p:nvPr/>
        </p:nvSpPr>
        <p:spPr>
          <a:xfrm>
            <a:off x="4770880" y="4727026"/>
            <a:ext cx="43731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Hinweis:</a:t>
            </a:r>
          </a:p>
          <a:p>
            <a:r>
              <a:rPr lang="de-DE" dirty="0"/>
              <a:t>Volumen der Probelösung an die Vitamin C –</a:t>
            </a:r>
          </a:p>
          <a:p>
            <a:r>
              <a:rPr lang="de-DE" dirty="0"/>
              <a:t>Konzentration der Brausetablette anpassen!</a:t>
            </a:r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8" grpId="0"/>
      <p:bldP spid="30" grpId="0"/>
      <p:bldP spid="32" grpId="0"/>
      <p:bldP spid="34" grpId="0"/>
      <p:bldP spid="4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de-DE" sz="3600" dirty="0"/>
              <a:t>Lösung muss gekauft werden!</a:t>
            </a:r>
            <a:br>
              <a:rPr lang="de-DE" sz="3600" dirty="0"/>
            </a:br>
            <a:r>
              <a:rPr lang="de-DE" sz="3200" dirty="0"/>
              <a:t> </a:t>
            </a:r>
            <a:r>
              <a:rPr lang="de-DE" sz="2400" dirty="0"/>
              <a:t>Bromid-Bromat-Lösung</a:t>
            </a:r>
            <a:endParaRPr lang="de-DE" sz="3200" dirty="0"/>
          </a:p>
        </p:txBody>
      </p:sp>
      <p:sp>
        <p:nvSpPr>
          <p:cNvPr id="14" name="Textfeld 13"/>
          <p:cNvSpPr txBox="1"/>
          <p:nvPr/>
        </p:nvSpPr>
        <p:spPr>
          <a:xfrm>
            <a:off x="2721650" y="6550247"/>
            <a:ext cx="37791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Online-Portal </a:t>
            </a:r>
            <a:r>
              <a:rPr lang="de-DE" sz="1400" dirty="0" err="1"/>
              <a:t>Degintu</a:t>
            </a:r>
            <a:r>
              <a:rPr lang="de-DE" sz="1400" dirty="0"/>
              <a:t>, aufgerufen am 24.11.2021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 l="8858" t="11523" r="24803" b="30728"/>
          <a:stretch>
            <a:fillRect/>
          </a:stretch>
        </p:blipFill>
        <p:spPr bwMode="auto">
          <a:xfrm>
            <a:off x="571472" y="1142984"/>
            <a:ext cx="8087412" cy="5412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feld 8"/>
          <p:cNvSpPr txBox="1"/>
          <p:nvPr/>
        </p:nvSpPr>
        <p:spPr>
          <a:xfrm>
            <a:off x="571472" y="2857496"/>
            <a:ext cx="4753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S: Tätigkeitsverbot für Schülerinnen und Schüler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571472" y="3214686"/>
            <a:ext cx="5715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W: Tätigkeitsverbot für werdende oder </a:t>
            </a:r>
            <a:r>
              <a:rPr lang="de-DE" dirty="0" err="1"/>
              <a:t>stillede</a:t>
            </a:r>
            <a:r>
              <a:rPr lang="de-DE" dirty="0"/>
              <a:t> Mütter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571472" y="3571876"/>
            <a:ext cx="4470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ESP: Besondere Ersatzstoffprüfung notwendig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  <p:bldP spid="1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-71462"/>
            <a:ext cx="8229600" cy="1143000"/>
          </a:xfrm>
        </p:spPr>
        <p:txBody>
          <a:bodyPr>
            <a:normAutofit/>
          </a:bodyPr>
          <a:lstStyle/>
          <a:p>
            <a:r>
              <a:rPr lang="de-DE" sz="3600" dirty="0"/>
              <a:t>Schleimherstellung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571472" y="5648942"/>
            <a:ext cx="19314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Symbol" pitchFamily="18" charset="2"/>
              <a:buChar char="-"/>
            </a:pPr>
            <a:r>
              <a:rPr lang="de-DE" dirty="0"/>
              <a:t>  Ungiftig</a:t>
            </a:r>
          </a:p>
          <a:p>
            <a:pPr>
              <a:buFont typeface="Symbol" pitchFamily="18" charset="2"/>
              <a:buChar char="-"/>
            </a:pPr>
            <a:r>
              <a:rPr lang="de-DE" dirty="0"/>
              <a:t>  Schimmelt nicht</a:t>
            </a:r>
          </a:p>
          <a:p>
            <a:pPr>
              <a:buFont typeface="Symbol" pitchFamily="18" charset="2"/>
              <a:buChar char="-"/>
            </a:pPr>
            <a:r>
              <a:rPr lang="de-DE" dirty="0"/>
              <a:t>  Lange haltbar</a:t>
            </a:r>
          </a:p>
        </p:txBody>
      </p:sp>
      <p:pic>
        <p:nvPicPr>
          <p:cNvPr id="1027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4742" y="1119240"/>
            <a:ext cx="5933537" cy="3952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Grafik 6" descr="schaebens-maske-peel-off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3" y="1142984"/>
            <a:ext cx="2428892" cy="3943588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214282" y="5286388"/>
            <a:ext cx="7971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Schleimherstellung auf der Basis von PVA –Lösungen aus Masken hat viele Vorteile: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3571868" y="5715016"/>
            <a:ext cx="41177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Einsatz  im Unterricht:</a:t>
            </a:r>
          </a:p>
          <a:p>
            <a:pPr>
              <a:buFont typeface="Symbol" pitchFamily="18" charset="2"/>
              <a:buChar char="-"/>
            </a:pPr>
            <a:r>
              <a:rPr lang="de-DE" dirty="0"/>
              <a:t>  Unterstufe Motivation</a:t>
            </a:r>
          </a:p>
          <a:p>
            <a:pPr>
              <a:buFont typeface="Symbol" pitchFamily="18" charset="2"/>
              <a:buChar char="-"/>
            </a:pPr>
            <a:r>
              <a:rPr lang="de-DE" dirty="0"/>
              <a:t>  Kunststoffe Prinzip der Quervernetzung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>
            <a:normAutofit/>
          </a:bodyPr>
          <a:lstStyle/>
          <a:p>
            <a:r>
              <a:rPr lang="de-DE" sz="3600" dirty="0"/>
              <a:t>Aufbewahrung von Chemikalien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714348" y="1071546"/>
            <a:ext cx="5243871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Braunglas, kein Kunststoff für:</a:t>
            </a:r>
            <a:endParaRPr lang="de-DE" dirty="0"/>
          </a:p>
          <a:p>
            <a:pPr>
              <a:buFont typeface="Symbol" pitchFamily="18" charset="2"/>
              <a:buChar char="-"/>
            </a:pPr>
            <a:r>
              <a:rPr lang="de-DE" b="1" dirty="0"/>
              <a:t>  </a:t>
            </a:r>
            <a:r>
              <a:rPr lang="de-DE" dirty="0"/>
              <a:t>Ammoniak-Lösung 25 %</a:t>
            </a:r>
          </a:p>
          <a:p>
            <a:pPr>
              <a:buFont typeface="Symbol" pitchFamily="18" charset="2"/>
              <a:buChar char="-"/>
            </a:pPr>
            <a:r>
              <a:rPr lang="de-DE" b="1" dirty="0"/>
              <a:t>  </a:t>
            </a:r>
            <a:r>
              <a:rPr lang="de-DE" dirty="0"/>
              <a:t>Iod-Lösung, Iod – Kaliumiodid-Lösung nach </a:t>
            </a:r>
            <a:r>
              <a:rPr lang="de-DE" dirty="0" err="1"/>
              <a:t>Lugol</a:t>
            </a:r>
            <a:endParaRPr lang="de-DE" dirty="0"/>
          </a:p>
          <a:p>
            <a:pPr>
              <a:buFont typeface="Symbol" pitchFamily="18" charset="2"/>
              <a:buChar char="-"/>
            </a:pPr>
            <a:r>
              <a:rPr lang="de-DE" b="1" dirty="0"/>
              <a:t>  </a:t>
            </a:r>
            <a:r>
              <a:rPr lang="de-DE" dirty="0"/>
              <a:t>Kaliumiodid-Lösung (lichtempfindlich)</a:t>
            </a:r>
          </a:p>
          <a:p>
            <a:pPr>
              <a:buFont typeface="Symbol" pitchFamily="18" charset="2"/>
              <a:buChar char="-"/>
            </a:pPr>
            <a:r>
              <a:rPr lang="de-DE" b="1" dirty="0"/>
              <a:t>  </a:t>
            </a:r>
            <a:r>
              <a:rPr lang="de-DE" dirty="0"/>
              <a:t>Kaliumpermanganat-Lösung</a:t>
            </a:r>
          </a:p>
          <a:p>
            <a:pPr>
              <a:buFont typeface="Symbol" pitchFamily="18" charset="2"/>
              <a:buChar char="-"/>
            </a:pPr>
            <a:r>
              <a:rPr lang="de-DE" b="1" dirty="0"/>
              <a:t>  </a:t>
            </a:r>
            <a:r>
              <a:rPr lang="de-DE" dirty="0"/>
              <a:t>Salpetersäure, konzentriert 65 %</a:t>
            </a:r>
          </a:p>
          <a:p>
            <a:pPr>
              <a:buFont typeface="Symbol" pitchFamily="18" charset="2"/>
              <a:buChar char="-"/>
            </a:pPr>
            <a:r>
              <a:rPr lang="de-DE" b="1" dirty="0"/>
              <a:t>  </a:t>
            </a:r>
            <a:r>
              <a:rPr lang="de-DE" dirty="0"/>
              <a:t>Salzsäure, 37 % </a:t>
            </a:r>
          </a:p>
          <a:p>
            <a:pPr>
              <a:buFont typeface="Symbol" pitchFamily="18" charset="2"/>
              <a:buChar char="-"/>
            </a:pPr>
            <a:r>
              <a:rPr lang="de-DE" b="1" dirty="0"/>
              <a:t>  </a:t>
            </a:r>
            <a:r>
              <a:rPr lang="de-DE" dirty="0"/>
              <a:t>Schwefelsäure, konzentriert (96 %)</a:t>
            </a:r>
          </a:p>
          <a:p>
            <a:pPr>
              <a:buFont typeface="Symbol" pitchFamily="18" charset="2"/>
              <a:buChar char="-"/>
            </a:pPr>
            <a:r>
              <a:rPr lang="de-DE" b="1" dirty="0"/>
              <a:t>  </a:t>
            </a:r>
            <a:r>
              <a:rPr lang="de-DE" dirty="0"/>
              <a:t>Silbernitrat-Lösung (lichtempfindlich, wird schwarz)</a:t>
            </a:r>
          </a:p>
          <a:p>
            <a:pPr>
              <a:buFont typeface="Symbol" pitchFamily="18" charset="2"/>
              <a:buChar char="-"/>
            </a:pP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785786" y="3786190"/>
            <a:ext cx="73274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Iod-Kaliumiodid-Lösung:</a:t>
            </a:r>
            <a:endParaRPr lang="de-DE" dirty="0"/>
          </a:p>
          <a:p>
            <a:pPr>
              <a:buFont typeface="Symbol" pitchFamily="18" charset="2"/>
              <a:buChar char="-"/>
            </a:pPr>
            <a:r>
              <a:rPr lang="de-DE" dirty="0"/>
              <a:t>  Keine Gummistopfen  bzw. </a:t>
            </a:r>
            <a:r>
              <a:rPr lang="de-DE" dirty="0" err="1"/>
              <a:t>Pipettenflaschen</a:t>
            </a:r>
            <a:r>
              <a:rPr lang="de-DE" dirty="0"/>
              <a:t> mit Gummisauger verwenden</a:t>
            </a:r>
          </a:p>
          <a:p>
            <a:pPr>
              <a:buFont typeface="Symbol" pitchFamily="18" charset="2"/>
              <a:buChar char="-"/>
            </a:pPr>
            <a:r>
              <a:rPr lang="de-DE" dirty="0"/>
              <a:t>  Iod wird von Gummi adsorbiert, die Lösung wird mit der Zeit farblos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785786" y="5072074"/>
            <a:ext cx="48333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Wasserstoffperoxid-Lösung, </a:t>
            </a:r>
            <a:r>
              <a:rPr lang="de-DE" b="1" dirty="0" err="1"/>
              <a:t>konz</a:t>
            </a:r>
            <a:r>
              <a:rPr lang="de-DE" b="1" dirty="0"/>
              <a:t>. </a:t>
            </a:r>
          </a:p>
          <a:p>
            <a:pPr>
              <a:buFont typeface="Symbol" pitchFamily="18" charset="2"/>
              <a:buChar char="-"/>
            </a:pPr>
            <a:r>
              <a:rPr lang="de-DE" dirty="0"/>
              <a:t>  in schwarzer Kunststoff-</a:t>
            </a:r>
            <a:r>
              <a:rPr lang="de-DE" dirty="0" err="1"/>
              <a:t>Orginalflasche</a:t>
            </a:r>
            <a:r>
              <a:rPr lang="de-DE" dirty="0"/>
              <a:t> belassen</a:t>
            </a:r>
          </a:p>
          <a:p>
            <a:pPr>
              <a:buFont typeface="Symbol" pitchFamily="18" charset="2"/>
              <a:buChar char="-"/>
            </a:pPr>
            <a:r>
              <a:rPr lang="de-DE" dirty="0"/>
              <a:t>  Deckel mit Druckausgleich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>
            <a:normAutofit/>
          </a:bodyPr>
          <a:lstStyle/>
          <a:p>
            <a:r>
              <a:rPr lang="de-DE" sz="3600" dirty="0"/>
              <a:t>Chemikalien mit begrenzter Haltbarkeit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000364" y="6143644"/>
            <a:ext cx="3176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Vollständige Tabelle im Material</a:t>
            </a:r>
          </a:p>
        </p:txBody>
      </p:sp>
      <p:graphicFrame>
        <p:nvGraphicFramePr>
          <p:cNvPr id="6" name="Tabelle 5"/>
          <p:cNvGraphicFramePr>
            <a:graphicFrameLocks noGrp="1"/>
          </p:cNvGraphicFramePr>
          <p:nvPr/>
        </p:nvGraphicFramePr>
        <p:xfrm>
          <a:off x="1214414" y="1000108"/>
          <a:ext cx="6949468" cy="5441665"/>
        </p:xfrm>
        <a:graphic>
          <a:graphicData uri="http://schemas.openxmlformats.org/drawingml/2006/table">
            <a:tbl>
              <a:tblPr/>
              <a:tblGrid>
                <a:gridCol w="13535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157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1215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680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40634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Festsubstanzen</a:t>
                      </a:r>
                      <a:endParaRPr lang="de-DE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06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latin typeface="Calibri"/>
                          <a:ea typeface="Calibri"/>
                          <a:cs typeface="Times New Roman"/>
                        </a:rPr>
                        <a:t>Substanz</a:t>
                      </a:r>
                      <a:endParaRPr lang="de-D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latin typeface="Calibri"/>
                          <a:ea typeface="Calibri"/>
                          <a:cs typeface="Times New Roman"/>
                        </a:rPr>
                        <a:t>Was passiert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latin typeface="Calibri"/>
                          <a:ea typeface="Calibri"/>
                          <a:cs typeface="Times New Roman"/>
                        </a:rPr>
                        <a:t>Versuch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latin typeface="Calibri"/>
                          <a:ea typeface="Calibri"/>
                          <a:cs typeface="Times New Roman"/>
                        </a:rPr>
                        <a:t>Abhilfe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812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latin typeface="Calibri"/>
                          <a:ea typeface="Calibri"/>
                          <a:cs typeface="Times New Roman"/>
                        </a:rPr>
                        <a:t>Eisen(II)-Salze</a:t>
                      </a:r>
                      <a:endParaRPr lang="de-D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latin typeface="Calibri"/>
                          <a:ea typeface="Calibri"/>
                          <a:cs typeface="Times New Roman"/>
                        </a:rPr>
                        <a:t>Bildung von </a:t>
                      </a:r>
                      <a:r>
                        <a:rPr lang="de-DE" sz="1100" dirty="0" err="1">
                          <a:latin typeface="Calibri"/>
                          <a:ea typeface="Calibri"/>
                          <a:cs typeface="Times New Roman"/>
                        </a:rPr>
                        <a:t>Fe</a:t>
                      </a:r>
                      <a:r>
                        <a:rPr lang="de-DE" sz="1100" dirty="0">
                          <a:latin typeface="Calibri"/>
                          <a:ea typeface="Calibri"/>
                          <a:cs typeface="Times New Roman"/>
                        </a:rPr>
                        <a:t>(III)-Ionen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latin typeface="Calibri"/>
                          <a:ea typeface="Calibri"/>
                          <a:cs typeface="Times New Roman"/>
                        </a:rPr>
                        <a:t>(Farbumschlag</a:t>
                      </a:r>
                      <a:r>
                        <a:rPr lang="de-DE" sz="1100" baseline="0" dirty="0">
                          <a:latin typeface="Calibri"/>
                          <a:ea typeface="Calibri"/>
                          <a:cs typeface="Times New Roman"/>
                        </a:rPr>
                        <a:t> von </a:t>
                      </a:r>
                      <a:r>
                        <a:rPr lang="de-DE" sz="1100" baseline="0" dirty="0" err="1">
                          <a:latin typeface="Calibri"/>
                          <a:ea typeface="Calibri"/>
                          <a:cs typeface="Times New Roman"/>
                        </a:rPr>
                        <a:t>hellgründ</a:t>
                      </a:r>
                      <a:r>
                        <a:rPr lang="de-DE" sz="1100" baseline="0" dirty="0">
                          <a:latin typeface="Calibri"/>
                          <a:ea typeface="Calibri"/>
                          <a:cs typeface="Times New Roman"/>
                        </a:rPr>
                        <a:t> nach gelb-braun)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latin typeface="Calibri"/>
                          <a:ea typeface="Calibri"/>
                          <a:cs typeface="Times New Roman"/>
                        </a:rPr>
                        <a:t>Ammonium-Eisen(II)-sulfat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latin typeface="Calibri"/>
                          <a:ea typeface="Calibri"/>
                          <a:cs typeface="Times New Roman"/>
                        </a:rPr>
                        <a:t>(Mohrsches Salz)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12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latin typeface="Calibri"/>
                          <a:ea typeface="Calibri"/>
                          <a:cs typeface="Times New Roman"/>
                        </a:rPr>
                        <a:t>Lithium-Salze</a:t>
                      </a:r>
                      <a:endParaRPr lang="de-D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latin typeface="Calibri"/>
                          <a:ea typeface="Calibri"/>
                          <a:cs typeface="Times New Roman"/>
                        </a:rPr>
                        <a:t>Zerfließt, stark hygroskopisch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latin typeface="Calibri"/>
                          <a:ea typeface="Calibri"/>
                          <a:cs typeface="Times New Roman"/>
                        </a:rPr>
                        <a:t>Flammenfärbung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latin typeface="Calibri"/>
                          <a:ea typeface="Calibri"/>
                          <a:cs typeface="Times New Roman"/>
                        </a:rPr>
                        <a:t>(auch zerflossen</a:t>
                      </a:r>
                      <a:r>
                        <a:rPr lang="de-DE" sz="1100" baseline="0" dirty="0">
                          <a:latin typeface="Calibri"/>
                          <a:ea typeface="Calibri"/>
                          <a:cs typeface="Times New Roman"/>
                        </a:rPr>
                        <a:t> )</a:t>
                      </a:r>
                      <a:endParaRPr lang="de-DE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latin typeface="Calibri"/>
                          <a:ea typeface="Calibri"/>
                          <a:cs typeface="Times New Roman"/>
                        </a:rPr>
                        <a:t>Schraubflaschen mit dichtem Verschluss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06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latin typeface="Calibri"/>
                          <a:ea typeface="Calibri"/>
                          <a:cs typeface="Times New Roman"/>
                        </a:rPr>
                        <a:t>Calcium</a:t>
                      </a:r>
                      <a:endParaRPr lang="de-D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latin typeface="Calibri"/>
                          <a:ea typeface="Calibri"/>
                          <a:cs typeface="Times New Roman"/>
                        </a:rPr>
                        <a:t>Zerfällt zu Pulver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latin typeface="Calibri"/>
                          <a:ea typeface="Calibri"/>
                          <a:cs typeface="Times New Roman"/>
                        </a:rPr>
                        <a:t>Frisches Material kaufen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06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latin typeface="Calibri"/>
                          <a:ea typeface="Calibri"/>
                          <a:cs typeface="Times New Roman"/>
                        </a:rPr>
                        <a:t>Calciumcarbid</a:t>
                      </a:r>
                      <a:endParaRPr lang="de-D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latin typeface="Calibri"/>
                          <a:ea typeface="Calibri"/>
                          <a:cs typeface="Times New Roman"/>
                        </a:rPr>
                        <a:t>Zerfällt zu Pulver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latin typeface="Calibri"/>
                          <a:ea typeface="Calibri"/>
                          <a:cs typeface="Times New Roman"/>
                        </a:rPr>
                        <a:t>Ethin-Herstellung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latin typeface="Calibri"/>
                          <a:ea typeface="Calibri"/>
                          <a:cs typeface="Times New Roman"/>
                        </a:rPr>
                        <a:t>Frisches Material kaufen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21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latin typeface="Calibri"/>
                          <a:ea typeface="Calibri"/>
                          <a:cs typeface="Times New Roman"/>
                        </a:rPr>
                        <a:t>Phosphor, rot</a:t>
                      </a:r>
                      <a:endParaRPr lang="de-D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latin typeface="Calibri"/>
                          <a:ea typeface="Calibri"/>
                          <a:cs typeface="Times New Roman"/>
                        </a:rPr>
                        <a:t>Hygroskopisch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latin typeface="Calibri"/>
                          <a:ea typeface="Calibri"/>
                          <a:cs typeface="Times New Roman"/>
                        </a:rPr>
                        <a:t>(durch Bildung von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err="1">
                          <a:latin typeface="Calibri"/>
                          <a:ea typeface="Calibri"/>
                          <a:cs typeface="Times New Roman"/>
                        </a:rPr>
                        <a:t>Phosphorpentaoxid</a:t>
                      </a:r>
                      <a:r>
                        <a:rPr lang="de-DE" sz="1100" dirty="0"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latin typeface="Calibri"/>
                          <a:ea typeface="Calibri"/>
                          <a:cs typeface="Times New Roman"/>
                        </a:rPr>
                        <a:t>Frisches Material kaufen, Reinigung möglich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812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latin typeface="Calibri"/>
                          <a:ea typeface="Calibri"/>
                          <a:cs typeface="Times New Roman"/>
                        </a:rPr>
                        <a:t>Phosphor-</a:t>
                      </a:r>
                      <a:endParaRPr lang="de-DE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latin typeface="Calibri"/>
                          <a:ea typeface="Calibri"/>
                          <a:cs typeface="Times New Roman"/>
                        </a:rPr>
                        <a:t>Pentoxid</a:t>
                      </a:r>
                      <a:endParaRPr lang="de-D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latin typeface="Calibri"/>
                          <a:ea typeface="Calibri"/>
                          <a:cs typeface="Times New Roman"/>
                        </a:rPr>
                        <a:t>Zerfließt, stark hygroskopisch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latin typeface="Calibri"/>
                          <a:ea typeface="Calibri"/>
                          <a:cs typeface="Times New Roman"/>
                        </a:rPr>
                        <a:t>Trocknungsmittel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latin typeface="Calibri"/>
                          <a:ea typeface="Calibri"/>
                          <a:cs typeface="Times New Roman"/>
                        </a:rPr>
                        <a:t>Neues Material kaufen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812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latin typeface="Calibri"/>
                          <a:ea typeface="Calibri"/>
                          <a:cs typeface="Times New Roman"/>
                        </a:rPr>
                        <a:t>Zinkiodid</a:t>
                      </a:r>
                      <a:endParaRPr lang="de-D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latin typeface="Calibri"/>
                          <a:ea typeface="Calibri"/>
                          <a:cs typeface="Times New Roman"/>
                        </a:rPr>
                        <a:t>Bildung von Iod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latin typeface="Calibri"/>
                          <a:ea typeface="Calibri"/>
                          <a:cs typeface="Times New Roman"/>
                        </a:rPr>
                        <a:t>Hygroskopisch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latin typeface="Calibri"/>
                          <a:ea typeface="Calibri"/>
                          <a:cs typeface="Times New Roman"/>
                        </a:rPr>
                        <a:t>Elektrolyse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latin typeface="Calibri"/>
                          <a:ea typeface="Calibri"/>
                          <a:cs typeface="Times New Roman"/>
                        </a:rPr>
                        <a:t>Zinkiodid-Lösung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latin typeface="Calibri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de-DE" sz="1100" dirty="0" err="1">
                          <a:latin typeface="Calibri"/>
                          <a:ea typeface="Calibri"/>
                          <a:cs typeface="Times New Roman"/>
                        </a:rPr>
                        <a:t>Regnerierung</a:t>
                      </a:r>
                      <a:r>
                        <a:rPr lang="de-DE" sz="1100" dirty="0">
                          <a:latin typeface="Calibri"/>
                          <a:ea typeface="Calibri"/>
                          <a:cs typeface="Times New Roman"/>
                        </a:rPr>
                        <a:t> durch Zugabe</a:t>
                      </a:r>
                      <a:r>
                        <a:rPr lang="de-DE" sz="1100" baseline="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aseline="0" dirty="0">
                          <a:latin typeface="Calibri"/>
                          <a:ea typeface="Calibri"/>
                          <a:cs typeface="Times New Roman"/>
                        </a:rPr>
                        <a:t>von Zink)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9625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latin typeface="Calibri"/>
                          <a:ea typeface="Calibri"/>
                          <a:cs typeface="Times New Roman"/>
                        </a:rPr>
                        <a:t>Zinn(II)-chlorid</a:t>
                      </a:r>
                      <a:endParaRPr lang="de-D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latin typeface="Calibri"/>
                          <a:ea typeface="Calibri"/>
                          <a:cs typeface="Times New Roman"/>
                        </a:rPr>
                        <a:t>Zerfällt zu weißem, mehligen Pulver.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latin typeface="Calibri"/>
                          <a:ea typeface="Calibri"/>
                          <a:cs typeface="Times New Roman"/>
                        </a:rPr>
                        <a:t>Bildung von unlöslichem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latin typeface="Calibri"/>
                          <a:ea typeface="Calibri"/>
                          <a:cs typeface="Times New Roman"/>
                        </a:rPr>
                        <a:t>Zinn (IV)-Verbindungen.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latin typeface="Calibri"/>
                          <a:ea typeface="Calibri"/>
                          <a:cs typeface="Times New Roman"/>
                        </a:rPr>
                        <a:t>Elektrolyse/Zinn-baum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latin typeface="Calibri"/>
                          <a:ea typeface="Calibri"/>
                          <a:cs typeface="Times New Roman"/>
                        </a:rPr>
                        <a:t>Frische Substanz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0" name="Google Shape;490;p41" descr="WolfVision Cynap - Medientechnik - DEKOM"/>
          <p:cNvPicPr preferRelativeResize="0"/>
          <p:nvPr/>
        </p:nvPicPr>
        <p:blipFill rotWithShape="1">
          <a:blip r:embed="rId3">
            <a:alphaModFix/>
          </a:blip>
          <a:srcRect t="9799"/>
          <a:stretch/>
        </p:blipFill>
        <p:spPr>
          <a:xfrm>
            <a:off x="899592" y="1491698"/>
            <a:ext cx="7488832" cy="3377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91" name="Google Shape;491;p41" descr="Cynap Kollaborationslösung von WolfVision | VAV"/>
          <p:cNvPicPr preferRelativeResize="0"/>
          <p:nvPr/>
        </p:nvPicPr>
        <p:blipFill rotWithShape="1">
          <a:blip r:embed="rId4">
            <a:alphaModFix/>
          </a:blip>
          <a:srcRect t="5470"/>
          <a:stretch/>
        </p:blipFill>
        <p:spPr>
          <a:xfrm>
            <a:off x="357158" y="428604"/>
            <a:ext cx="8223620" cy="5182381"/>
          </a:xfrm>
          <a:prstGeom prst="rect">
            <a:avLst/>
          </a:prstGeom>
          <a:noFill/>
          <a:ln>
            <a:noFill/>
          </a:ln>
        </p:spPr>
      </p:pic>
      <p:sp>
        <p:nvSpPr>
          <p:cNvPr id="489" name="Google Shape;489;p4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de-DE" dirty="0" err="1" smtClean="0"/>
              <a:t>Cynap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sz="3600" dirty="0" smtClean="0"/>
              <a:t>Zentrale Schaltzentrale</a:t>
            </a:r>
            <a:endParaRPr/>
          </a:p>
        </p:txBody>
      </p:sp>
      <p:sp>
        <p:nvSpPr>
          <p:cNvPr id="5" name="Rechteck 4"/>
          <p:cNvSpPr/>
          <p:nvPr/>
        </p:nvSpPr>
        <p:spPr>
          <a:xfrm>
            <a:off x="933159" y="6131502"/>
            <a:ext cx="899669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 smtClean="0"/>
              <a:t>https://www.fachreferent-chemie.de/die-ein-mann-experimentiershow-im-livestream/</a:t>
            </a:r>
            <a:endParaRPr lang="de-DE" sz="1600" dirty="0"/>
          </a:p>
        </p:txBody>
      </p:sp>
      <p:sp>
        <p:nvSpPr>
          <p:cNvPr id="6" name="Textfeld 5"/>
          <p:cNvSpPr txBox="1"/>
          <p:nvPr/>
        </p:nvSpPr>
        <p:spPr>
          <a:xfrm>
            <a:off x="3809637" y="5786454"/>
            <a:ext cx="1983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Erfahrungsbericht:</a:t>
            </a:r>
            <a:endParaRPr lang="de-DE" b="1" dirty="0"/>
          </a:p>
        </p:txBody>
      </p:sp>
      <p:sp>
        <p:nvSpPr>
          <p:cNvPr id="8" name="Rechteck 7"/>
          <p:cNvSpPr/>
          <p:nvPr/>
        </p:nvSpPr>
        <p:spPr>
          <a:xfrm>
            <a:off x="714348" y="5286388"/>
            <a:ext cx="92869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 smtClean="0"/>
              <a:t>https://wolfvision.com/de/loesungen-fuer-zusammenarbeit-und-drahtlose-praesentationen</a:t>
            </a:r>
            <a:endParaRPr lang="de-DE" sz="1600" dirty="0"/>
          </a:p>
        </p:txBody>
      </p:sp>
      <p:sp>
        <p:nvSpPr>
          <p:cNvPr id="9" name="Textfeld 8"/>
          <p:cNvSpPr txBox="1"/>
          <p:nvPr/>
        </p:nvSpPr>
        <p:spPr>
          <a:xfrm>
            <a:off x="3486502" y="4929198"/>
            <a:ext cx="2640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Webseite des Herstellers:</a:t>
            </a:r>
            <a:endParaRPr lang="de-DE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4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pic>
        <p:nvPicPr>
          <p:cNvPr id="497" name="Google Shape;497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340768"/>
            <a:ext cx="8964488" cy="46499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4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2222"/>
              <a:buFont typeface="Calibri"/>
              <a:buNone/>
            </a:pPr>
            <a:r>
              <a:rPr lang="de-DE"/>
              <a:t>Gehen wir an die Temperaturextrema</a:t>
            </a:r>
            <a:br>
              <a:rPr lang="de-DE"/>
            </a:br>
            <a:r>
              <a:rPr lang="de-DE" sz="3600">
                <a:solidFill>
                  <a:srgbClr val="C00000"/>
                </a:solidFill>
              </a:rPr>
              <a:t>Hier wird ein Versuch vorgeführt</a:t>
            </a:r>
            <a:endParaRPr sz="3600">
              <a:solidFill>
                <a:srgbClr val="C00000"/>
              </a:solidFill>
            </a:endParaRPr>
          </a:p>
        </p:txBody>
      </p:sp>
      <p:pic>
        <p:nvPicPr>
          <p:cNvPr id="503" name="Google Shape;503;p43" descr="Cynap-4.01_20210418_112559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7544" y="1700808"/>
            <a:ext cx="7956376" cy="44754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4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pic>
        <p:nvPicPr>
          <p:cNvPr id="509" name="Google Shape;509;p44" descr="WolfVision EYE-14 Livebild Kamera System - WolfVision GmbH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0" y="2348880"/>
            <a:ext cx="4408884" cy="2736549"/>
          </a:xfrm>
          <a:prstGeom prst="rect">
            <a:avLst/>
          </a:prstGeom>
          <a:noFill/>
          <a:ln>
            <a:noFill/>
          </a:ln>
        </p:spPr>
      </p:pic>
      <p:sp>
        <p:nvSpPr>
          <p:cNvPr id="510" name="Google Shape;510;p44" descr="VZ-8.UHD Visualizer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1" name="Google Shape;511;p44" descr="VZ-8.UHD Visualizer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2" name="Google Shape;512;p44" descr="VZ-8.UHD Visualizer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13" name="Google Shape;513;p4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1520" y="404664"/>
            <a:ext cx="4612097" cy="6237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45"/>
          <p:cNvSpPr txBox="1"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de-DE" sz="4000"/>
              <a:t>Hinter- bzw. Untergrund </a:t>
            </a:r>
            <a:br>
              <a:rPr lang="de-DE" sz="4000"/>
            </a:br>
            <a:r>
              <a:rPr lang="de-DE" sz="3600"/>
              <a:t>Leuchtplatten lassen Farben leuchten</a:t>
            </a:r>
            <a:endParaRPr sz="4000"/>
          </a:p>
        </p:txBody>
      </p:sp>
      <p:pic>
        <p:nvPicPr>
          <p:cNvPr id="519" name="Google Shape;519;p45" descr="LED-Leuchtplatte ''slimlite plano'', 42,9x30,9 cm, 5000 K, dimmbar, Netz- und Akkubetrieb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1560" y="1628800"/>
            <a:ext cx="6336704" cy="4000045"/>
          </a:xfrm>
          <a:prstGeom prst="rect">
            <a:avLst/>
          </a:prstGeom>
          <a:noFill/>
          <a:ln>
            <a:noFill/>
          </a:ln>
        </p:spPr>
      </p:pic>
      <p:sp>
        <p:nvSpPr>
          <p:cNvPr id="520" name="Google Shape;520;p45"/>
          <p:cNvSpPr/>
          <p:nvPr/>
        </p:nvSpPr>
        <p:spPr>
          <a:xfrm>
            <a:off x="971600" y="6021288"/>
            <a:ext cx="727280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https://www.planistar.de/leuchtpulte-fuer-grafik-und-foto.html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1" name="Google Shape;521;p45"/>
          <p:cNvSpPr txBox="1"/>
          <p:nvPr/>
        </p:nvSpPr>
        <p:spPr>
          <a:xfrm>
            <a:off x="971600" y="5517232"/>
            <a:ext cx="372762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Leuchtplatten mit Glasoberfläche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2" name="Google Shape;522;p45"/>
          <p:cNvSpPr txBox="1"/>
          <p:nvPr/>
        </p:nvSpPr>
        <p:spPr>
          <a:xfrm>
            <a:off x="4499992" y="1700808"/>
            <a:ext cx="246381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Kaiser</a:t>
            </a:r>
            <a:r>
              <a:rPr lang="de-DE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Slim Light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8596" y="-142900"/>
            <a:ext cx="8229600" cy="1143000"/>
          </a:xfrm>
        </p:spPr>
        <p:txBody>
          <a:bodyPr>
            <a:normAutofit/>
          </a:bodyPr>
          <a:lstStyle/>
          <a:p>
            <a:r>
              <a:rPr lang="de-DE" sz="3600" dirty="0" smtClean="0">
                <a:hlinkClick r:id="rId3"/>
              </a:rPr>
              <a:t>www.fachreferent-chemie.de</a:t>
            </a:r>
            <a:r>
              <a:rPr lang="de-DE" sz="3600" dirty="0" smtClean="0"/>
              <a:t/>
            </a:r>
            <a:br>
              <a:rPr lang="de-DE" sz="3600" dirty="0" smtClean="0"/>
            </a:br>
            <a:r>
              <a:rPr lang="de-DE" sz="2400" dirty="0" smtClean="0"/>
              <a:t>Zinn(II</a:t>
            </a:r>
            <a:r>
              <a:rPr lang="de-DE" sz="2400" dirty="0"/>
              <a:t>)-</a:t>
            </a:r>
            <a:r>
              <a:rPr lang="de-DE" sz="2400" dirty="0" smtClean="0"/>
              <a:t>Chlorid-Elektrolyse</a:t>
            </a:r>
            <a:endParaRPr lang="de-DE" sz="3600" dirty="0"/>
          </a:p>
        </p:txBody>
      </p:sp>
      <p:pic>
        <p:nvPicPr>
          <p:cNvPr id="6" name="Grafik 5" descr="Zinnbaum_Reaktionsfortschritt-1536x102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1059443"/>
            <a:ext cx="5719082" cy="3812721"/>
          </a:xfrm>
          <a:prstGeom prst="rect">
            <a:avLst/>
          </a:prstGeom>
        </p:spPr>
      </p:pic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4473" y="5036149"/>
            <a:ext cx="5889163" cy="1607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5783" y="1130881"/>
            <a:ext cx="4657721" cy="1068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feld 6"/>
          <p:cNvSpPr txBox="1"/>
          <p:nvPr/>
        </p:nvSpPr>
        <p:spPr>
          <a:xfrm>
            <a:off x="6357950" y="5072074"/>
            <a:ext cx="258070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Vielen Dank für Ihre </a:t>
            </a:r>
          </a:p>
          <a:p>
            <a:r>
              <a:rPr lang="de-DE" dirty="0" smtClean="0"/>
              <a:t>Aufmerksamkeit.</a:t>
            </a:r>
          </a:p>
          <a:p>
            <a:r>
              <a:rPr lang="de-DE" dirty="0" smtClean="0"/>
              <a:t>Die Materialien können </a:t>
            </a:r>
          </a:p>
          <a:p>
            <a:r>
              <a:rPr lang="de-DE" dirty="0" smtClean="0"/>
              <a:t>auf der Webseite </a:t>
            </a:r>
          </a:p>
          <a:p>
            <a:r>
              <a:rPr lang="de-DE" dirty="0" smtClean="0"/>
              <a:t>heruntergeladen werden.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de-DE" sz="3600" dirty="0"/>
              <a:t>Lösung muss gekauft werden!</a:t>
            </a:r>
            <a:br>
              <a:rPr lang="de-DE" sz="3600" dirty="0"/>
            </a:br>
            <a:r>
              <a:rPr lang="de-DE" sz="3200" dirty="0"/>
              <a:t> </a:t>
            </a:r>
            <a:r>
              <a:rPr lang="de-DE" sz="2400" dirty="0"/>
              <a:t>Bromid-Bromat-Lösung</a:t>
            </a:r>
            <a:endParaRPr lang="de-DE" sz="3200" dirty="0"/>
          </a:p>
        </p:txBody>
      </p:sp>
      <p:pic>
        <p:nvPicPr>
          <p:cNvPr id="4" name="Picture 2" descr="http://www.fachreferent-chemie.de/wp-content/uploads/Bromid-Brom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44648"/>
            <a:ext cx="338455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feld 6"/>
          <p:cNvSpPr txBox="1"/>
          <p:nvPr/>
        </p:nvSpPr>
        <p:spPr>
          <a:xfrm>
            <a:off x="2285984" y="5059932"/>
            <a:ext cx="494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Natriumhydrogensulfat zum Ansäuern verwenden!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2714612" y="6407371"/>
            <a:ext cx="37791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Online-Portal </a:t>
            </a:r>
            <a:r>
              <a:rPr lang="de-DE" sz="1400" dirty="0" err="1"/>
              <a:t>Degintu</a:t>
            </a:r>
            <a:r>
              <a:rPr lang="de-DE" sz="1400" dirty="0"/>
              <a:t>, aufgerufen am 30.01.2021</a:t>
            </a:r>
          </a:p>
        </p:txBody>
      </p:sp>
      <p:grpSp>
        <p:nvGrpSpPr>
          <p:cNvPr id="3" name="Gruppieren 12"/>
          <p:cNvGrpSpPr/>
          <p:nvPr/>
        </p:nvGrpSpPr>
        <p:grpSpPr>
          <a:xfrm>
            <a:off x="214282" y="5495945"/>
            <a:ext cx="8753492" cy="790575"/>
            <a:chOff x="714348" y="5214950"/>
            <a:chExt cx="8753492" cy="790575"/>
          </a:xfrm>
        </p:grpSpPr>
        <p:pic>
          <p:nvPicPr>
            <p:cNvPr id="13313" name="Picture 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14348" y="5214950"/>
              <a:ext cx="2447925" cy="790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314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143240" y="5232412"/>
              <a:ext cx="6324600" cy="771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6" name="Textfeld 15"/>
          <p:cNvSpPr txBox="1"/>
          <p:nvPr/>
        </p:nvSpPr>
        <p:spPr>
          <a:xfrm>
            <a:off x="4071934" y="1428736"/>
            <a:ext cx="432887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dirty="0"/>
              <a:t>Bei fast allen Lehrmittelhändlern </a:t>
            </a:r>
          </a:p>
          <a:p>
            <a:pPr algn="ctr"/>
            <a:r>
              <a:rPr lang="de-DE" sz="2400" dirty="0"/>
              <a:t>erhältlich:</a:t>
            </a:r>
          </a:p>
          <a:p>
            <a:pPr algn="ctr"/>
            <a:endParaRPr lang="de-DE" sz="2400" dirty="0"/>
          </a:p>
          <a:p>
            <a:pPr algn="ctr"/>
            <a:r>
              <a:rPr lang="de-DE" sz="2400" dirty="0"/>
              <a:t>Ca. 8 Euro für die 250 ml Flasche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 fontScale="90000"/>
          </a:bodyPr>
          <a:lstStyle/>
          <a:p>
            <a:r>
              <a:rPr lang="de-DE" dirty="0"/>
              <a:t>Bromid-Bromat-Lösung</a:t>
            </a:r>
            <a:br>
              <a:rPr lang="de-DE" dirty="0"/>
            </a:br>
            <a:endParaRPr lang="de-DE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714356"/>
            <a:ext cx="7820030" cy="4700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feld 4"/>
          <p:cNvSpPr txBox="1"/>
          <p:nvPr/>
        </p:nvSpPr>
        <p:spPr>
          <a:xfrm>
            <a:off x="2928926" y="5072074"/>
            <a:ext cx="33282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www.phywe.de, aufgerufen am 30.01.2021</a:t>
            </a:r>
          </a:p>
        </p:txBody>
      </p:sp>
      <p:sp>
        <p:nvSpPr>
          <p:cNvPr id="6" name="Rechteck 5"/>
          <p:cNvSpPr/>
          <p:nvPr/>
        </p:nvSpPr>
        <p:spPr>
          <a:xfrm>
            <a:off x="1853646" y="5429264"/>
            <a:ext cx="53317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dirty="0">
                <a:solidFill>
                  <a:srgbClr val="C00000"/>
                </a:solidFill>
              </a:rPr>
              <a:t>Nicht für die Schülerübung erlaubt!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09355" y="6000768"/>
            <a:ext cx="88203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smtClean="0"/>
              <a:t>Praxistauglicher Weg: </a:t>
            </a:r>
          </a:p>
          <a:p>
            <a:pPr algn="ctr"/>
            <a:r>
              <a:rPr lang="de-DE" dirty="0" smtClean="0"/>
              <a:t>Bromit-Bromat-</a:t>
            </a:r>
            <a:r>
              <a:rPr lang="de-DE" dirty="0" err="1" smtClean="0"/>
              <a:t>Lsg</a:t>
            </a:r>
            <a:r>
              <a:rPr lang="de-DE" dirty="0" smtClean="0"/>
              <a:t>. in Kunststoffpipetten abfüllen, so den Schülern zur Verfügung stellen.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-71462"/>
            <a:ext cx="8229600" cy="1143000"/>
          </a:xfrm>
        </p:spPr>
        <p:txBody>
          <a:bodyPr>
            <a:normAutofit/>
          </a:bodyPr>
          <a:lstStyle/>
          <a:p>
            <a:r>
              <a:rPr lang="de-DE" sz="3600" dirty="0" err="1"/>
              <a:t>Versucheordner</a:t>
            </a:r>
            <a:r>
              <a:rPr lang="de-DE" sz="3600" dirty="0"/>
              <a:t> in neuer Auflage</a:t>
            </a: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000108"/>
            <a:ext cx="6924675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hteck 4"/>
          <p:cNvSpPr/>
          <p:nvPr/>
        </p:nvSpPr>
        <p:spPr>
          <a:xfrm>
            <a:off x="2035935" y="4727026"/>
            <a:ext cx="52150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https://alp.dillingen.de/akademie/akademieberichte/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3821901" y="4429132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Bezugsquelle:</a:t>
            </a:r>
            <a:endParaRPr lang="de-DE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2330433" y="5286388"/>
            <a:ext cx="4626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Beispieldatei: Bromwasser aus Bromid-Bromat</a:t>
            </a:r>
            <a:endParaRPr lang="de-DE" b="1" dirty="0"/>
          </a:p>
        </p:txBody>
      </p:sp>
      <p:sp>
        <p:nvSpPr>
          <p:cNvPr id="8" name="Rechteck 7"/>
          <p:cNvSpPr/>
          <p:nvPr/>
        </p:nvSpPr>
        <p:spPr>
          <a:xfrm>
            <a:off x="357158" y="5643578"/>
            <a:ext cx="85725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400" b="1" dirty="0" smtClean="0"/>
              <a:t>Versuchsanleitung: </a:t>
            </a:r>
          </a:p>
          <a:p>
            <a:pPr algn="ctr"/>
            <a:r>
              <a:rPr lang="de-DE" sz="1400" dirty="0" smtClean="0"/>
              <a:t>https</a:t>
            </a:r>
            <a:r>
              <a:rPr lang="de-DE" sz="1400" dirty="0" smtClean="0"/>
              <a:t>://drive.google.com/file/d/1yEWlpOGUMOFjopOgLX_JRgkAPAu9PrBt/view?usp=sharing</a:t>
            </a:r>
            <a:endParaRPr lang="de-DE" sz="1400" dirty="0"/>
          </a:p>
        </p:txBody>
      </p:sp>
      <p:sp>
        <p:nvSpPr>
          <p:cNvPr id="9" name="Rechteck 8"/>
          <p:cNvSpPr/>
          <p:nvPr/>
        </p:nvSpPr>
        <p:spPr>
          <a:xfrm>
            <a:off x="1214414" y="6215082"/>
            <a:ext cx="68580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400" b="1" dirty="0" smtClean="0"/>
              <a:t>Gefährdungsbeurteilung:</a:t>
            </a:r>
          </a:p>
          <a:p>
            <a:r>
              <a:rPr lang="de-DE" sz="1400" dirty="0" smtClean="0"/>
              <a:t>https</a:t>
            </a:r>
            <a:r>
              <a:rPr lang="de-DE" sz="1400" dirty="0" smtClean="0"/>
              <a:t>://drive.google.com/file/d/1V2RjVp1ZRnQun1647ZecpSAb23zlje6z/view?usp=sharing</a:t>
            </a:r>
            <a:endParaRPr lang="de-DE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-1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sz="4000" dirty="0"/>
              <a:t>Zusammenarbeit </a:t>
            </a:r>
            <a:r>
              <a:rPr lang="de-DE" dirty="0"/>
              <a:t/>
            </a:r>
            <a:br>
              <a:rPr lang="de-DE" dirty="0"/>
            </a:br>
            <a:r>
              <a:rPr lang="de-DE" sz="3100" dirty="0"/>
              <a:t>von Chemie aber sicher mit </a:t>
            </a:r>
            <a:r>
              <a:rPr lang="de-DE" sz="3100" dirty="0" err="1"/>
              <a:t>Degintu</a:t>
            </a:r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A3199319-8986-42C9-823D-BAC957FF2C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214422"/>
            <a:ext cx="6276975" cy="272415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E77042AE-9F0E-4A8E-A0B6-4CCDC66DC2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8035"/>
          <a:stretch/>
        </p:blipFill>
        <p:spPr>
          <a:xfrm>
            <a:off x="2799518" y="3929066"/>
            <a:ext cx="5992741" cy="2443341"/>
          </a:xfrm>
          <a:prstGeom prst="rect">
            <a:avLst/>
          </a:prstGeom>
        </p:spPr>
      </p:pic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xmlns="" id="{36680FB7-E910-4D75-8B74-04C9F02969A8}"/>
              </a:ext>
            </a:extLst>
          </p:cNvPr>
          <p:cNvCxnSpPr>
            <a:cxnSpLocks/>
          </p:cNvCxnSpPr>
          <p:nvPr/>
        </p:nvCxnSpPr>
        <p:spPr>
          <a:xfrm rot="5400000">
            <a:off x="2932068" y="3140106"/>
            <a:ext cx="3357586" cy="2363738"/>
          </a:xfrm>
          <a:prstGeom prst="straightConnector1">
            <a:avLst/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357158" y="6068817"/>
            <a:ext cx="71022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Hinweis:</a:t>
            </a:r>
          </a:p>
          <a:p>
            <a:r>
              <a:rPr lang="de-DE" dirty="0" err="1" smtClean="0"/>
              <a:t>Ltihiumbromat</a:t>
            </a:r>
            <a:r>
              <a:rPr lang="de-DE" dirty="0" smtClean="0"/>
              <a:t> ist nicht handelsüblich, somit ist der Hinweis unrealistisch!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-71462"/>
            <a:ext cx="8229600" cy="1143000"/>
          </a:xfrm>
        </p:spPr>
        <p:txBody>
          <a:bodyPr>
            <a:normAutofit/>
          </a:bodyPr>
          <a:lstStyle/>
          <a:p>
            <a:r>
              <a:rPr lang="de-DE" sz="3600" dirty="0"/>
              <a:t>Kaltes Verspiegeln</a:t>
            </a:r>
          </a:p>
        </p:txBody>
      </p:sp>
      <p:pic>
        <p:nvPicPr>
          <p:cNvPr id="3" name="Grafik 2" descr="Forscha_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119673"/>
            <a:ext cx="8072502" cy="5381161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4643438" y="4000504"/>
            <a:ext cx="194514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2400" dirty="0"/>
              <a:t>„Kinderleicht“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000496" y="5143512"/>
            <a:ext cx="3058401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2400" dirty="0"/>
              <a:t>Neue Perspektiven für </a:t>
            </a:r>
          </a:p>
          <a:p>
            <a:r>
              <a:rPr lang="de-DE" sz="2400" dirty="0"/>
              <a:t>Mitmachmöglichkeiten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1422"/>
            <a:ext cx="8229600" cy="1143000"/>
          </a:xfrm>
        </p:spPr>
        <p:txBody>
          <a:bodyPr>
            <a:normAutofit/>
          </a:bodyPr>
          <a:lstStyle/>
          <a:p>
            <a:r>
              <a:rPr lang="de-DE" sz="3600" dirty="0" err="1"/>
              <a:t>Verspiegelungskit</a:t>
            </a:r>
            <a:r>
              <a:rPr lang="de-DE" sz="3600" dirty="0"/>
              <a:t/>
            </a:r>
            <a:br>
              <a:rPr lang="de-DE" sz="3600" dirty="0"/>
            </a:br>
            <a:r>
              <a:rPr lang="de-DE" sz="2400" dirty="0"/>
              <a:t>Kaufen oder Selbstansatz</a:t>
            </a:r>
            <a:endParaRPr lang="de-DE" sz="3600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 l="8769"/>
          <a:stretch>
            <a:fillRect/>
          </a:stretch>
        </p:blipFill>
        <p:spPr bwMode="auto">
          <a:xfrm>
            <a:off x="107276" y="1285860"/>
            <a:ext cx="4088996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feld 5"/>
          <p:cNvSpPr txBox="1"/>
          <p:nvPr/>
        </p:nvSpPr>
        <p:spPr>
          <a:xfrm>
            <a:off x="4500562" y="1214422"/>
            <a:ext cx="4357718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400" b="1" dirty="0"/>
              <a:t>Lösung A:</a:t>
            </a:r>
          </a:p>
          <a:p>
            <a:r>
              <a:rPr lang="de-DE" sz="1400" dirty="0"/>
              <a:t>2,5 g Glucose und 2,5 g Fructose oder 5 g Honig in 50 ml Wasser lösen, 0,6 g Weinsäure zugeben, aufkochen und abkühlen. 10 ml Ethanol zugeben und mit </a:t>
            </a:r>
            <a:r>
              <a:rPr lang="de-DE" sz="1400" dirty="0" err="1"/>
              <a:t>dest</a:t>
            </a:r>
            <a:r>
              <a:rPr lang="de-DE" sz="1400" dirty="0"/>
              <a:t>. Wasser zu 100 ml auffüllen.</a:t>
            </a:r>
          </a:p>
          <a:p>
            <a:pPr>
              <a:lnSpc>
                <a:spcPct val="150000"/>
              </a:lnSpc>
            </a:pPr>
            <a:r>
              <a:rPr lang="de-DE" sz="1400" b="1" dirty="0"/>
              <a:t>Lösung B:</a:t>
            </a:r>
          </a:p>
          <a:p>
            <a:r>
              <a:rPr lang="de-DE" sz="1400" dirty="0"/>
              <a:t>4 g Silbernitrat in destilliertem Wasser lösen und zu 50 ml auffüllen. </a:t>
            </a:r>
          </a:p>
          <a:p>
            <a:pPr>
              <a:lnSpc>
                <a:spcPct val="150000"/>
              </a:lnSpc>
            </a:pPr>
            <a:r>
              <a:rPr lang="de-DE" sz="1400" b="1" dirty="0"/>
              <a:t>Lösung C:</a:t>
            </a:r>
          </a:p>
          <a:p>
            <a:r>
              <a:rPr lang="de-DE" sz="1400" dirty="0"/>
              <a:t>6 g Ammoniumnitrat in destilliertem Wasser lösen und zu 50 ml auffüllen.</a:t>
            </a:r>
          </a:p>
          <a:p>
            <a:pPr>
              <a:lnSpc>
                <a:spcPct val="150000"/>
              </a:lnSpc>
            </a:pPr>
            <a:r>
              <a:rPr lang="de-DE" sz="1400" b="1" dirty="0"/>
              <a:t>Lösung D:</a:t>
            </a:r>
          </a:p>
          <a:p>
            <a:r>
              <a:rPr lang="de-DE" sz="1400" dirty="0"/>
              <a:t>10 g Natriumhydroxid in destilliertem Wasser lösen und zu 100 ml auffüllen.</a:t>
            </a:r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 rotWithShape="1">
          <a:blip r:embed="rId3"/>
          <a:srcRect l="-1" r="-787"/>
          <a:stretch/>
        </p:blipFill>
        <p:spPr bwMode="auto">
          <a:xfrm>
            <a:off x="1571537" y="4848246"/>
            <a:ext cx="633600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hteck 7"/>
          <p:cNvSpPr/>
          <p:nvPr/>
        </p:nvSpPr>
        <p:spPr>
          <a:xfrm>
            <a:off x="1041172" y="6429397"/>
            <a:ext cx="74912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/>
              <a:t>https://www.fachreferent-chemie.de/wp-content/uploads/Verspiegeln-einer-Cola-Flasche_Kalt.pdf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1438</Words>
  <Application>Microsoft Office PowerPoint</Application>
  <PresentationFormat>Bildschirmpräsentation (4:3)</PresentationFormat>
  <Paragraphs>336</Paragraphs>
  <Slides>38</Slides>
  <Notes>11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38</vt:i4>
      </vt:variant>
    </vt:vector>
  </HeadingPairs>
  <TitlesOfParts>
    <vt:vector size="39" baseType="lpstr">
      <vt:lpstr>Larissa-Design</vt:lpstr>
      <vt:lpstr>Kreative Reagenzien Ein Vortrag mit Experimenten</vt:lpstr>
      <vt:lpstr>Was sind ‟Kreative Reagenzien”?</vt:lpstr>
      <vt:lpstr>Lösung muss gekauft werden!  Bromid-Bromat-Lösung</vt:lpstr>
      <vt:lpstr>Lösung muss gekauft werden!  Bromid-Bromat-Lösung</vt:lpstr>
      <vt:lpstr>Bromid-Bromat-Lösung </vt:lpstr>
      <vt:lpstr>Versucheordner in neuer Auflage</vt:lpstr>
      <vt:lpstr>Zusammenarbeit  von Chemie aber sicher mit Degintu</vt:lpstr>
      <vt:lpstr>Kaltes Verspiegeln</vt:lpstr>
      <vt:lpstr>Verspiegelungskit Kaufen oder Selbstansatz</vt:lpstr>
      <vt:lpstr>Nachteil von Zinkiodid</vt:lpstr>
      <vt:lpstr>Zinkiodid-Lösung</vt:lpstr>
      <vt:lpstr>Zinkiodid-Lösung Weitere Bezugsquelle</vt:lpstr>
      <vt:lpstr>Haltbare Stärke-Lösung</vt:lpstr>
      <vt:lpstr>Anwendung haltbare Stärke-Lsg. Ionennachweise auf der Tüpfelplatte</vt:lpstr>
      <vt:lpstr>Stevialöffel Dosierhilfe für feste Substanzen</vt:lpstr>
      <vt:lpstr>Tropfflasche 18ml mit Etikett 25 x 50 mm</vt:lpstr>
      <vt:lpstr>Kalkwasser Die ‟Kalkwasserkuh” nach Proske</vt:lpstr>
      <vt:lpstr>Folie 18</vt:lpstr>
      <vt:lpstr>Folie 19</vt:lpstr>
      <vt:lpstr>Ansetzen von pH-Indikator-Lösungen (nach Proske)</vt:lpstr>
      <vt:lpstr>     Bromthymolblau</vt:lpstr>
      <vt:lpstr>Reagenziensätze</vt:lpstr>
      <vt:lpstr>Mischindikator pH5 (Mischindikator nach Tashiro) Wo sich Selbstansatz nicht lohnt</vt:lpstr>
      <vt:lpstr>Wozu sind die anderen Indikatoren im Set enthalten?</vt:lpstr>
      <vt:lpstr>Wo sich Selbstansatz nicht lohnt!</vt:lpstr>
      <vt:lpstr>Wo Lösungen selber herstellen</vt:lpstr>
      <vt:lpstr>Kupfersulfat mit Glanzzusatz</vt:lpstr>
      <vt:lpstr>Folie 28</vt:lpstr>
      <vt:lpstr>Folie 29</vt:lpstr>
      <vt:lpstr>Schleimherstellung</vt:lpstr>
      <vt:lpstr>Aufbewahrung von Chemikalien</vt:lpstr>
      <vt:lpstr>Chemikalien mit begrenzter Haltbarkeit</vt:lpstr>
      <vt:lpstr>Cynap Zentrale Schaltzentrale</vt:lpstr>
      <vt:lpstr>Folie 34</vt:lpstr>
      <vt:lpstr>Gehen wir an die Temperaturextrema Hier wird ein Versuch vorgeführt</vt:lpstr>
      <vt:lpstr>Folie 36</vt:lpstr>
      <vt:lpstr>Hinter- bzw. Untergrund  Leuchtplatten lassen Farben leuchten</vt:lpstr>
      <vt:lpstr>www.fachreferent-chemie.de Zinn(II)-Chlorid-Elektrolyse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Kreative Reagenzien</dc:title>
  <dc:creator>Test</dc:creator>
  <cp:lastModifiedBy>Test</cp:lastModifiedBy>
  <cp:revision>23</cp:revision>
  <dcterms:created xsi:type="dcterms:W3CDTF">2021-01-30T09:19:28Z</dcterms:created>
  <dcterms:modified xsi:type="dcterms:W3CDTF">2021-11-17T11:41:34Z</dcterms:modified>
</cp:coreProperties>
</file>