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6" r:id="rId3"/>
    <p:sldId id="261" r:id="rId4"/>
    <p:sldId id="290" r:id="rId5"/>
    <p:sldId id="288" r:id="rId6"/>
    <p:sldId id="291" r:id="rId7"/>
    <p:sldId id="292" r:id="rId8"/>
    <p:sldId id="293" r:id="rId9"/>
    <p:sldId id="270" r:id="rId10"/>
    <p:sldId id="272" r:id="rId11"/>
    <p:sldId id="274" r:id="rId12"/>
    <p:sldId id="273" r:id="rId13"/>
    <p:sldId id="264" r:id="rId14"/>
    <p:sldId id="265" r:id="rId15"/>
    <p:sldId id="266" r:id="rId16"/>
    <p:sldId id="267" r:id="rId17"/>
    <p:sldId id="268" r:id="rId18"/>
    <p:sldId id="281" r:id="rId19"/>
    <p:sldId id="295" r:id="rId20"/>
    <p:sldId id="286" r:id="rId21"/>
    <p:sldId id="287" r:id="rId22"/>
    <p:sldId id="277" r:id="rId23"/>
    <p:sldId id="278" r:id="rId24"/>
    <p:sldId id="282" r:id="rId25"/>
    <p:sldId id="284" r:id="rId26"/>
    <p:sldId id="300" r:id="rId27"/>
    <p:sldId id="299" r:id="rId28"/>
    <p:sldId id="275" r:id="rId29"/>
    <p:sldId id="258" r:id="rId30"/>
    <p:sldId id="257" r:id="rId31"/>
    <p:sldId id="259" r:id="rId32"/>
    <p:sldId id="260" r:id="rId33"/>
    <p:sldId id="263" r:id="rId34"/>
    <p:sldId id="262" r:id="rId35"/>
    <p:sldId id="301" r:id="rId36"/>
    <p:sldId id="302" r:id="rId37"/>
    <p:sldId id="297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CB643-852E-400A-A086-DB1990670EFF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6885E-F276-46CF-8B8F-A26EB75D17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D348E8-78F1-4DC2-8985-FD1702E4E6E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85E-F276-46CF-8B8F-A26EB75D17E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6885E-F276-46CF-8B8F-A26EB75D17E3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287-4011-4089-8E5D-754BD41FFC14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C287-4011-4089-8E5D-754BD41FFC14}" type="datetimeFigureOut">
              <a:rPr lang="de-DE" smtClean="0"/>
              <a:pPr/>
              <a:t>07.03.2021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9489-C285-4B9C-A8AA-AD93A63B7B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u.de/extern/2021/kongress/teilnehmer/DetailsBeitrag.php?Beitrag=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de/s/ref=dp_byline_sr_book_1?ie=UTF8&amp;field-author=Franz+Bracher&amp;text=Franz+Bracher&amp;sort=relevancerank&amp;search-alias=books-de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zon.de/Arbeitsbuch-quantitative-anorganische-Analyse-Chemiestudenten/dp/3774111669/ref=asc_df_3774111669/?tag=googshopde-21&amp;linkCode=df0&amp;hvadid=310705593515&amp;hvpos=&amp;hvnetw=g&amp;hvrand=7534510129425905359&amp;hvpone=&amp;hvptwo=&amp;hvqmt=&amp;hvdev=c&amp;hvdvcmdl=&amp;hvlocint=&amp;hvlocphy=9042770&amp;hvtargid=pla-563338119819&amp;psc=1&amp;th=1&amp;psc=1&amp;tag=&amp;ref=&amp;adgrpid=64559329089&amp;hvpone=&amp;hvptwo=&amp;hvadid=310705593515&amp;hvpos=&amp;hvnetw=g&amp;hvrand=7534510129425905359&amp;hvqmt=&amp;hvdev=c&amp;hvdvcmdl=&amp;hvlocint=&amp;hvlocphy=9042770&amp;hvtargid=pla-563338119819" TargetMode="External"/><Relationship Id="rId4" Type="http://schemas.openxmlformats.org/officeDocument/2006/relationships/hyperlink" Target="https://www.amazon.de/s/ref=dp_byline_sr_book_2?ie=UTF8&amp;field-author=Frank+Dombeck&amp;text=Frank+Dombeck&amp;sort=relevancerank&amp;search-alias=books-d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bcschwab@web.de" TargetMode="External"/><Relationship Id="rId2" Type="http://schemas.openxmlformats.org/officeDocument/2006/relationships/hyperlink" Target="mailto:wolfgang_proske@web.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6" y="1000108"/>
            <a:ext cx="8858280" cy="1470025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hlinkClick r:id="rId2"/>
              </a:rPr>
              <a:t>Qualitative und quantitative </a:t>
            </a:r>
            <a:br>
              <a:rPr lang="de-DE" dirty="0" smtClean="0">
                <a:hlinkClick r:id="rId2"/>
              </a:rPr>
            </a:br>
            <a:r>
              <a:rPr lang="de-DE" dirty="0" smtClean="0">
                <a:hlinkClick r:id="rId2"/>
              </a:rPr>
              <a:t>Analytik von Produkten aus dem Alltag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28662" y="3214686"/>
            <a:ext cx="7286676" cy="2428892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Ein Experimentalvortrag von </a:t>
            </a:r>
          </a:p>
          <a:p>
            <a:r>
              <a:rPr lang="de-DE" dirty="0" smtClean="0"/>
              <a:t>Wolfgang Proske, Schulchemiezentrum </a:t>
            </a:r>
            <a:r>
              <a:rPr lang="de-DE" dirty="0" err="1" smtClean="0"/>
              <a:t>Zahna</a:t>
            </a:r>
            <a:r>
              <a:rPr lang="de-DE" dirty="0" smtClean="0"/>
              <a:t>,</a:t>
            </a:r>
          </a:p>
          <a:p>
            <a:r>
              <a:rPr lang="de-DE" dirty="0" smtClean="0"/>
              <a:t>und </a:t>
            </a:r>
          </a:p>
          <a:p>
            <a:r>
              <a:rPr lang="de-DE" dirty="0" smtClean="0"/>
              <a:t>Martin Schwab</a:t>
            </a:r>
          </a:p>
          <a:p>
            <a:r>
              <a:rPr lang="de-DE" dirty="0" smtClean="0"/>
              <a:t>Fachreferent Chemie, Dienststelle des Ministerialbeauftragten in Unterfranken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Biuret</a:t>
            </a:r>
            <a:r>
              <a:rPr lang="de-DE" sz="3600" dirty="0" smtClean="0"/>
              <a:t> auf der Tüpfelplatte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Eiweiß-Nachweis</a:t>
            </a:r>
            <a:endParaRPr lang="de-DE" dirty="0"/>
          </a:p>
        </p:txBody>
      </p:sp>
      <p:pic>
        <p:nvPicPr>
          <p:cNvPr id="4" name="Grafik 3" descr="Biu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5286412" cy="2688713"/>
          </a:xfrm>
          <a:prstGeom prst="rect">
            <a:avLst/>
          </a:prstGeom>
        </p:spPr>
      </p:pic>
      <p:pic>
        <p:nvPicPr>
          <p:cNvPr id="5" name="Grafik 4" descr="Biuret_Strukt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214422"/>
            <a:ext cx="2856516" cy="31171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57158" y="4500570"/>
            <a:ext cx="6698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Reagenzlösung: </a:t>
            </a:r>
          </a:p>
          <a:p>
            <a:r>
              <a:rPr lang="de-DE" dirty="0" smtClean="0"/>
              <a:t>Alkalische Kupfer(II)-Sulfat-</a:t>
            </a:r>
            <a:r>
              <a:rPr lang="de-DE" dirty="0" err="1" smtClean="0"/>
              <a:t>Lsg</a:t>
            </a:r>
            <a:r>
              <a:rPr lang="de-DE" dirty="0" smtClean="0"/>
              <a:t>., </a:t>
            </a:r>
            <a:r>
              <a:rPr lang="de-DE" dirty="0" err="1" smtClean="0"/>
              <a:t>komplexiert</a:t>
            </a:r>
            <a:r>
              <a:rPr lang="de-DE" dirty="0" smtClean="0"/>
              <a:t> mit Kaliumnatriumtartrat</a:t>
            </a:r>
          </a:p>
          <a:p>
            <a:r>
              <a:rPr lang="de-DE" dirty="0" smtClean="0"/>
              <a:t>(verhindert Ausfällen von </a:t>
            </a:r>
            <a:r>
              <a:rPr lang="de-DE" dirty="0" err="1" smtClean="0"/>
              <a:t>Cu</a:t>
            </a:r>
            <a:r>
              <a:rPr lang="de-DE" dirty="0" smtClean="0"/>
              <a:t>(OH)</a:t>
            </a:r>
            <a:r>
              <a:rPr lang="de-DE" baseline="-25000" dirty="0" smtClean="0"/>
              <a:t>2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57158" y="5643578"/>
            <a:ext cx="675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Proben:</a:t>
            </a:r>
          </a:p>
          <a:p>
            <a:r>
              <a:rPr lang="de-DE" dirty="0" smtClean="0"/>
              <a:t>Streichholzkopfgroße Proben von Quark, Joghurt oder Eiweißlösungen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OpenSymbol"/>
                <a:ea typeface="OpenSymbol"/>
              </a:rPr>
              <a:t>“</a:t>
            </a:r>
            <a:r>
              <a:rPr lang="de-DE" sz="3600" dirty="0" smtClean="0"/>
              <a:t>Eiweißfehler</a:t>
            </a:r>
            <a:r>
              <a:rPr lang="de-DE" sz="3600" dirty="0" smtClean="0">
                <a:latin typeface="OpenSymbol"/>
                <a:ea typeface="OpenSymbol"/>
              </a:rPr>
              <a:t>”</a:t>
            </a:r>
            <a:r>
              <a:rPr lang="de-DE" sz="3600" dirty="0" smtClean="0"/>
              <a:t> von Indikatoren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Eiweiß-Nachweis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42910" y="6068817"/>
            <a:ext cx="675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Proben:</a:t>
            </a:r>
          </a:p>
          <a:p>
            <a:r>
              <a:rPr lang="de-DE" dirty="0" smtClean="0"/>
              <a:t>Streichholzkopfgroße Proben von Quark, Joghurt oder Eiweißlösungen</a:t>
            </a:r>
            <a:endParaRPr lang="de-DE" dirty="0"/>
          </a:p>
        </p:txBody>
      </p:sp>
      <p:pic>
        <p:nvPicPr>
          <p:cNvPr id="8" name="Grafik 7" descr="Indikatorfehle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684"/>
            <a:ext cx="4643470" cy="2504943"/>
          </a:xfrm>
          <a:prstGeom prst="rect">
            <a:avLst/>
          </a:prstGeom>
        </p:spPr>
      </p:pic>
      <p:pic>
        <p:nvPicPr>
          <p:cNvPr id="9" name="Grafik 8" descr="Indikatorfehler_2.jpg"/>
          <p:cNvPicPr>
            <a:picLocks noChangeAspect="1"/>
          </p:cNvPicPr>
          <p:nvPr/>
        </p:nvPicPr>
        <p:blipFill>
          <a:blip r:embed="rId3" cstate="print"/>
          <a:srcRect l="48637"/>
          <a:stretch>
            <a:fillRect/>
          </a:stretch>
        </p:blipFill>
        <p:spPr>
          <a:xfrm>
            <a:off x="5715008" y="1214422"/>
            <a:ext cx="2357454" cy="248795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642910" y="3880498"/>
            <a:ext cx="8501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Reaktionsprinzip:</a:t>
            </a:r>
          </a:p>
          <a:p>
            <a:r>
              <a:rPr lang="de-DE" dirty="0" smtClean="0"/>
              <a:t>Diese Reaktion basiert auf dem Phänomen, das als „Eiweißfehler“ von pH-Indikatoren</a:t>
            </a:r>
          </a:p>
          <a:p>
            <a:r>
              <a:rPr lang="de-DE" dirty="0" smtClean="0"/>
              <a:t>bekannt ist, bei dem ein stark </a:t>
            </a:r>
            <a:r>
              <a:rPr lang="de-DE" dirty="0" err="1" smtClean="0"/>
              <a:t>abgepufferter</a:t>
            </a:r>
            <a:r>
              <a:rPr lang="de-DE" dirty="0" smtClean="0"/>
              <a:t> Indikator seine Farbe bei vorhandenen </a:t>
            </a:r>
          </a:p>
          <a:p>
            <a:r>
              <a:rPr lang="de-DE" dirty="0" smtClean="0"/>
              <a:t>Proteinen verändert, da der Indikator Wasserstoffionen an das Protein abgibt.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42910" y="5363190"/>
            <a:ext cx="4892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Reagenzlösung:</a:t>
            </a:r>
          </a:p>
          <a:p>
            <a:r>
              <a:rPr lang="de-DE" dirty="0" smtClean="0"/>
              <a:t>Bromphenolblau in auf pH 3 </a:t>
            </a:r>
            <a:r>
              <a:rPr lang="de-DE" dirty="0" err="1" smtClean="0"/>
              <a:t>abgepufferter</a:t>
            </a:r>
            <a:r>
              <a:rPr lang="de-DE" dirty="0" smtClean="0"/>
              <a:t> Lösung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pH-</a:t>
            </a:r>
            <a:r>
              <a:rPr lang="de-DE" sz="3600" dirty="0" err="1" smtClean="0"/>
              <a:t>Abhänigkeit</a:t>
            </a:r>
            <a:r>
              <a:rPr lang="de-DE" sz="3600" dirty="0" smtClean="0"/>
              <a:t> von Bromphenolblau</a:t>
            </a:r>
            <a:br>
              <a:rPr lang="de-DE" sz="3600" dirty="0" smtClean="0"/>
            </a:br>
            <a:r>
              <a:rPr lang="de-DE" sz="2400" dirty="0" smtClean="0"/>
              <a:t>Eiweiß-Nachweis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5157811" cy="489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5786446" y="1714488"/>
            <a:ext cx="313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Immer dann, wenn es in einer sauer </a:t>
            </a:r>
            <a:r>
              <a:rPr lang="de-DE" dirty="0" err="1" smtClean="0"/>
              <a:t>abgepufferten</a:t>
            </a:r>
            <a:r>
              <a:rPr lang="de-DE" dirty="0" smtClean="0"/>
              <a:t> Lösung zu einer Farbänderung kommt, ist dies ein Nachweis für Eiweiß!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Halbmikrotitration.jpg"/>
          <p:cNvPicPr>
            <a:picLocks noChangeAspect="1"/>
          </p:cNvPicPr>
          <p:nvPr/>
        </p:nvPicPr>
        <p:blipFill>
          <a:blip r:embed="rId2" cstate="print"/>
          <a:srcRect t="4142"/>
          <a:stretch>
            <a:fillRect/>
          </a:stretch>
        </p:blipFill>
        <p:spPr>
          <a:xfrm>
            <a:off x="0" y="1105503"/>
            <a:ext cx="9144000" cy="58239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-7145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Halbmikrotitration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Grundlagen der Halbmikrotitration</a:t>
            </a:r>
            <a:endParaRPr lang="de-DE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235121" y="4776156"/>
            <a:ext cx="71230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b="1" dirty="0">
                <a:latin typeface="Calibri" pitchFamily="34" charset="0"/>
              </a:rPr>
              <a:t>Vorteile analog der Tüpfeltechnik:</a:t>
            </a:r>
          </a:p>
          <a:p>
            <a:pPr marL="363538">
              <a:buFont typeface="Symbol" pitchFamily="18" charset="2"/>
              <a:buChar char="-"/>
              <a:tabLst>
                <a:tab pos="711200" algn="l"/>
              </a:tabLst>
            </a:pPr>
            <a:r>
              <a:rPr lang="de-DE" sz="2000" dirty="0">
                <a:latin typeface="Calibri" pitchFamily="34" charset="0"/>
              </a:rPr>
              <a:t> </a:t>
            </a:r>
            <a:r>
              <a:rPr lang="de-DE" sz="2000" dirty="0" smtClean="0">
                <a:latin typeface="Calibri" pitchFamily="34" charset="0"/>
              </a:rPr>
              <a:t> 	Geringes Gefahrenpotential (keine festsitzenden Schliffe)</a:t>
            </a:r>
          </a:p>
          <a:p>
            <a:pPr marL="363538">
              <a:buFont typeface="Symbol" pitchFamily="18" charset="2"/>
              <a:buChar char="-"/>
              <a:tabLst>
                <a:tab pos="711200" algn="l"/>
              </a:tabLst>
            </a:pPr>
            <a:r>
              <a:rPr lang="de-DE" sz="2000" dirty="0" smtClean="0">
                <a:latin typeface="Calibri" pitchFamily="34" charset="0"/>
              </a:rPr>
              <a:t> 	Fachraumunabhängiges Arbeiten möglich</a:t>
            </a:r>
          </a:p>
          <a:p>
            <a:pPr marL="363538">
              <a:buFont typeface="Symbol" pitchFamily="18" charset="2"/>
              <a:buChar char="-"/>
              <a:tabLst>
                <a:tab pos="711200" algn="l"/>
              </a:tabLst>
            </a:pPr>
            <a:r>
              <a:rPr lang="de-DE" sz="2000" dirty="0" smtClean="0">
                <a:latin typeface="Calibri" pitchFamily="34" charset="0"/>
              </a:rPr>
              <a:t> 	Kleine </a:t>
            </a:r>
            <a:r>
              <a:rPr lang="de-DE" sz="2000" dirty="0">
                <a:latin typeface="Calibri" pitchFamily="34" charset="0"/>
              </a:rPr>
              <a:t>Mengen, schnelle Vorbereitung und </a:t>
            </a:r>
            <a:r>
              <a:rPr lang="de-DE" sz="2000" dirty="0" smtClean="0">
                <a:latin typeface="Calibri" pitchFamily="34" charset="0"/>
              </a:rPr>
              <a:t>Durchführung</a:t>
            </a:r>
          </a:p>
          <a:p>
            <a:pPr marL="363538">
              <a:buFont typeface="Symbol" pitchFamily="18" charset="2"/>
              <a:buChar char="-"/>
              <a:tabLst>
                <a:tab pos="711200" algn="l"/>
              </a:tabLst>
            </a:pPr>
            <a:r>
              <a:rPr lang="de-DE" sz="2000" dirty="0" smtClean="0">
                <a:latin typeface="Calibri" pitchFamily="34" charset="0"/>
              </a:rPr>
              <a:t> 	Hohe Schüleraktivität</a:t>
            </a:r>
          </a:p>
          <a:p>
            <a:pPr marL="363538">
              <a:buFont typeface="Symbol" pitchFamily="18" charset="2"/>
              <a:buChar char="-"/>
              <a:tabLst>
                <a:tab pos="711200" algn="l"/>
              </a:tabLst>
            </a:pPr>
            <a:r>
              <a:rPr lang="de-DE" sz="2000" dirty="0" smtClean="0">
                <a:latin typeface="Calibri" pitchFamily="34" charset="0"/>
              </a:rPr>
              <a:t> 	Kostengünstig</a:t>
            </a:r>
            <a:endParaRPr lang="de-DE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6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Die </a:t>
            </a:r>
            <a:r>
              <a:rPr lang="de-DE" sz="3600" dirty="0" err="1" smtClean="0"/>
              <a:t>Tuberkulinspritze</a:t>
            </a:r>
            <a:r>
              <a:rPr lang="de-DE" sz="3600" dirty="0" smtClean="0"/>
              <a:t> – die Ersatzbürette</a:t>
            </a:r>
            <a:br>
              <a:rPr lang="de-DE" sz="3600" dirty="0" smtClean="0"/>
            </a:br>
            <a:r>
              <a:rPr lang="de-DE" sz="2400" dirty="0" smtClean="0"/>
              <a:t>Grundlagen der Halbmikrotechnik</a:t>
            </a:r>
            <a:endParaRPr lang="de-DE" sz="3600" dirty="0"/>
          </a:p>
        </p:txBody>
      </p:sp>
      <p:pic>
        <p:nvPicPr>
          <p:cNvPr id="1027" name="Picture 3" descr="C:\Users\Test\Pictures\Chemie\Eppendorf_Aufgesetz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7019927" cy="3684356"/>
          </a:xfrm>
          <a:prstGeom prst="rect">
            <a:avLst/>
          </a:prstGeom>
          <a:noFill/>
        </p:spPr>
      </p:pic>
      <p:pic>
        <p:nvPicPr>
          <p:cNvPr id="1028" name="Picture 4" descr="C:\Users\Test\Pictures\Chemie\Eppendorf_Abschnei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25370"/>
            <a:ext cx="3929090" cy="2243204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4286248" y="5572140"/>
            <a:ext cx="3922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Eppendorfpipettenspitzen</a:t>
            </a:r>
            <a:r>
              <a:rPr lang="de-DE" sz="2400" dirty="0" smtClean="0"/>
              <a:t> als </a:t>
            </a:r>
          </a:p>
          <a:p>
            <a:pPr algn="ctr"/>
            <a:r>
              <a:rPr lang="de-DE" sz="2400" dirty="0" err="1" smtClean="0"/>
              <a:t>Feintropfer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214282" y="2000240"/>
            <a:ext cx="3128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1 ml Spritzen mehrmals</a:t>
            </a:r>
          </a:p>
          <a:p>
            <a:pPr algn="ctr"/>
            <a:r>
              <a:rPr lang="de-DE" sz="2400" dirty="0" smtClean="0"/>
              <a:t>wiederverwendbar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6"/>
            <a:ext cx="91440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Ablesegenauigkeit</a:t>
            </a:r>
            <a:r>
              <a:rPr lang="de-DE" sz="3600" dirty="0" smtClean="0"/>
              <a:t> der </a:t>
            </a:r>
            <a:r>
              <a:rPr lang="de-DE" sz="3600" dirty="0" err="1" smtClean="0"/>
              <a:t>Tuberkulinspritze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400" dirty="0" smtClean="0"/>
              <a:t>Grundlagen der Halbmikrotechnik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357158" y="6286520"/>
            <a:ext cx="417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Luftblasen als Quelle von Ungenauigkeiten</a:t>
            </a:r>
            <a:endParaRPr lang="de-DE" dirty="0"/>
          </a:p>
        </p:txBody>
      </p:sp>
      <p:pic>
        <p:nvPicPr>
          <p:cNvPr id="4" name="Grafik 3" descr="Spritze ablesen neu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285860"/>
            <a:ext cx="6000760" cy="3796225"/>
          </a:xfrm>
          <a:prstGeom prst="rect">
            <a:avLst/>
          </a:prstGeom>
        </p:spPr>
      </p:pic>
      <p:pic>
        <p:nvPicPr>
          <p:cNvPr id="6" name="Picture 2" descr="C:\Users\Test\Pictures\Chemie\Spritze Luftblase.jpg"/>
          <p:cNvPicPr>
            <a:picLocks noChangeAspect="1" noChangeArrowheads="1"/>
          </p:cNvPicPr>
          <p:nvPr/>
        </p:nvPicPr>
        <p:blipFill>
          <a:blip r:embed="rId3" cstate="print"/>
          <a:srcRect r="30416"/>
          <a:stretch>
            <a:fillRect/>
          </a:stretch>
        </p:blipFill>
        <p:spPr bwMode="auto">
          <a:xfrm>
            <a:off x="285720" y="3000372"/>
            <a:ext cx="4180397" cy="326247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786446" y="1357298"/>
            <a:ext cx="261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Ablesegenauigkeit</a:t>
            </a:r>
            <a:r>
              <a:rPr lang="de-DE" sz="2400" dirty="0" smtClean="0"/>
              <a:t>: </a:t>
            </a:r>
          </a:p>
          <a:p>
            <a:pPr algn="ctr"/>
            <a:r>
              <a:rPr lang="de-DE" sz="2400" dirty="0" smtClean="0"/>
              <a:t>0,01 ml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Gehaltsbestimmung Salmiakgeist</a:t>
            </a:r>
            <a:br>
              <a:rPr lang="de-DE" sz="3600" dirty="0" smtClean="0"/>
            </a:br>
            <a:r>
              <a:rPr lang="de-DE" sz="2400" dirty="0" smtClean="0"/>
              <a:t>Säure-Base-Titration</a:t>
            </a:r>
            <a:endParaRPr lang="de-DE" sz="3600" dirty="0"/>
          </a:p>
        </p:txBody>
      </p:sp>
      <p:sp>
        <p:nvSpPr>
          <p:cNvPr id="4098" name="AutoShape 2" descr="Salmiakgeist () | BAUHAU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099" name="Picture 3" descr="C:\Users\Test\Pictures\Chemie\Salmiakge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77958"/>
            <a:ext cx="2057400" cy="508000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357422" y="1285860"/>
            <a:ext cx="635391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Herstellung der Probelösung:</a:t>
            </a:r>
          </a:p>
          <a:p>
            <a:r>
              <a:rPr lang="de-DE" dirty="0" smtClean="0"/>
              <a:t>Verdünnen der käuflichen Lösung im Maßkolben: 1 ml auf 100 ml </a:t>
            </a:r>
          </a:p>
          <a:p>
            <a:pPr marL="363538">
              <a:buFont typeface="Symbol" pitchFamily="18" charset="2"/>
              <a:buChar char="-"/>
            </a:pPr>
            <a:r>
              <a:rPr lang="de-DE" dirty="0" smtClean="0"/>
              <a:t>  Anpassung der Konzentration an den Halbmikromaßstab</a:t>
            </a:r>
          </a:p>
          <a:p>
            <a:pPr marL="363538">
              <a:buFont typeface="Symbol" pitchFamily="18" charset="2"/>
              <a:buChar char="-"/>
            </a:pPr>
            <a:r>
              <a:rPr lang="de-DE" dirty="0" smtClean="0"/>
              <a:t>  Verringerung des Gefahrenpotentials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357422" y="2714620"/>
            <a:ext cx="68580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Durchführung der Titration: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dirty="0" smtClean="0"/>
              <a:t> 	10 ml Wasser im </a:t>
            </a:r>
            <a:r>
              <a:rPr lang="de-DE" dirty="0" err="1" smtClean="0"/>
              <a:t>Erlenmeyerkolben</a:t>
            </a:r>
            <a:r>
              <a:rPr lang="de-DE" dirty="0" smtClean="0"/>
              <a:t>, 25 ml, vorlegen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dirty="0" smtClean="0"/>
              <a:t>	1 ml Probelösung dazugeben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dirty="0" smtClean="0"/>
              <a:t>  	1 Tropen Indikator dazugeben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dirty="0" smtClean="0"/>
              <a:t>  	Mit Salzsäure, 0,1 </a:t>
            </a:r>
            <a:r>
              <a:rPr lang="de-DE" dirty="0" err="1" smtClean="0"/>
              <a:t>mol</a:t>
            </a:r>
            <a:r>
              <a:rPr lang="de-DE" dirty="0" smtClean="0"/>
              <a:t>/l, bis zum Farbumschlag titrieren</a:t>
            </a:r>
            <a:endParaRPr lang="de-DE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2357422" y="5000636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2796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Indikator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Farbumschlag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Mischindikator</a:t>
                      </a:r>
                      <a:r>
                        <a:rPr lang="de-DE" baseline="0" dirty="0" smtClean="0"/>
                        <a:t> nach Cooper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blau nach</a:t>
                      </a:r>
                      <a:r>
                        <a:rPr lang="de-DE" baseline="0" dirty="0" smtClean="0"/>
                        <a:t> rot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Mischindikator nach </a:t>
                      </a:r>
                      <a:r>
                        <a:rPr lang="de-DE" dirty="0" err="1" smtClean="0"/>
                        <a:t>Sher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Grün</a:t>
                      </a:r>
                      <a:r>
                        <a:rPr lang="de-DE" baseline="0" dirty="0" smtClean="0"/>
                        <a:t> über blau nach orange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Methylrot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Gelb</a:t>
                      </a:r>
                      <a:r>
                        <a:rPr lang="de-DE" baseline="0" dirty="0" smtClean="0"/>
                        <a:t> nach rot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2357422" y="4529088"/>
            <a:ext cx="25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Indikator zur Auswahl: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Titrationskurve einer schwachen Base</a:t>
            </a:r>
            <a:br>
              <a:rPr lang="de-DE" sz="3600" dirty="0" smtClean="0"/>
            </a:br>
            <a:r>
              <a:rPr lang="de-DE" sz="2400" dirty="0" smtClean="0"/>
              <a:t>Säure-Base-Titration</a:t>
            </a:r>
            <a:endParaRPr lang="de-DE" sz="3600" dirty="0"/>
          </a:p>
        </p:txBody>
      </p:sp>
      <p:pic>
        <p:nvPicPr>
          <p:cNvPr id="26626" name="Picture 2" descr="C:\Users\Test\Pictures\Chemie\Ti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857652" cy="456488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2928926" y="1357274"/>
            <a:ext cx="5793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NH</a:t>
            </a:r>
            <a:r>
              <a:rPr lang="de-DE" sz="2400" baseline="-25000" dirty="0" smtClean="0"/>
              <a:t>3</a:t>
            </a:r>
            <a:r>
              <a:rPr lang="de-DE" sz="2400" dirty="0" smtClean="0"/>
              <a:t> (</a:t>
            </a:r>
            <a:r>
              <a:rPr lang="de-DE" sz="2400" dirty="0" err="1" smtClean="0"/>
              <a:t>aq</a:t>
            </a:r>
            <a:r>
              <a:rPr lang="de-DE" sz="2400" dirty="0" smtClean="0"/>
              <a:t>)   +  </a:t>
            </a:r>
            <a:r>
              <a:rPr lang="de-DE" sz="2400" dirty="0" err="1" smtClean="0"/>
              <a:t>HCl</a:t>
            </a:r>
            <a:r>
              <a:rPr lang="de-DE" sz="2400" dirty="0" smtClean="0"/>
              <a:t> (</a:t>
            </a:r>
            <a:r>
              <a:rPr lang="de-DE" sz="2400" dirty="0" err="1" smtClean="0"/>
              <a:t>aq</a:t>
            </a:r>
            <a:r>
              <a:rPr lang="de-DE" sz="2400" dirty="0" smtClean="0"/>
              <a:t>)   </a:t>
            </a:r>
            <a:r>
              <a:rPr lang="de-DE" sz="2400" dirty="0" smtClean="0">
                <a:latin typeface="OpenSymbol"/>
                <a:ea typeface="OpenSymbol"/>
              </a:rPr>
              <a:t>→  NH</a:t>
            </a:r>
            <a:r>
              <a:rPr lang="de-DE" sz="2400" baseline="-25000" dirty="0" smtClean="0">
                <a:latin typeface="OpenSymbol"/>
                <a:ea typeface="OpenSymbol"/>
              </a:rPr>
              <a:t>4</a:t>
            </a:r>
            <a:r>
              <a:rPr lang="de-DE" sz="2400" dirty="0" smtClean="0">
                <a:latin typeface="OpenSymbol"/>
                <a:ea typeface="OpenSymbol"/>
              </a:rPr>
              <a:t>Cl(</a:t>
            </a:r>
            <a:r>
              <a:rPr lang="de-DE" sz="2400" dirty="0" err="1" smtClean="0">
                <a:latin typeface="OpenSymbol"/>
                <a:ea typeface="OpenSymbol"/>
              </a:rPr>
              <a:t>aq</a:t>
            </a:r>
            <a:r>
              <a:rPr lang="de-DE" sz="2400" dirty="0" smtClean="0">
                <a:latin typeface="OpenSymbol"/>
                <a:ea typeface="OpenSymbol"/>
              </a:rPr>
              <a:t>) + H</a:t>
            </a:r>
            <a:r>
              <a:rPr lang="de-DE" sz="2400" baseline="-25000" dirty="0" smtClean="0">
                <a:latin typeface="OpenSymbol"/>
                <a:ea typeface="OpenSymbol"/>
              </a:rPr>
              <a:t>2</a:t>
            </a:r>
            <a:r>
              <a:rPr lang="de-DE" sz="2400" dirty="0" smtClean="0">
                <a:latin typeface="OpenSymbol"/>
                <a:ea typeface="OpenSymbol"/>
              </a:rPr>
              <a:t>O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928926" y="2071654"/>
            <a:ext cx="603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Am </a:t>
            </a:r>
            <a:r>
              <a:rPr lang="de-DE" dirty="0" err="1" smtClean="0"/>
              <a:t>Äquivalenzpunkt</a:t>
            </a:r>
            <a:r>
              <a:rPr lang="de-DE" dirty="0" smtClean="0"/>
              <a:t> liegt nur eine Ammoniumchlorid-</a:t>
            </a:r>
            <a:r>
              <a:rPr lang="de-DE" dirty="0" err="1" smtClean="0"/>
              <a:t>Lsg</a:t>
            </a:r>
            <a:r>
              <a:rPr lang="de-DE" dirty="0" smtClean="0"/>
              <a:t>. vor.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928926" y="2714596"/>
            <a:ext cx="585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Äquivalenzpunkt</a:t>
            </a:r>
            <a:r>
              <a:rPr lang="de-DE" dirty="0" smtClean="0"/>
              <a:t> liegt im schwach sauren, da NH</a:t>
            </a:r>
            <a:r>
              <a:rPr lang="de-DE" baseline="-25000" dirty="0" smtClean="0"/>
              <a:t>4</a:t>
            </a:r>
            <a:r>
              <a:rPr lang="de-DE" baseline="30000" dirty="0" smtClean="0"/>
              <a:t>+</a:t>
            </a:r>
            <a:r>
              <a:rPr lang="de-DE" dirty="0" smtClean="0"/>
              <a:t>-Ionen als </a:t>
            </a:r>
          </a:p>
          <a:p>
            <a:pPr algn="ctr"/>
            <a:r>
              <a:rPr lang="de-DE" dirty="0" smtClean="0"/>
              <a:t>schwache Säure  gegenüber Wasser reagieren.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929190" y="4143380"/>
            <a:ext cx="2931444" cy="1557519"/>
            <a:chOff x="4714876" y="3786190"/>
            <a:chExt cx="2931444" cy="1557519"/>
          </a:xfrm>
        </p:grpSpPr>
        <p:sp>
          <p:nvSpPr>
            <p:cNvPr id="7" name="Textfeld 6"/>
            <p:cNvSpPr txBox="1"/>
            <p:nvPr/>
          </p:nvSpPr>
          <p:spPr>
            <a:xfrm>
              <a:off x="4714876" y="3786190"/>
              <a:ext cx="29314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Mischindikator nach Cooper:</a:t>
              </a:r>
            </a:p>
            <a:p>
              <a:endParaRPr lang="de-DE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857752" y="4143380"/>
              <a:ext cx="276248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Symbol" pitchFamily="18" charset="2"/>
                <a:buChar char="-"/>
              </a:pPr>
              <a:r>
                <a:rPr lang="de-DE" dirty="0" smtClean="0"/>
                <a:t>   Bromkresolgrün Na-Salz</a:t>
              </a:r>
            </a:p>
            <a:p>
              <a:pPr>
                <a:buFont typeface="Symbol" pitchFamily="18" charset="2"/>
                <a:buChar char="-"/>
              </a:pPr>
              <a:r>
                <a:rPr lang="de-DE" dirty="0" smtClean="0"/>
                <a:t>   Methylrot Na-Salz</a:t>
              </a:r>
            </a:p>
            <a:p>
              <a:pPr>
                <a:buFont typeface="Symbol" pitchFamily="18" charset="2"/>
                <a:buChar char="-"/>
              </a:pPr>
              <a:r>
                <a:rPr lang="de-DE" dirty="0" smtClean="0"/>
                <a:t>   </a:t>
              </a:r>
              <a:r>
                <a:rPr lang="pt-BR" dirty="0" smtClean="0"/>
                <a:t>in Wasser lösen</a:t>
              </a:r>
            </a:p>
            <a:p>
              <a:pPr>
                <a:buFont typeface="Symbol" pitchFamily="18" charset="2"/>
                <a:buChar char="-"/>
              </a:pP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>
          <a:xfrm>
            <a:off x="5724128" y="1196752"/>
            <a:ext cx="2880320" cy="5429288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" name="Gruppieren 22"/>
          <p:cNvGrpSpPr/>
          <p:nvPr/>
        </p:nvGrpSpPr>
        <p:grpSpPr>
          <a:xfrm>
            <a:off x="1571604" y="214290"/>
            <a:ext cx="1836000" cy="500860"/>
            <a:chOff x="1499372" y="214290"/>
            <a:chExt cx="1858976" cy="715174"/>
          </a:xfrm>
        </p:grpSpPr>
        <p:cxnSp>
          <p:nvCxnSpPr>
            <p:cNvPr id="18" name="Gerade Verbindung 17"/>
            <p:cNvCxnSpPr/>
            <p:nvPr/>
          </p:nvCxnSpPr>
          <p:spPr>
            <a:xfrm rot="5400000" flipH="1" flipV="1">
              <a:off x="1178695" y="535761"/>
              <a:ext cx="642942" cy="158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1500166" y="214290"/>
              <a:ext cx="1857388" cy="158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rot="5400000">
              <a:off x="3000364" y="571480"/>
              <a:ext cx="714380" cy="158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23"/>
          <p:cNvSpPr txBox="1"/>
          <p:nvPr/>
        </p:nvSpPr>
        <p:spPr>
          <a:xfrm>
            <a:off x="1263065" y="1415465"/>
            <a:ext cx="2129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Gegeben (S)</a:t>
            </a:r>
          </a:p>
          <a:p>
            <a:pPr algn="ctr"/>
            <a:r>
              <a:rPr lang="de-DE" sz="1600" dirty="0" smtClean="0"/>
              <a:t>c</a:t>
            </a:r>
            <a:r>
              <a:rPr lang="de-DE" sz="1600" baseline="-25000" dirty="0" smtClean="0"/>
              <a:t>(Salzsäure) </a:t>
            </a:r>
            <a:r>
              <a:rPr lang="de-DE" sz="1600" dirty="0" smtClean="0"/>
              <a:t>= 0,1 </a:t>
            </a:r>
            <a:r>
              <a:rPr lang="de-DE" sz="1600" dirty="0" err="1" smtClean="0"/>
              <a:t>mmol</a:t>
            </a:r>
            <a:r>
              <a:rPr lang="de-DE" sz="1600" dirty="0" smtClean="0"/>
              <a:t>/ml</a:t>
            </a:r>
            <a:endParaRPr lang="de-DE" sz="1600" dirty="0"/>
          </a:p>
        </p:txBody>
      </p:sp>
      <p:grpSp>
        <p:nvGrpSpPr>
          <p:cNvPr id="7" name="Gruppieren 27"/>
          <p:cNvGrpSpPr/>
          <p:nvPr/>
        </p:nvGrpSpPr>
        <p:grpSpPr>
          <a:xfrm>
            <a:off x="1490476" y="2071678"/>
            <a:ext cx="1857388" cy="500066"/>
            <a:chOff x="4071934" y="2000240"/>
            <a:chExt cx="1857388" cy="500066"/>
          </a:xfrm>
        </p:grpSpPr>
        <p:sp>
          <p:nvSpPr>
            <p:cNvPr id="26" name="Textfeld 25"/>
            <p:cNvSpPr txBox="1"/>
            <p:nvPr/>
          </p:nvSpPr>
          <p:spPr>
            <a:xfrm>
              <a:off x="4393405" y="2065607"/>
              <a:ext cx="1119217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V = 0,5 ml</a:t>
              </a:r>
              <a:endParaRPr lang="de-DE" dirty="0"/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28"/>
          <p:cNvGrpSpPr/>
          <p:nvPr/>
        </p:nvGrpSpPr>
        <p:grpSpPr>
          <a:xfrm>
            <a:off x="1490476" y="3857628"/>
            <a:ext cx="1857388" cy="500066"/>
            <a:chOff x="4071934" y="2000240"/>
            <a:chExt cx="1857388" cy="500066"/>
          </a:xfrm>
        </p:grpSpPr>
        <p:sp>
          <p:nvSpPr>
            <p:cNvPr id="30" name="Textfeld 29"/>
            <p:cNvSpPr txBox="1"/>
            <p:nvPr/>
          </p:nvSpPr>
          <p:spPr>
            <a:xfrm>
              <a:off x="4172354" y="2065607"/>
              <a:ext cx="1585690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n =  0,05 </a:t>
              </a:r>
              <a:r>
                <a:rPr lang="de-DE" dirty="0" err="1" smtClean="0"/>
                <a:t>mmol</a:t>
              </a:r>
              <a:endParaRPr lang="de-DE" dirty="0"/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3" name="Gerade Verbindung mit Pfeil 32"/>
          <p:cNvCxnSpPr/>
          <p:nvPr/>
        </p:nvCxnSpPr>
        <p:spPr>
          <a:xfrm rot="5400000">
            <a:off x="1776228" y="3214686"/>
            <a:ext cx="1285884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361599" y="3000372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n = c × V</a:t>
            </a:r>
            <a:endParaRPr lang="de-DE" i="1" dirty="0"/>
          </a:p>
        </p:txBody>
      </p:sp>
      <p:grpSp>
        <p:nvGrpSpPr>
          <p:cNvPr id="9" name="Gruppieren 36"/>
          <p:cNvGrpSpPr/>
          <p:nvPr/>
        </p:nvGrpSpPr>
        <p:grpSpPr>
          <a:xfrm>
            <a:off x="6192935" y="3728023"/>
            <a:ext cx="1857388" cy="500066"/>
            <a:chOff x="4071934" y="2000240"/>
            <a:chExt cx="1857388" cy="500066"/>
          </a:xfrm>
        </p:grpSpPr>
        <p:sp>
          <p:nvSpPr>
            <p:cNvPr id="38" name="Textfeld 37"/>
            <p:cNvSpPr txBox="1"/>
            <p:nvPr/>
          </p:nvSpPr>
          <p:spPr>
            <a:xfrm>
              <a:off x="4214810" y="2065607"/>
              <a:ext cx="1532792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n = 0,05 </a:t>
              </a:r>
              <a:r>
                <a:rPr lang="de-DE" dirty="0" err="1" smtClean="0"/>
                <a:t>mmol</a:t>
              </a:r>
              <a:endParaRPr lang="de-DE" dirty="0"/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1" name="Gerade Verbindung mit Pfeil 40"/>
          <p:cNvCxnSpPr/>
          <p:nvPr/>
        </p:nvCxnSpPr>
        <p:spPr>
          <a:xfrm>
            <a:off x="3714744" y="4107661"/>
            <a:ext cx="2035983" cy="158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41"/>
          <p:cNvGrpSpPr/>
          <p:nvPr/>
        </p:nvGrpSpPr>
        <p:grpSpPr>
          <a:xfrm>
            <a:off x="6192935" y="1942073"/>
            <a:ext cx="2008768" cy="500066"/>
            <a:chOff x="4071934" y="2000240"/>
            <a:chExt cx="2008768" cy="500066"/>
          </a:xfrm>
        </p:grpSpPr>
        <p:sp>
          <p:nvSpPr>
            <p:cNvPr id="43" name="Textfeld 42"/>
            <p:cNvSpPr txBox="1"/>
            <p:nvPr/>
          </p:nvSpPr>
          <p:spPr>
            <a:xfrm>
              <a:off x="4192043" y="2065607"/>
              <a:ext cx="1888659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c =  0,05 </a:t>
              </a:r>
              <a:r>
                <a:rPr lang="de-DE" dirty="0" err="1" smtClean="0"/>
                <a:t>mmol</a:t>
              </a:r>
              <a:r>
                <a:rPr lang="de-DE" dirty="0" smtClean="0"/>
                <a:t>/ml</a:t>
              </a:r>
              <a:endParaRPr lang="de-DE" dirty="0"/>
            </a:p>
          </p:txBody>
        </p:sp>
        <p:sp>
          <p:nvSpPr>
            <p:cNvPr id="44" name="Abgerundetes Rechteck 43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6" name="Gerade Verbindung mit Pfeil 45"/>
          <p:cNvCxnSpPr/>
          <p:nvPr/>
        </p:nvCxnSpPr>
        <p:spPr>
          <a:xfrm rot="5400000" flipH="1" flipV="1">
            <a:off x="6478687" y="3085081"/>
            <a:ext cx="1285884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5722868" y="2727891"/>
            <a:ext cx="1123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dirty="0" smtClean="0"/>
              <a:t>V</a:t>
            </a:r>
            <a:r>
              <a:rPr lang="de-DE" i="1" baseline="-25000" dirty="0" smtClean="0"/>
              <a:t>(Volumen)</a:t>
            </a:r>
            <a:r>
              <a:rPr lang="de-DE" i="1" dirty="0" smtClean="0"/>
              <a:t> =</a:t>
            </a:r>
          </a:p>
          <a:p>
            <a:pPr algn="ctr"/>
            <a:r>
              <a:rPr lang="de-DE" i="1" dirty="0" smtClean="0"/>
              <a:t>1 ml</a:t>
            </a:r>
            <a:endParaRPr lang="de-DE" i="1" dirty="0"/>
          </a:p>
        </p:txBody>
      </p:sp>
      <p:grpSp>
        <p:nvGrpSpPr>
          <p:cNvPr id="11" name="Gruppieren 52"/>
          <p:cNvGrpSpPr/>
          <p:nvPr/>
        </p:nvGrpSpPr>
        <p:grpSpPr>
          <a:xfrm>
            <a:off x="7407381" y="2724502"/>
            <a:ext cx="816178" cy="646331"/>
            <a:chOff x="6858016" y="3143248"/>
            <a:chExt cx="816178" cy="646331"/>
          </a:xfrm>
        </p:grpSpPr>
        <p:sp>
          <p:nvSpPr>
            <p:cNvPr id="48" name="Textfeld 47"/>
            <p:cNvSpPr txBox="1"/>
            <p:nvPr/>
          </p:nvSpPr>
          <p:spPr>
            <a:xfrm>
              <a:off x="6858016" y="3286124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smtClean="0"/>
                <a:t>c </a:t>
              </a:r>
              <a:r>
                <a:rPr lang="de-DE" dirty="0" smtClean="0"/>
                <a:t> =  </a:t>
              </a:r>
              <a:endParaRPr lang="de-DE" dirty="0"/>
            </a:p>
          </p:txBody>
        </p:sp>
        <p:grpSp>
          <p:nvGrpSpPr>
            <p:cNvPr id="12" name="Gruppieren 51"/>
            <p:cNvGrpSpPr/>
            <p:nvPr/>
          </p:nvGrpSpPr>
          <p:grpSpPr>
            <a:xfrm>
              <a:off x="7358082" y="3143248"/>
              <a:ext cx="316112" cy="646331"/>
              <a:chOff x="7786710" y="3071810"/>
              <a:chExt cx="316112" cy="646331"/>
            </a:xfrm>
          </p:grpSpPr>
          <p:sp>
            <p:nvSpPr>
              <p:cNvPr id="49" name="Textfeld 48"/>
              <p:cNvSpPr txBox="1"/>
              <p:nvPr/>
            </p:nvSpPr>
            <p:spPr>
              <a:xfrm>
                <a:off x="7786710" y="3071810"/>
                <a:ext cx="316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i="1" dirty="0" smtClean="0"/>
                  <a:t>n</a:t>
                </a:r>
              </a:p>
              <a:p>
                <a:r>
                  <a:rPr lang="de-DE" i="1" dirty="0" smtClean="0"/>
                  <a:t>V</a:t>
                </a:r>
                <a:endParaRPr lang="de-DE" i="1" dirty="0"/>
              </a:p>
            </p:txBody>
          </p:sp>
          <p:cxnSp>
            <p:nvCxnSpPr>
              <p:cNvPr id="51" name="Gerade Verbindung 50"/>
              <p:cNvCxnSpPr>
                <a:stCxn id="49" idx="1"/>
                <a:endCxn id="49" idx="3"/>
              </p:cNvCxnSpPr>
              <p:nvPr/>
            </p:nvCxnSpPr>
            <p:spPr>
              <a:xfrm rot="10800000" flipH="1">
                <a:off x="7786710" y="3394976"/>
                <a:ext cx="31611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hteck 53"/>
          <p:cNvSpPr/>
          <p:nvPr/>
        </p:nvSpPr>
        <p:spPr>
          <a:xfrm>
            <a:off x="4500562" y="3643314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× 1</a:t>
            </a:r>
            <a:endParaRPr lang="de-DE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-24374" y="2143116"/>
            <a:ext cx="121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Verbrauch:</a:t>
            </a:r>
            <a:endParaRPr lang="de-DE" dirty="0"/>
          </a:p>
        </p:txBody>
      </p:sp>
      <p:cxnSp>
        <p:nvCxnSpPr>
          <p:cNvPr id="42" name="Gerade Verbindung mit Pfeil 41"/>
          <p:cNvCxnSpPr/>
          <p:nvPr/>
        </p:nvCxnSpPr>
        <p:spPr>
          <a:xfrm rot="5400000">
            <a:off x="6479481" y="4999842"/>
            <a:ext cx="1285884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41"/>
          <p:cNvGrpSpPr/>
          <p:nvPr/>
        </p:nvGrpSpPr>
        <p:grpSpPr>
          <a:xfrm>
            <a:off x="6264373" y="5513973"/>
            <a:ext cx="1857388" cy="500066"/>
            <a:chOff x="4071934" y="2000240"/>
            <a:chExt cx="1857388" cy="500066"/>
          </a:xfrm>
        </p:grpSpPr>
        <p:sp>
          <p:nvSpPr>
            <p:cNvPr id="50" name="Textfeld 49"/>
            <p:cNvSpPr txBox="1"/>
            <p:nvPr/>
          </p:nvSpPr>
          <p:spPr>
            <a:xfrm>
              <a:off x="4415349" y="2065607"/>
              <a:ext cx="1398140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de-DE" dirty="0" smtClean="0"/>
                <a:t>m =  0,85 mg</a:t>
              </a:r>
              <a:endParaRPr lang="de-DE" dirty="0"/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3" name="Textfeld 52"/>
          <p:cNvSpPr txBox="1"/>
          <p:nvPr/>
        </p:nvSpPr>
        <p:spPr>
          <a:xfrm>
            <a:off x="5657144" y="4656717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dirty="0" smtClean="0"/>
              <a:t>M</a:t>
            </a:r>
            <a:r>
              <a:rPr lang="de-DE" i="1" baseline="-25000" dirty="0" smtClean="0"/>
              <a:t>(Ammoniak)</a:t>
            </a:r>
            <a:r>
              <a:rPr lang="de-DE" i="1" dirty="0" smtClean="0"/>
              <a:t> =</a:t>
            </a:r>
          </a:p>
          <a:p>
            <a:pPr algn="ctr"/>
            <a:r>
              <a:rPr lang="de-DE" i="1" dirty="0" smtClean="0"/>
              <a:t>17 g/</a:t>
            </a:r>
            <a:r>
              <a:rPr lang="de-DE" i="1" dirty="0" err="1" smtClean="0"/>
              <a:t>mol</a:t>
            </a:r>
            <a:endParaRPr lang="de-DE" i="1" dirty="0"/>
          </a:p>
        </p:txBody>
      </p:sp>
      <p:sp>
        <p:nvSpPr>
          <p:cNvPr id="55" name="Rechteck 54"/>
          <p:cNvSpPr/>
          <p:nvPr/>
        </p:nvSpPr>
        <p:spPr>
          <a:xfrm>
            <a:off x="7478819" y="4799593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 smtClean="0"/>
              <a:t>m = n × M</a:t>
            </a:r>
            <a:endParaRPr lang="de-DE" i="1" dirty="0"/>
          </a:p>
        </p:txBody>
      </p:sp>
      <p:sp>
        <p:nvSpPr>
          <p:cNvPr id="58" name="Textfeld 57"/>
          <p:cNvSpPr txBox="1"/>
          <p:nvPr/>
        </p:nvSpPr>
        <p:spPr>
          <a:xfrm>
            <a:off x="6537367" y="1285860"/>
            <a:ext cx="115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Gesucht (B)</a:t>
            </a:r>
          </a:p>
          <a:p>
            <a:pPr algn="ctr"/>
            <a:r>
              <a:rPr lang="de-DE" sz="1600" dirty="0" smtClean="0"/>
              <a:t>c</a:t>
            </a:r>
            <a:r>
              <a:rPr lang="de-DE" sz="1600" baseline="-25000" dirty="0" smtClean="0"/>
              <a:t>(Ammoniak)</a:t>
            </a:r>
            <a:endParaRPr lang="de-DE" sz="1600" baseline="-25000" dirty="0"/>
          </a:p>
        </p:txBody>
      </p:sp>
      <p:sp>
        <p:nvSpPr>
          <p:cNvPr id="59" name="Textfeld 58"/>
          <p:cNvSpPr txBox="1"/>
          <p:nvPr/>
        </p:nvSpPr>
        <p:spPr>
          <a:xfrm>
            <a:off x="6621563" y="6014039"/>
            <a:ext cx="115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Gesucht (A)</a:t>
            </a:r>
          </a:p>
          <a:p>
            <a:pPr algn="ctr"/>
            <a:r>
              <a:rPr lang="de-DE" sz="1600" dirty="0" smtClean="0"/>
              <a:t>m</a:t>
            </a:r>
            <a:r>
              <a:rPr lang="de-DE" sz="1600" baseline="-25000" dirty="0" smtClean="0"/>
              <a:t>(Ammoniak)</a:t>
            </a:r>
            <a:endParaRPr lang="de-DE" sz="1600" baseline="-25000" dirty="0"/>
          </a:p>
        </p:txBody>
      </p:sp>
      <p:sp>
        <p:nvSpPr>
          <p:cNvPr id="62" name="Textfeld 61"/>
          <p:cNvSpPr txBox="1"/>
          <p:nvPr/>
        </p:nvSpPr>
        <p:spPr>
          <a:xfrm>
            <a:off x="1071538" y="642918"/>
            <a:ext cx="7266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</a:rPr>
              <a:t> 1 </a:t>
            </a:r>
            <a:r>
              <a:rPr lang="de-DE" sz="2400" dirty="0" err="1" smtClean="0">
                <a:solidFill>
                  <a:srgbClr val="C00000"/>
                </a:solidFill>
              </a:rPr>
              <a:t>HCl</a:t>
            </a:r>
            <a:r>
              <a:rPr lang="de-DE" sz="2400" dirty="0" smtClean="0">
                <a:solidFill>
                  <a:srgbClr val="C00000"/>
                </a:solidFill>
              </a:rPr>
              <a:t>(</a:t>
            </a:r>
            <a:r>
              <a:rPr lang="de-DE" sz="2400" dirty="0" err="1" smtClean="0">
                <a:solidFill>
                  <a:srgbClr val="C00000"/>
                </a:solidFill>
              </a:rPr>
              <a:t>aq</a:t>
            </a:r>
            <a:r>
              <a:rPr lang="de-DE" sz="2400" dirty="0" smtClean="0">
                <a:solidFill>
                  <a:srgbClr val="C00000"/>
                </a:solidFill>
              </a:rPr>
              <a:t>)   </a:t>
            </a:r>
            <a:r>
              <a:rPr lang="de-DE" sz="2400" dirty="0" smtClean="0"/>
              <a:t>+  </a:t>
            </a:r>
            <a:r>
              <a:rPr lang="de-DE" sz="2400" dirty="0" smtClean="0">
                <a:solidFill>
                  <a:schemeClr val="accent1"/>
                </a:solidFill>
              </a:rPr>
              <a:t>1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1"/>
                </a:solidFill>
              </a:rPr>
              <a:t>NH</a:t>
            </a:r>
            <a:r>
              <a:rPr lang="de-DE" sz="2400" baseline="-25000" dirty="0" smtClean="0">
                <a:solidFill>
                  <a:schemeClr val="accent1"/>
                </a:solidFill>
              </a:rPr>
              <a:t>3</a:t>
            </a:r>
            <a:r>
              <a:rPr lang="de-DE" sz="2400" dirty="0" smtClean="0">
                <a:solidFill>
                  <a:schemeClr val="accent1"/>
                </a:solidFill>
              </a:rPr>
              <a:t>(</a:t>
            </a:r>
            <a:r>
              <a:rPr lang="de-DE" sz="2400" dirty="0" err="1" smtClean="0">
                <a:solidFill>
                  <a:schemeClr val="accent1"/>
                </a:solidFill>
              </a:rPr>
              <a:t>aq</a:t>
            </a:r>
            <a:r>
              <a:rPr lang="de-DE" sz="2400" dirty="0" smtClean="0">
                <a:solidFill>
                  <a:schemeClr val="accent1"/>
                </a:solidFill>
              </a:rPr>
              <a:t>)</a:t>
            </a:r>
            <a:r>
              <a:rPr lang="de-DE" sz="2400" dirty="0" smtClean="0"/>
              <a:t>                           NH</a:t>
            </a:r>
            <a:r>
              <a:rPr lang="de-DE" sz="2400" baseline="-25000" dirty="0" smtClean="0"/>
              <a:t>4</a:t>
            </a:r>
            <a:r>
              <a:rPr lang="de-DE" sz="2400" dirty="0" smtClean="0"/>
              <a:t>Cl(</a:t>
            </a:r>
            <a:r>
              <a:rPr lang="de-DE" sz="2400" dirty="0" err="1" smtClean="0"/>
              <a:t>aq</a:t>
            </a:r>
            <a:r>
              <a:rPr lang="de-DE" sz="2400" dirty="0" smtClean="0"/>
              <a:t>)  +  H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O   </a:t>
            </a:r>
            <a:endParaRPr lang="de-DE" sz="2400" dirty="0"/>
          </a:p>
        </p:txBody>
      </p:sp>
      <p:cxnSp>
        <p:nvCxnSpPr>
          <p:cNvPr id="64" name="Gerade Verbindung mit Pfeil 63"/>
          <p:cNvCxnSpPr/>
          <p:nvPr/>
        </p:nvCxnSpPr>
        <p:spPr>
          <a:xfrm>
            <a:off x="4286248" y="928670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el 1"/>
          <p:cNvSpPr txBox="1">
            <a:spLocks/>
          </p:cNvSpPr>
          <p:nvPr/>
        </p:nvSpPr>
        <p:spPr>
          <a:xfrm>
            <a:off x="539552" y="4653136"/>
            <a:ext cx="385762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Berechnung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Säure-Base-Titration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79512" y="5733256"/>
            <a:ext cx="510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 (Ammoniak) = n(Salzsäure) x M (Ammoniak) x 100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>
            <a:off x="683568" y="6093296"/>
            <a:ext cx="4476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85 mg Ammoniak in 1000 mg Ausgangslösung</a:t>
            </a:r>
          </a:p>
          <a:p>
            <a:pPr algn="ctr"/>
            <a:r>
              <a:rPr lang="de-DE" dirty="0" smtClean="0"/>
              <a:t>8,5 % Ammoniak-Lösung</a:t>
            </a:r>
            <a:endParaRPr lang="de-DE" dirty="0"/>
          </a:p>
        </p:txBody>
      </p:sp>
      <p:sp>
        <p:nvSpPr>
          <p:cNvPr id="57" name="Rechteck 56"/>
          <p:cNvSpPr/>
          <p:nvPr/>
        </p:nvSpPr>
        <p:spPr>
          <a:xfrm>
            <a:off x="1120176" y="1285860"/>
            <a:ext cx="2594568" cy="3357586"/>
          </a:xfrm>
          <a:prstGeom prst="rect">
            <a:avLst/>
          </a:prstGeom>
          <a:solidFill>
            <a:srgbClr val="C00000">
              <a:alpha val="3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60" name="Gruppieren 9"/>
          <p:cNvGrpSpPr/>
          <p:nvPr/>
        </p:nvGrpSpPr>
        <p:grpSpPr>
          <a:xfrm>
            <a:off x="3995935" y="4365102"/>
            <a:ext cx="1545116" cy="1008112"/>
            <a:chOff x="5284818" y="3275132"/>
            <a:chExt cx="2107689" cy="937624"/>
          </a:xfrm>
        </p:grpSpPr>
        <p:sp>
          <p:nvSpPr>
            <p:cNvPr id="63" name="Abgerundete rechteckige Legende 62"/>
            <p:cNvSpPr/>
            <p:nvPr/>
          </p:nvSpPr>
          <p:spPr>
            <a:xfrm>
              <a:off x="5383044" y="3275132"/>
              <a:ext cx="1866292" cy="937624"/>
            </a:xfrm>
            <a:prstGeom prst="wedgeRoundRectCallout">
              <a:avLst>
                <a:gd name="adj1" fmla="val 8813"/>
                <a:gd name="adj2" fmla="val 9553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5284818" y="3409078"/>
              <a:ext cx="2107689" cy="732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Probevolumen</a:t>
              </a:r>
            </a:p>
            <a:p>
              <a:pPr algn="ctr"/>
              <a:r>
                <a:rPr lang="de-DE" sz="1400" dirty="0" smtClean="0"/>
                <a:t> nur 1/100 der</a:t>
              </a:r>
            </a:p>
            <a:p>
              <a:pPr algn="ctr"/>
              <a:r>
                <a:rPr lang="de-DE" sz="1400" dirty="0" smtClean="0"/>
                <a:t>Gesamtmenge </a:t>
              </a:r>
              <a:endParaRPr lang="de-DE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rausetablette Vitamin C_Röhrchen.jpg"/>
          <p:cNvPicPr>
            <a:picLocks noChangeAspect="1"/>
          </p:cNvPicPr>
          <p:nvPr/>
        </p:nvPicPr>
        <p:blipFill>
          <a:blip r:embed="rId2" cstate="print"/>
          <a:srcRect l="11682"/>
          <a:stretch>
            <a:fillRect/>
          </a:stretch>
        </p:blipFill>
        <p:spPr>
          <a:xfrm>
            <a:off x="71406" y="1142984"/>
            <a:ext cx="3659142" cy="414340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57224" y="-2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Brausetabletten als </a:t>
            </a:r>
            <a:r>
              <a:rPr lang="de-DE" sz="3600" dirty="0" smtClean="0">
                <a:latin typeface="Cambria Math"/>
                <a:ea typeface="Cambria Math"/>
              </a:rPr>
              <a:t>‟</a:t>
            </a:r>
            <a:r>
              <a:rPr lang="de-DE" sz="3600" dirty="0" smtClean="0"/>
              <a:t>Standard</a:t>
            </a:r>
            <a:r>
              <a:rPr lang="de-DE" sz="3600" dirty="0" smtClean="0">
                <a:latin typeface="Cambria Math"/>
                <a:ea typeface="Cambria Math"/>
              </a:rPr>
              <a:t>”</a:t>
            </a:r>
            <a:r>
              <a:rPr lang="de-DE" sz="3600" dirty="0" smtClean="0"/>
              <a:t>- Probe</a:t>
            </a:r>
          </a:p>
          <a:p>
            <a:pPr algn="ctr"/>
            <a:r>
              <a:rPr lang="de-DE" sz="2400" dirty="0" smtClean="0"/>
              <a:t>Gehaltsbestimmung Ascorbinsäure</a:t>
            </a:r>
          </a:p>
          <a:p>
            <a:endParaRPr lang="de-DE" sz="3600" dirty="0"/>
          </a:p>
        </p:txBody>
      </p:sp>
      <p:pic>
        <p:nvPicPr>
          <p:cNvPr id="5" name="Grafik 4" descr="brausetablette Vitamin C_Geha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357298"/>
            <a:ext cx="2651276" cy="35004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28662" y="528638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Genauigkeit der Methode über die Gehaltsangabe in einer Brausetablette nachprüfen</a:t>
            </a:r>
            <a:endParaRPr lang="de-DE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161233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/>
        </p:nvSpPr>
        <p:spPr>
          <a:xfrm>
            <a:off x="1142976" y="6143644"/>
            <a:ext cx="7174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Chemische Arbeitsmethoden kennenlernen: Maßkolben</a:t>
            </a:r>
            <a:endParaRPr lang="de-DE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000240"/>
            <a:ext cx="2571768" cy="85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870" y="274638"/>
            <a:ext cx="8229600" cy="1143000"/>
          </a:xfrm>
        </p:spPr>
        <p:txBody>
          <a:bodyPr/>
          <a:lstStyle/>
          <a:p>
            <a:r>
              <a:rPr lang="de-DE" dirty="0" smtClean="0"/>
              <a:t>Was erwartet Sie heute?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53301" y="1785926"/>
            <a:ext cx="5552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/>
              <a:t>Ursprüngliche Planung:</a:t>
            </a:r>
          </a:p>
          <a:p>
            <a:pPr algn="ctr"/>
            <a:r>
              <a:rPr lang="de-DE" sz="3200" dirty="0" smtClean="0"/>
              <a:t>Workshop mit vielen Versuchen </a:t>
            </a:r>
          </a:p>
          <a:p>
            <a:pPr algn="ctr"/>
            <a:r>
              <a:rPr lang="de-DE" sz="3200" dirty="0" smtClean="0"/>
              <a:t>zum selber Ausprobieren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285720" y="5487431"/>
            <a:ext cx="848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Experimentalvortrag mit ausgewählten Versuchen</a:t>
            </a:r>
            <a:endParaRPr lang="de-DE" sz="3200" dirty="0"/>
          </a:p>
        </p:txBody>
      </p:sp>
      <p:cxnSp>
        <p:nvCxnSpPr>
          <p:cNvPr id="7" name="Gerade Verbindung mit Pfeil 6"/>
          <p:cNvCxnSpPr/>
          <p:nvPr/>
        </p:nvCxnSpPr>
        <p:spPr>
          <a:xfrm rot="5400000">
            <a:off x="3529538" y="4428338"/>
            <a:ext cx="200026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168639" y="4110343"/>
            <a:ext cx="472206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Online-Format des MNU-Kongresses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Ascorbin.jpg"/>
          <p:cNvPicPr>
            <a:picLocks noChangeAspect="1"/>
          </p:cNvPicPr>
          <p:nvPr/>
        </p:nvPicPr>
        <p:blipFill>
          <a:blip r:embed="rId2" cstate="print"/>
          <a:srcRect r="47625"/>
          <a:stretch>
            <a:fillRect/>
          </a:stretch>
        </p:blipFill>
        <p:spPr>
          <a:xfrm>
            <a:off x="3071802" y="1714488"/>
            <a:ext cx="2571768" cy="236374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Warum nicht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über Säure-Base-Titration?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500" baseline="0" dirty="0" smtClean="0">
                <a:latin typeface="+mj-lt"/>
                <a:ea typeface="+mj-ea"/>
                <a:cs typeface="+mj-cs"/>
              </a:rPr>
              <a:t>Gehaltsbestimmung Ascorbinsäure</a:t>
            </a:r>
            <a:endParaRPr kumimoji="0" lang="de-DE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42976" y="5786454"/>
            <a:ext cx="711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Exkurs: Warum ist Ascorbinsäure überhaupt eine Säure?</a:t>
            </a:r>
            <a:endParaRPr lang="de-DE" sz="2400" dirty="0"/>
          </a:p>
        </p:txBody>
      </p:sp>
      <p:pic>
        <p:nvPicPr>
          <p:cNvPr id="5" name="Grafik 4" descr="Ascorbinsä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2214578" cy="260334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57224" y="492919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Durch Titration von Getränken lässt sich z.B.  immer nur der Gesamtsäuregehalt (</a:t>
            </a:r>
            <a:r>
              <a:rPr lang="de-DE" dirty="0" err="1" smtClean="0"/>
              <a:t>Citronensäure</a:t>
            </a:r>
            <a:r>
              <a:rPr lang="de-DE" dirty="0" smtClean="0"/>
              <a:t>, </a:t>
            </a:r>
            <a:r>
              <a:rPr lang="de-DE" dirty="0" err="1" smtClean="0"/>
              <a:t>Äpfelsäure</a:t>
            </a:r>
            <a:r>
              <a:rPr lang="de-DE" dirty="0" smtClean="0"/>
              <a:t>, Ascorbinsäure) bestimmen </a:t>
            </a:r>
            <a:r>
              <a:rPr lang="de-DE" dirty="0" smtClean="0">
                <a:latin typeface="OpenSymbol"/>
                <a:ea typeface="OpenSymbol"/>
              </a:rPr>
              <a:t>→ </a:t>
            </a:r>
            <a:r>
              <a:rPr lang="de-DE" dirty="0" err="1" smtClean="0">
                <a:ea typeface="OpenSymbol"/>
              </a:rPr>
              <a:t>Redoxtitration</a:t>
            </a:r>
            <a:endParaRPr lang="de-DE" dirty="0"/>
          </a:p>
        </p:txBody>
      </p:sp>
      <p:pic>
        <p:nvPicPr>
          <p:cNvPr id="10" name="Picture 4" descr="Bildergebnis für zitr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714488"/>
            <a:ext cx="3143272" cy="2357454"/>
          </a:xfrm>
          <a:prstGeom prst="rect">
            <a:avLst/>
          </a:prstGeom>
          <a:noFill/>
        </p:spPr>
      </p:pic>
      <p:pic>
        <p:nvPicPr>
          <p:cNvPr id="12" name="Grafik 11" descr="Ascorb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71802" y="1714488"/>
            <a:ext cx="4910835" cy="236374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714876" y="4214818"/>
            <a:ext cx="284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Ascorbinsäure ist ein </a:t>
            </a:r>
            <a:r>
              <a:rPr lang="de-DE" dirty="0" err="1" smtClean="0"/>
              <a:t>Endiol</a:t>
            </a:r>
            <a:r>
              <a:rPr lang="de-DE" dirty="0" smtClean="0"/>
              <a:t>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Ascorb_zwei_min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420888"/>
            <a:ext cx="2157984" cy="1773936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214282" y="142860"/>
            <a:ext cx="8715436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700" dirty="0" smtClean="0">
                <a:latin typeface="+mj-lt"/>
                <a:ea typeface="+mj-ea"/>
                <a:cs typeface="+mj-cs"/>
              </a:rPr>
              <a:t>Exkurs: Warum ist Ascorbinsäure eine Säure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Gehaltsbestimmung Ascorbinsäure</a:t>
            </a:r>
            <a:endParaRPr kumimoji="0" lang="de-DE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Grafik 15" descr="Protonenabga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8031177" cy="374441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971600" y="28529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Endiol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3059832" y="530120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Endiol</a:t>
            </a:r>
            <a:r>
              <a:rPr lang="de-DE" sz="2000" dirty="0" smtClean="0"/>
              <a:t>-Anion </a:t>
            </a:r>
            <a:r>
              <a:rPr lang="de-DE" sz="2000" dirty="0" err="1" smtClean="0"/>
              <a:t>mesomeriestabilisiert</a:t>
            </a:r>
            <a:endParaRPr lang="de-DE" sz="2000" dirty="0"/>
          </a:p>
        </p:txBody>
      </p:sp>
      <p:sp>
        <p:nvSpPr>
          <p:cNvPr id="19" name="Rechteck 18"/>
          <p:cNvSpPr/>
          <p:nvPr/>
        </p:nvSpPr>
        <p:spPr>
          <a:xfrm>
            <a:off x="539552" y="594928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/>
              <a:t>Ascorbinsäure mit pk</a:t>
            </a:r>
            <a:r>
              <a:rPr lang="de-DE" sz="2000" baseline="-25000" dirty="0" smtClean="0"/>
              <a:t>a1</a:t>
            </a:r>
            <a:r>
              <a:rPr lang="de-DE" sz="2000" dirty="0" smtClean="0"/>
              <a:t> = 4,17 sogar eine stärkere Säure als </a:t>
            </a:r>
          </a:p>
          <a:p>
            <a:pPr algn="ctr"/>
            <a:r>
              <a:rPr lang="de-DE" sz="2000" dirty="0" smtClean="0"/>
              <a:t>Essigsäure  mit </a:t>
            </a:r>
            <a:r>
              <a:rPr lang="de-DE" sz="2000" dirty="0" err="1" smtClean="0"/>
              <a:t>pK</a:t>
            </a:r>
            <a:r>
              <a:rPr lang="de-DE" sz="2000" baseline="-25000" dirty="0" err="1" smtClean="0"/>
              <a:t>a</a:t>
            </a:r>
            <a:r>
              <a:rPr lang="de-DE" sz="2000" dirty="0" smtClean="0"/>
              <a:t> = 4,75.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357158" y="1357298"/>
            <a:ext cx="589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Klassischer Weg mit Iod-Lösung  (unbeständig  beim Lagern)</a:t>
            </a:r>
            <a:endParaRPr lang="de-DE" b="1" dirty="0"/>
          </a:p>
        </p:txBody>
      </p:sp>
      <p:sp>
        <p:nvSpPr>
          <p:cNvPr id="27" name="Titel 1"/>
          <p:cNvSpPr txBox="1">
            <a:spLocks/>
          </p:cNvSpPr>
          <p:nvPr/>
        </p:nvSpPr>
        <p:spPr>
          <a:xfrm>
            <a:off x="214282" y="-71462"/>
            <a:ext cx="8929718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dirty="0" smtClean="0">
                <a:latin typeface="+mj-lt"/>
                <a:ea typeface="+mj-ea"/>
                <a:cs typeface="+mj-cs"/>
              </a:rPr>
              <a:t>Reduktionmittel Ascorbinsäure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Redoxtitration</a:t>
            </a:r>
            <a:r>
              <a:rPr kumimoji="0" lang="de-D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Ascorbinsäure</a:t>
            </a:r>
            <a:endParaRPr kumimoji="0" lang="de-DE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4" descr="So werden Äpfel nicht braun - diese Tricks helf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666602"/>
            <a:ext cx="2841182" cy="2191398"/>
          </a:xfrm>
          <a:prstGeom prst="rect">
            <a:avLst/>
          </a:prstGeom>
          <a:noFill/>
        </p:spPr>
      </p:pic>
      <p:grpSp>
        <p:nvGrpSpPr>
          <p:cNvPr id="33" name="Gruppieren 32"/>
          <p:cNvGrpSpPr/>
          <p:nvPr/>
        </p:nvGrpSpPr>
        <p:grpSpPr>
          <a:xfrm>
            <a:off x="785786" y="2071678"/>
            <a:ext cx="7500990" cy="3000396"/>
            <a:chOff x="571472" y="1500174"/>
            <a:chExt cx="8249000" cy="3312368"/>
          </a:xfrm>
        </p:grpSpPr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571472" y="1500174"/>
            <a:ext cx="8111537" cy="3312368"/>
          </p:xfrm>
          <a:graphic>
            <a:graphicData uri="http://schemas.openxmlformats.org/presentationml/2006/ole">
              <p:oleObj spid="_x0000_s4100" r:id="rId4" imgW="4105275" imgH="1676400" progId="">
                <p:embed/>
              </p:oleObj>
            </a:graphicData>
          </a:graphic>
        </p:graphicFrame>
        <p:sp>
          <p:nvSpPr>
            <p:cNvPr id="36" name="Rechteck 35"/>
            <p:cNvSpPr/>
            <p:nvPr/>
          </p:nvSpPr>
          <p:spPr>
            <a:xfrm>
              <a:off x="7884368" y="3429000"/>
              <a:ext cx="93610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1142376" y="391692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+I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999632" y="391692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+I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221792" y="384548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+II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356740" y="391692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+II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57158" y="5643578"/>
            <a:ext cx="434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Schultaugliche Variante: stabile </a:t>
            </a:r>
            <a:r>
              <a:rPr lang="de-DE" b="1" dirty="0" err="1" smtClean="0"/>
              <a:t>Iodatlösung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929066"/>
            <a:ext cx="3500462" cy="207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4857752" y="2127585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Wenn alle Ascorbinsäure oxidiert ist, wird Iodat nicht mehr verbraucht und reagiert mit Iodid zu Iod weiter: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4857751" y="3286124"/>
            <a:ext cx="426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</a:t>
            </a:r>
            <a:r>
              <a:rPr lang="de-DE" dirty="0" smtClean="0"/>
              <a:t>   +  5 I</a:t>
            </a:r>
            <a:r>
              <a:rPr lang="de-DE" baseline="30000" dirty="0" smtClean="0"/>
              <a:t>- </a:t>
            </a:r>
            <a:r>
              <a:rPr lang="de-DE" dirty="0" smtClean="0"/>
              <a:t> +  6 H</a:t>
            </a:r>
            <a:r>
              <a:rPr lang="de-DE" baseline="30000" dirty="0" smtClean="0"/>
              <a:t>+</a:t>
            </a:r>
            <a:r>
              <a:rPr lang="de-DE" dirty="0" smtClean="0"/>
              <a:t>     </a:t>
            </a:r>
            <a:r>
              <a:rPr lang="de-DE" dirty="0" smtClean="0">
                <a:latin typeface="OpenSymbol"/>
                <a:ea typeface="OpenSymbol"/>
              </a:rPr>
              <a:t>→  </a:t>
            </a:r>
            <a:r>
              <a:rPr lang="de-DE" dirty="0" smtClean="0">
                <a:ea typeface="OpenSymbol"/>
              </a:rPr>
              <a:t>3 I</a:t>
            </a:r>
            <a:r>
              <a:rPr lang="de-DE" baseline="-25000" dirty="0" smtClean="0">
                <a:ea typeface="OpenSymbol"/>
              </a:rPr>
              <a:t>2</a:t>
            </a:r>
            <a:r>
              <a:rPr lang="de-DE" dirty="0" smtClean="0">
                <a:ea typeface="OpenSymbol"/>
              </a:rPr>
              <a:t>  +  3 H</a:t>
            </a:r>
            <a:r>
              <a:rPr lang="de-DE" baseline="-25000" dirty="0" smtClean="0">
                <a:ea typeface="OpenSymbol"/>
              </a:rPr>
              <a:t>2</a:t>
            </a:r>
            <a:r>
              <a:rPr lang="de-DE" dirty="0" smtClean="0">
                <a:ea typeface="OpenSymbol"/>
              </a:rPr>
              <a:t>O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-32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Schulvariante mit stabiler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Iodatlösung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Redoxtitration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Ascorbinsäure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9795" y="2143116"/>
            <a:ext cx="403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Ox</a:t>
            </a:r>
            <a:r>
              <a:rPr lang="de-DE" dirty="0" smtClean="0"/>
              <a:t>:   AscH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 </a:t>
            </a:r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r>
              <a:rPr lang="de-DE" dirty="0" smtClean="0"/>
              <a:t>  +  2H</a:t>
            </a:r>
            <a:r>
              <a:rPr lang="de-DE" baseline="30000" dirty="0" smtClean="0"/>
              <a:t>+</a:t>
            </a:r>
            <a:r>
              <a:rPr lang="de-DE" dirty="0" smtClean="0"/>
              <a:t> + 2 e</a:t>
            </a:r>
            <a:r>
              <a:rPr lang="de-DE" baseline="30000" dirty="0" smtClean="0"/>
              <a:t>-   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∣ </a:t>
            </a:r>
            <a:r>
              <a:rPr lang="de-DE" b="1" dirty="0" smtClean="0"/>
              <a:t>× 3</a:t>
            </a:r>
            <a:endParaRPr lang="de-DE" dirty="0" smtClean="0"/>
          </a:p>
          <a:p>
            <a:r>
              <a:rPr lang="de-DE" dirty="0" smtClean="0">
                <a:latin typeface="OpenSymbol"/>
                <a:ea typeface="OpenSymbol"/>
              </a:rPr>
              <a:t> </a:t>
            </a:r>
            <a:endParaRPr lang="de-DE" baseline="30000" dirty="0"/>
          </a:p>
        </p:txBody>
      </p:sp>
      <p:sp>
        <p:nvSpPr>
          <p:cNvPr id="14" name="Textfeld 13"/>
          <p:cNvSpPr txBox="1"/>
          <p:nvPr/>
        </p:nvSpPr>
        <p:spPr>
          <a:xfrm>
            <a:off x="189795" y="264318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Re: 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</a:t>
            </a:r>
            <a:r>
              <a:rPr lang="de-DE" dirty="0" smtClean="0"/>
              <a:t> +  6 H</a:t>
            </a:r>
            <a:r>
              <a:rPr lang="de-DE" baseline="30000" dirty="0" smtClean="0"/>
              <a:t>+</a:t>
            </a:r>
            <a:r>
              <a:rPr lang="de-DE" dirty="0" smtClean="0"/>
              <a:t> + 6 e</a:t>
            </a:r>
            <a:r>
              <a:rPr lang="de-DE" baseline="30000" dirty="0" smtClean="0"/>
              <a:t>-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I</a:t>
            </a:r>
            <a:r>
              <a:rPr lang="de-DE" baseline="30000" dirty="0" smtClean="0"/>
              <a:t>-</a:t>
            </a:r>
            <a:r>
              <a:rPr lang="de-DE" dirty="0" smtClean="0"/>
              <a:t>  + 3 H</a:t>
            </a:r>
            <a:r>
              <a:rPr lang="de-DE" baseline="-25000" dirty="0" smtClean="0"/>
              <a:t>2</a:t>
            </a:r>
            <a:r>
              <a:rPr lang="de-DE" dirty="0" smtClean="0"/>
              <a:t>O</a:t>
            </a:r>
            <a:endParaRPr lang="de-DE" baseline="30000" dirty="0" smtClean="0"/>
          </a:p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89795" y="3286124"/>
            <a:ext cx="444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Redox</a:t>
            </a:r>
            <a:r>
              <a:rPr lang="de-DE" dirty="0" smtClean="0"/>
              <a:t>: 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  </a:t>
            </a:r>
            <a:r>
              <a:rPr lang="de-DE" dirty="0" smtClean="0"/>
              <a:t>+ 3 AscH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I</a:t>
            </a:r>
            <a:r>
              <a:rPr lang="de-DE" baseline="30000" dirty="0" smtClean="0"/>
              <a:t>-</a:t>
            </a:r>
            <a:r>
              <a:rPr lang="de-DE" dirty="0" smtClean="0"/>
              <a:t> + 3 </a:t>
            </a:r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r>
              <a:rPr lang="de-DE" dirty="0" smtClean="0"/>
              <a:t> + 3 H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endParaRPr lang="de-DE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189795" y="3071810"/>
            <a:ext cx="4096453" cy="1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32299" y="1357298"/>
            <a:ext cx="333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Redoxchemie</a:t>
            </a:r>
            <a:r>
              <a:rPr lang="de-DE" b="1" dirty="0" smtClean="0"/>
              <a:t> hinter der Titration</a:t>
            </a:r>
            <a:endParaRPr lang="de-DE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4857752" y="1357298"/>
            <a:ext cx="262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Endpunktbestimmung</a:t>
            </a:r>
            <a:endParaRPr lang="de-DE" b="1" dirty="0"/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3321835" y="2607463"/>
            <a:ext cx="2500330" cy="1588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1928794" y="6143644"/>
            <a:ext cx="534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Welche Konzentration wählt man für die Maßlösung?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189795" y="3286124"/>
            <a:ext cx="4446410" cy="369332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Redox</a:t>
            </a:r>
            <a:r>
              <a:rPr lang="de-DE" dirty="0" smtClean="0"/>
              <a:t>: 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  </a:t>
            </a:r>
            <a:r>
              <a:rPr lang="de-DE" dirty="0" smtClean="0"/>
              <a:t>+ 3 AscH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I</a:t>
            </a:r>
            <a:r>
              <a:rPr lang="de-DE" baseline="30000" dirty="0" smtClean="0"/>
              <a:t>-</a:t>
            </a:r>
            <a:r>
              <a:rPr lang="de-DE" dirty="0" smtClean="0"/>
              <a:t> + 3 </a:t>
            </a:r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r>
              <a:rPr lang="de-DE" dirty="0" smtClean="0"/>
              <a:t> + 3 H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27" grpId="0"/>
      <p:bldP spid="40" grpId="0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-32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 smtClean="0">
                <a:latin typeface="+mj-lt"/>
                <a:ea typeface="+mj-ea"/>
                <a:cs typeface="+mj-cs"/>
              </a:rPr>
              <a:t>Rechenspiele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Redoxtitration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Ascorbinsäure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9795" y="2143116"/>
            <a:ext cx="403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Ox</a:t>
            </a:r>
            <a:r>
              <a:rPr lang="de-DE" dirty="0" smtClean="0"/>
              <a:t>:   AscH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 </a:t>
            </a:r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r>
              <a:rPr lang="de-DE" dirty="0" smtClean="0"/>
              <a:t>  +  2H</a:t>
            </a:r>
            <a:r>
              <a:rPr lang="de-DE" baseline="30000" dirty="0" smtClean="0"/>
              <a:t>+</a:t>
            </a:r>
            <a:r>
              <a:rPr lang="de-DE" dirty="0" smtClean="0"/>
              <a:t> + 2 e</a:t>
            </a:r>
            <a:r>
              <a:rPr lang="de-DE" baseline="30000" dirty="0" smtClean="0"/>
              <a:t>-   </a:t>
            </a:r>
            <a:r>
              <a:rPr lang="de-DE" dirty="0" smtClean="0"/>
              <a:t> </a:t>
            </a:r>
            <a:r>
              <a:rPr lang="de-DE" dirty="0" smtClean="0">
                <a:latin typeface="OpenSymbol"/>
                <a:ea typeface="OpenSymbol"/>
              </a:rPr>
              <a:t>∣ </a:t>
            </a:r>
            <a:r>
              <a:rPr lang="de-DE" b="1" dirty="0" smtClean="0"/>
              <a:t>× 3</a:t>
            </a:r>
            <a:endParaRPr lang="de-DE" dirty="0" smtClean="0"/>
          </a:p>
          <a:p>
            <a:r>
              <a:rPr lang="de-DE" dirty="0" smtClean="0">
                <a:latin typeface="OpenSymbol"/>
                <a:ea typeface="OpenSymbol"/>
              </a:rPr>
              <a:t> </a:t>
            </a:r>
            <a:endParaRPr lang="de-DE" baseline="30000" dirty="0"/>
          </a:p>
        </p:txBody>
      </p:sp>
      <p:sp>
        <p:nvSpPr>
          <p:cNvPr id="14" name="Textfeld 13"/>
          <p:cNvSpPr txBox="1"/>
          <p:nvPr/>
        </p:nvSpPr>
        <p:spPr>
          <a:xfrm>
            <a:off x="189795" y="264318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Re: 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</a:t>
            </a:r>
            <a:r>
              <a:rPr lang="de-DE" dirty="0" smtClean="0"/>
              <a:t> +  6 H</a:t>
            </a:r>
            <a:r>
              <a:rPr lang="de-DE" baseline="30000" dirty="0" smtClean="0"/>
              <a:t>+</a:t>
            </a:r>
            <a:r>
              <a:rPr lang="de-DE" dirty="0" smtClean="0"/>
              <a:t> + 6 e</a:t>
            </a:r>
            <a:r>
              <a:rPr lang="de-DE" baseline="30000" dirty="0" smtClean="0"/>
              <a:t>-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I</a:t>
            </a:r>
            <a:r>
              <a:rPr lang="de-DE" baseline="30000" dirty="0" smtClean="0"/>
              <a:t>-</a:t>
            </a:r>
            <a:r>
              <a:rPr lang="de-DE" dirty="0" smtClean="0"/>
              <a:t>  + 3 H</a:t>
            </a:r>
            <a:r>
              <a:rPr lang="de-DE" baseline="-25000" dirty="0" smtClean="0"/>
              <a:t>2</a:t>
            </a:r>
            <a:r>
              <a:rPr lang="de-DE" dirty="0" smtClean="0"/>
              <a:t>O</a:t>
            </a:r>
            <a:endParaRPr lang="de-DE" baseline="30000" dirty="0" smtClean="0"/>
          </a:p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89795" y="3286124"/>
            <a:ext cx="4446410" cy="369332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Redox</a:t>
            </a:r>
            <a:r>
              <a:rPr lang="de-DE" dirty="0" smtClean="0"/>
              <a:t>: 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  </a:t>
            </a:r>
            <a:r>
              <a:rPr lang="de-DE" dirty="0" smtClean="0"/>
              <a:t>+ 3 AscH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I</a:t>
            </a:r>
            <a:r>
              <a:rPr lang="de-DE" baseline="30000" dirty="0" smtClean="0"/>
              <a:t>-</a:t>
            </a:r>
            <a:r>
              <a:rPr lang="de-DE" dirty="0" smtClean="0"/>
              <a:t> + 3 </a:t>
            </a:r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r>
              <a:rPr lang="de-DE" dirty="0" smtClean="0"/>
              <a:t> + 3 H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endParaRPr lang="de-DE" dirty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189795" y="3071810"/>
            <a:ext cx="4096453" cy="1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60927" y="1357298"/>
            <a:ext cx="333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Redoxchemie</a:t>
            </a:r>
            <a:r>
              <a:rPr lang="de-DE" b="1" dirty="0" smtClean="0"/>
              <a:t> hinter der Titration</a:t>
            </a:r>
            <a:endParaRPr lang="de-DE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4714876" y="1357298"/>
            <a:ext cx="442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Festlegen der Konzentration der Maßlösung</a:t>
            </a:r>
            <a:endParaRPr lang="de-DE" b="1" dirty="0"/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2535916" y="3392386"/>
            <a:ext cx="4071173" cy="258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4874512" y="3286124"/>
            <a:ext cx="3873048" cy="369332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none">
            <a:spAutoFit/>
          </a:bodyPr>
          <a:lstStyle/>
          <a:p>
            <a:r>
              <a:rPr lang="de-DE" dirty="0" smtClean="0"/>
              <a:t>1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  </a:t>
            </a:r>
            <a:r>
              <a:rPr lang="de-DE" dirty="0" smtClean="0"/>
              <a:t>+ 3 AscH</a:t>
            </a:r>
            <a:r>
              <a:rPr lang="de-DE" baseline="-25000" dirty="0" smtClean="0"/>
              <a:t>2</a:t>
            </a:r>
            <a:r>
              <a:rPr lang="de-DE" dirty="0" smtClean="0"/>
              <a:t>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I</a:t>
            </a:r>
            <a:r>
              <a:rPr lang="de-DE" baseline="30000" dirty="0" smtClean="0"/>
              <a:t>-</a:t>
            </a:r>
            <a:r>
              <a:rPr lang="de-DE" dirty="0" smtClean="0"/>
              <a:t> + 3 </a:t>
            </a:r>
            <a:r>
              <a:rPr lang="de-DE" dirty="0" err="1" smtClean="0"/>
              <a:t>Asc</a:t>
            </a:r>
            <a:r>
              <a:rPr lang="de-DE" baseline="-25000" dirty="0" err="1" smtClean="0"/>
              <a:t>ox</a:t>
            </a:r>
            <a:r>
              <a:rPr lang="de-DE" dirty="0" smtClean="0"/>
              <a:t> + 3 H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endParaRPr lang="de-DE" dirty="0"/>
          </a:p>
        </p:txBody>
      </p:sp>
      <p:grpSp>
        <p:nvGrpSpPr>
          <p:cNvPr id="40" name="Gruppieren 39"/>
          <p:cNvGrpSpPr/>
          <p:nvPr/>
        </p:nvGrpSpPr>
        <p:grpSpPr>
          <a:xfrm>
            <a:off x="5071272" y="2857496"/>
            <a:ext cx="715968" cy="429422"/>
            <a:chOff x="5071272" y="2857496"/>
            <a:chExt cx="715968" cy="429422"/>
          </a:xfrm>
        </p:grpSpPr>
        <p:cxnSp>
          <p:nvCxnSpPr>
            <p:cNvPr id="22" name="Gerade Verbindung 21"/>
            <p:cNvCxnSpPr/>
            <p:nvPr/>
          </p:nvCxnSpPr>
          <p:spPr>
            <a:xfrm rot="5400000" flipH="1" flipV="1">
              <a:off x="4856958" y="3071810"/>
              <a:ext cx="429422" cy="7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5072066" y="2857496"/>
              <a:ext cx="71438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 rot="5400000">
              <a:off x="5572132" y="3071810"/>
              <a:ext cx="428628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feld 32"/>
          <p:cNvSpPr txBox="1"/>
          <p:nvPr/>
        </p:nvSpPr>
        <p:spPr>
          <a:xfrm>
            <a:off x="5143504" y="248816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: 3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4874512" y="3857628"/>
            <a:ext cx="361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Mol Iodat reagiert mit 3 Mol AscH</a:t>
            </a:r>
            <a:r>
              <a:rPr lang="de-DE" baseline="-25000" dirty="0" smtClean="0"/>
              <a:t>2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4874512" y="4286256"/>
            <a:ext cx="32410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⅓ Mol Iodat  </a:t>
            </a:r>
            <a:r>
              <a:rPr lang="de-DE" sz="2400" b="1" baseline="-6000" dirty="0" smtClean="0">
                <a:latin typeface="OpenSymbol"/>
                <a:ea typeface="OpenSymbol"/>
              </a:rPr>
              <a:t>≙</a:t>
            </a:r>
            <a:r>
              <a:rPr lang="de-DE" sz="2000" dirty="0" smtClean="0"/>
              <a:t> </a:t>
            </a:r>
            <a:r>
              <a:rPr lang="de-DE" dirty="0" smtClean="0"/>
              <a:t>1 Mol AscH</a:t>
            </a:r>
            <a:r>
              <a:rPr lang="de-DE" baseline="-25000" dirty="0" smtClean="0"/>
              <a:t>2</a:t>
            </a:r>
            <a:endParaRPr lang="de-DE" dirty="0" smtClean="0"/>
          </a:p>
          <a:p>
            <a:r>
              <a:rPr lang="de-DE" dirty="0" smtClean="0"/>
              <a:t>0,033 Mol Iodat </a:t>
            </a:r>
            <a:r>
              <a:rPr lang="de-DE" b="1" baseline="-6000" dirty="0" smtClean="0">
                <a:latin typeface="OpenSymbol"/>
                <a:ea typeface="OpenSymbol"/>
              </a:rPr>
              <a:t>≙</a:t>
            </a:r>
            <a:r>
              <a:rPr lang="de-DE" dirty="0" smtClean="0"/>
              <a:t> 0,1 </a:t>
            </a:r>
            <a:r>
              <a:rPr lang="de-DE" dirty="0" err="1" smtClean="0"/>
              <a:t>mol</a:t>
            </a:r>
            <a:r>
              <a:rPr lang="de-DE" dirty="0" smtClean="0"/>
              <a:t> AscH</a:t>
            </a:r>
            <a:r>
              <a:rPr lang="de-DE" baseline="-25000" dirty="0" smtClean="0"/>
              <a:t>2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4874512" y="5072074"/>
            <a:ext cx="314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Maßlösung Iodat: 0,0333 </a:t>
            </a:r>
            <a:r>
              <a:rPr lang="de-DE" b="1" dirty="0" err="1" smtClean="0"/>
              <a:t>mol</a:t>
            </a:r>
            <a:r>
              <a:rPr lang="de-DE" b="1" dirty="0" smtClean="0"/>
              <a:t>/l</a:t>
            </a:r>
          </a:p>
          <a:p>
            <a:endParaRPr lang="de-DE" dirty="0" smtClean="0"/>
          </a:p>
        </p:txBody>
      </p:sp>
      <p:sp>
        <p:nvSpPr>
          <p:cNvPr id="41" name="Textfeld 40"/>
          <p:cNvSpPr txBox="1"/>
          <p:nvPr/>
        </p:nvSpPr>
        <p:spPr>
          <a:xfrm>
            <a:off x="3929058" y="5572140"/>
            <a:ext cx="137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Berechnung</a:t>
            </a:r>
          </a:p>
          <a:p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242886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 smtClean="0"/>
              <a:t>1 ml Maßlösung Iodat </a:t>
            </a:r>
            <a:r>
              <a:rPr lang="de-DE" b="1" baseline="-6000" dirty="0" smtClean="0">
                <a:latin typeface="OpenSymbol"/>
                <a:ea typeface="OpenSymbol"/>
              </a:rPr>
              <a:t>≙ </a:t>
            </a:r>
            <a:r>
              <a:rPr lang="de-DE" dirty="0" smtClean="0">
                <a:ea typeface="OpenSymbol"/>
              </a:rPr>
              <a:t>0,1 </a:t>
            </a:r>
            <a:r>
              <a:rPr lang="de-DE" dirty="0" err="1" smtClean="0">
                <a:ea typeface="OpenSymbol"/>
              </a:rPr>
              <a:t>mmol</a:t>
            </a:r>
            <a:r>
              <a:rPr lang="de-DE" dirty="0" smtClean="0">
                <a:ea typeface="OpenSymbol"/>
              </a:rPr>
              <a:t>/ml Asc</a:t>
            </a:r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endParaRPr lang="de-DE" dirty="0" smtClean="0">
              <a:ea typeface="OpenSymbol"/>
            </a:endParaRPr>
          </a:p>
          <a:p>
            <a:pPr algn="ctr"/>
            <a:r>
              <a:rPr lang="de-DE" dirty="0" smtClean="0">
                <a:ea typeface="OpenSymbol"/>
              </a:rPr>
              <a:t>1 ml Maßlösung Iodat </a:t>
            </a:r>
            <a:r>
              <a:rPr lang="de-DE" b="1" baseline="-6000" dirty="0" smtClean="0">
                <a:latin typeface="OpenSymbol"/>
                <a:ea typeface="OpenSymbol"/>
              </a:rPr>
              <a:t>≙ </a:t>
            </a:r>
            <a:r>
              <a:rPr lang="de-DE" dirty="0" smtClean="0">
                <a:ea typeface="OpenSymbol"/>
              </a:rPr>
              <a:t>17,6 mg Asc</a:t>
            </a:r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 animBg="1"/>
      <p:bldP spid="33" grpId="0"/>
      <p:bldP spid="36" grpId="0"/>
      <p:bldP spid="37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-32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Vitamin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 – Gehalt in einer Brausetablette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Redoxtitration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Ascorbinsäure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2535916" y="3320154"/>
            <a:ext cx="4071173" cy="258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3929058" y="5572140"/>
            <a:ext cx="137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Berechnung</a:t>
            </a:r>
          </a:p>
          <a:p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1643042" y="5929330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1 ml Maßlösung 0,0333 </a:t>
            </a:r>
            <a:r>
              <a:rPr lang="de-DE" dirty="0" err="1" smtClean="0"/>
              <a:t>mol</a:t>
            </a:r>
            <a:r>
              <a:rPr lang="de-DE" dirty="0" smtClean="0"/>
              <a:t>/l Iodat </a:t>
            </a:r>
            <a:r>
              <a:rPr lang="de-DE" b="1" baseline="-6000" dirty="0" smtClean="0">
                <a:latin typeface="OpenSymbol"/>
                <a:ea typeface="OpenSymbol"/>
              </a:rPr>
              <a:t>≙ </a:t>
            </a:r>
            <a:r>
              <a:rPr lang="de-DE" dirty="0" smtClean="0">
                <a:ea typeface="OpenSymbol"/>
              </a:rPr>
              <a:t>0,1 </a:t>
            </a:r>
            <a:r>
              <a:rPr lang="de-DE" dirty="0" err="1" smtClean="0">
                <a:ea typeface="OpenSymbol"/>
              </a:rPr>
              <a:t>mmol</a:t>
            </a:r>
            <a:r>
              <a:rPr lang="de-DE" dirty="0" smtClean="0">
                <a:ea typeface="OpenSymbol"/>
              </a:rPr>
              <a:t>/ml Asc</a:t>
            </a:r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endParaRPr lang="de-DE" dirty="0" smtClean="0">
              <a:ea typeface="OpenSymbol"/>
            </a:endParaRPr>
          </a:p>
          <a:p>
            <a:pPr algn="ctr"/>
            <a:r>
              <a:rPr lang="de-DE" dirty="0" smtClean="0">
                <a:ea typeface="OpenSymbol"/>
              </a:rPr>
              <a:t>1 ml Maßlösung Iodat </a:t>
            </a:r>
            <a:r>
              <a:rPr lang="de-DE" b="1" baseline="-6000" dirty="0" smtClean="0">
                <a:latin typeface="OpenSymbol"/>
                <a:ea typeface="OpenSymbol"/>
              </a:rPr>
              <a:t>≙ </a:t>
            </a:r>
            <a:r>
              <a:rPr lang="de-DE" dirty="0" smtClean="0">
                <a:ea typeface="OpenSymbol"/>
              </a:rPr>
              <a:t>17,6 mg Asc</a:t>
            </a:r>
            <a:r>
              <a:rPr lang="de-DE" dirty="0" smtClean="0"/>
              <a:t>H</a:t>
            </a:r>
            <a:r>
              <a:rPr lang="de-DE" baseline="-25000" dirty="0" smtClean="0"/>
              <a:t>2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61046" y="1273718"/>
            <a:ext cx="289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Herstellung der Probelösung</a:t>
            </a:r>
            <a:endParaRPr lang="de-DE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646798" y="1643050"/>
            <a:ext cx="3710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de-DE" dirty="0" smtClean="0"/>
              <a:t>  Brausetablette in Wasser lösen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CO2-Entwicklung abklingen lassen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Im Maßkolben auf 250 ml auffüllen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4770880" y="1273718"/>
            <a:ext cx="27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Durchführung der Titration</a:t>
            </a:r>
            <a:endParaRPr lang="de-DE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9358346" y="-1154162"/>
            <a:ext cx="41686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Haltbare Stärkelösungen</a:t>
            </a:r>
          </a:p>
          <a:p>
            <a:endParaRPr lang="de-DE" b="1" dirty="0" smtClean="0"/>
          </a:p>
          <a:p>
            <a:pPr indent="263525">
              <a:buFont typeface="Symbol" pitchFamily="18" charset="2"/>
              <a:buChar char="-"/>
            </a:pPr>
            <a:r>
              <a:rPr lang="de-DE" dirty="0" smtClean="0"/>
              <a:t> Zinkiodid-Stärke-Lösung</a:t>
            </a:r>
          </a:p>
          <a:p>
            <a:pPr marL="263525"/>
            <a:r>
              <a:rPr lang="de-DE" dirty="0" smtClean="0"/>
              <a:t>(Windaus)</a:t>
            </a:r>
          </a:p>
          <a:p>
            <a:endParaRPr lang="de-DE" dirty="0" smtClean="0"/>
          </a:p>
          <a:p>
            <a:pPr indent="263525">
              <a:buFont typeface="Symbol" pitchFamily="18" charset="2"/>
              <a:buChar char="-"/>
            </a:pPr>
            <a:r>
              <a:rPr lang="de-DE" dirty="0" smtClean="0"/>
              <a:t> Stärke in gesättigter Kochsalzlösung</a:t>
            </a:r>
          </a:p>
          <a:p>
            <a:pPr marL="263525"/>
            <a:r>
              <a:rPr lang="de-DE" dirty="0" smtClean="0"/>
              <a:t>(1 g Stärke, löslich, in 100 ml gesättigter</a:t>
            </a:r>
          </a:p>
          <a:p>
            <a:pPr marL="263525"/>
            <a:r>
              <a:rPr lang="de-DE" dirty="0" smtClean="0"/>
              <a:t>Kochsalzlösung aufkochen).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4770880" y="1638248"/>
            <a:ext cx="38622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einen 25 ml Erlenmeyer-Kolben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geben und bis zum Farbumschlag nach </a:t>
            </a:r>
          </a:p>
          <a:p>
            <a:r>
              <a:rPr lang="de-DE" dirty="0" smtClean="0"/>
              <a:t>blau mit Kaliumiodat-Lösung titrieren .</a:t>
            </a:r>
          </a:p>
          <a:p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143504" y="221455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de-DE" dirty="0" smtClean="0"/>
              <a:t>  10 ml Probelösung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3 Tropfen Stärke-Lösung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10 Tropfen Schwefelsäure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10 Tropfen Kaliumiodid-Lösung (5%)</a:t>
            </a:r>
            <a:endParaRPr lang="de-DE" dirty="0"/>
          </a:p>
        </p:txBody>
      </p:sp>
      <p:pic>
        <p:nvPicPr>
          <p:cNvPr id="39" name="Grafik 38" descr="brausetablette Vitamin 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360" y="2643182"/>
            <a:ext cx="3500462" cy="2666885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4770880" y="4357694"/>
            <a:ext cx="4373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Hinweis:</a:t>
            </a:r>
          </a:p>
          <a:p>
            <a:r>
              <a:rPr lang="de-DE" dirty="0" smtClean="0"/>
              <a:t>Volumen der Probelösung an die Vitamin C –</a:t>
            </a:r>
          </a:p>
          <a:p>
            <a:r>
              <a:rPr lang="de-DE" dirty="0" smtClean="0"/>
              <a:t>Konzentration der Brausetablette anpassen!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3" grpId="0"/>
      <p:bldP spid="28" grpId="0"/>
      <p:bldP spid="30" grpId="0"/>
      <p:bldP spid="32" grpId="0"/>
      <p:bldP spid="34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42910" y="4892967"/>
            <a:ext cx="5371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m(Ascorbinsäure/Tablette): 0,53 ml </a:t>
            </a:r>
            <a:r>
              <a:rPr lang="de-DE" b="1" dirty="0" smtClean="0"/>
              <a:t>×</a:t>
            </a:r>
            <a:r>
              <a:rPr lang="de-DE" dirty="0" smtClean="0"/>
              <a:t> 17,6 mg/ml </a:t>
            </a:r>
            <a:r>
              <a:rPr lang="de-DE" dirty="0" smtClean="0">
                <a:latin typeface="OpenSymbol"/>
                <a:ea typeface="OpenSymbol"/>
              </a:rPr>
              <a:t> </a:t>
            </a:r>
            <a:r>
              <a:rPr lang="de-DE" b="1" dirty="0" smtClean="0"/>
              <a:t>× </a:t>
            </a:r>
            <a:r>
              <a:rPr lang="de-DE" dirty="0" smtClean="0"/>
              <a:t> 25</a:t>
            </a:r>
          </a:p>
          <a:p>
            <a:endParaRPr lang="de-DE" dirty="0" smtClean="0"/>
          </a:p>
          <a:p>
            <a:r>
              <a:rPr lang="de-DE" dirty="0" smtClean="0"/>
              <a:t>m(Ascorbinsäure/Tablette) 233 mg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71736" y="-24"/>
            <a:ext cx="3814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Ergebnisse</a:t>
            </a:r>
          </a:p>
          <a:p>
            <a:pPr algn="ctr"/>
            <a:r>
              <a:rPr lang="de-DE" sz="2400" dirty="0" err="1" smtClean="0"/>
              <a:t>Redoxtitration</a:t>
            </a:r>
            <a:r>
              <a:rPr lang="de-DE" sz="2400" dirty="0" smtClean="0"/>
              <a:t> Ascorbinsäure</a:t>
            </a:r>
            <a:endParaRPr lang="de-DE" sz="24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571472" y="157161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Vitamin</a:t>
                      </a:r>
                      <a:r>
                        <a:rPr lang="de-DE" baseline="0" dirty="0" smtClean="0"/>
                        <a:t> C-Gehalt pro Tablette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225 mg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Lösemittelmenge</a:t>
                      </a:r>
                      <a:r>
                        <a:rPr lang="de-DE" baseline="0" dirty="0" smtClean="0"/>
                        <a:t> pro Tablette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250 ml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Volumen</a:t>
                      </a:r>
                      <a:r>
                        <a:rPr lang="de-DE" baseline="0" dirty="0" smtClean="0"/>
                        <a:t> Probelösung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 ml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Verbrauch Maßlösung V</a:t>
                      </a:r>
                      <a:r>
                        <a:rPr lang="de-DE" baseline="-25000" dirty="0" smtClean="0"/>
                        <a:t>(Iodat)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0,53 ml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571472" y="3429000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Zur Erinnerung:</a:t>
            </a:r>
          </a:p>
          <a:p>
            <a:r>
              <a:rPr lang="de-DE" dirty="0" smtClean="0">
                <a:ea typeface="OpenSymbol"/>
              </a:rPr>
              <a:t>1 ml Maßlösung Iodat </a:t>
            </a:r>
            <a:r>
              <a:rPr lang="de-DE" b="1" baseline="-6000" dirty="0" smtClean="0">
                <a:latin typeface="OpenSymbol"/>
                <a:ea typeface="OpenSymbol"/>
              </a:rPr>
              <a:t>≙ </a:t>
            </a:r>
            <a:r>
              <a:rPr lang="de-DE" dirty="0" smtClean="0">
                <a:ea typeface="OpenSymbol"/>
              </a:rPr>
              <a:t>17,6 Ascorbinsäure/Vitamin C</a:t>
            </a:r>
            <a:endParaRPr lang="de-DE" dirty="0" smtClean="0"/>
          </a:p>
          <a:p>
            <a:endParaRPr lang="de-DE" dirty="0"/>
          </a:p>
        </p:txBody>
      </p:sp>
      <p:grpSp>
        <p:nvGrpSpPr>
          <p:cNvPr id="2" name="Gruppieren 9"/>
          <p:cNvGrpSpPr/>
          <p:nvPr/>
        </p:nvGrpSpPr>
        <p:grpSpPr>
          <a:xfrm>
            <a:off x="6084168" y="3221526"/>
            <a:ext cx="2357422" cy="1071570"/>
            <a:chOff x="6215074" y="3357562"/>
            <a:chExt cx="2357422" cy="1071570"/>
          </a:xfrm>
        </p:grpSpPr>
        <p:sp>
          <p:nvSpPr>
            <p:cNvPr id="8" name="Abgerundete rechteckige Legende 7"/>
            <p:cNvSpPr/>
            <p:nvPr/>
          </p:nvSpPr>
          <p:spPr>
            <a:xfrm>
              <a:off x="6215074" y="3357562"/>
              <a:ext cx="2357422" cy="1071570"/>
            </a:xfrm>
            <a:prstGeom prst="wedgeRoundRectCallout">
              <a:avLst>
                <a:gd name="adj1" fmla="val -62283"/>
                <a:gd name="adj2" fmla="val 7002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500826" y="3429000"/>
              <a:ext cx="16024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Probevolumen</a:t>
              </a:r>
            </a:p>
            <a:p>
              <a:pPr algn="ctr"/>
              <a:r>
                <a:rPr lang="de-DE" dirty="0" smtClean="0"/>
                <a:t> nur 1/25 der</a:t>
              </a:r>
            </a:p>
            <a:p>
              <a:pPr algn="ctr"/>
              <a:r>
                <a:rPr lang="de-DE" dirty="0" smtClean="0"/>
                <a:t>Gesamtmenge </a:t>
              </a:r>
              <a:endParaRPr lang="de-DE" dirty="0"/>
            </a:p>
          </p:txBody>
        </p:sp>
      </p:grpSp>
      <p:sp>
        <p:nvSpPr>
          <p:cNvPr id="11" name="Rechteck 10"/>
          <p:cNvSpPr/>
          <p:nvPr/>
        </p:nvSpPr>
        <p:spPr>
          <a:xfrm>
            <a:off x="611560" y="4365104"/>
            <a:ext cx="5472608" cy="369332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de-DE" dirty="0" smtClean="0"/>
              <a:t>m (Ascorbinsäure/Tablette): V </a:t>
            </a:r>
            <a:r>
              <a:rPr lang="de-DE" baseline="-25000" dirty="0" smtClean="0"/>
              <a:t>(Iodat) </a:t>
            </a:r>
            <a:r>
              <a:rPr lang="de-DE" b="1" dirty="0" smtClean="0"/>
              <a:t>×</a:t>
            </a:r>
            <a:r>
              <a:rPr lang="de-DE" dirty="0" smtClean="0"/>
              <a:t> 17,6 mg/ml </a:t>
            </a:r>
            <a:r>
              <a:rPr lang="de-DE" dirty="0" smtClean="0">
                <a:latin typeface="OpenSymbol"/>
                <a:ea typeface="OpenSymbol"/>
              </a:rPr>
              <a:t> </a:t>
            </a:r>
            <a:r>
              <a:rPr lang="de-DE" b="1" dirty="0" smtClean="0"/>
              <a:t>× </a:t>
            </a:r>
            <a:r>
              <a:rPr lang="de-DE" dirty="0" smtClean="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198182" y="1488032"/>
            <a:ext cx="247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Zugabe von Kaliumiodid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714876" y="1488032"/>
            <a:ext cx="442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Umrechnungsfaktor:</a:t>
            </a:r>
            <a:endParaRPr lang="de-DE" b="1" dirty="0"/>
          </a:p>
        </p:txBody>
      </p:sp>
      <p:cxnSp>
        <p:nvCxnSpPr>
          <p:cNvPr id="35" name="Gerade Verbindung 34"/>
          <p:cNvCxnSpPr/>
          <p:nvPr/>
        </p:nvCxnSpPr>
        <p:spPr>
          <a:xfrm rot="5400000">
            <a:off x="2535916" y="3392386"/>
            <a:ext cx="4071173" cy="2586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3929058" y="5572140"/>
            <a:ext cx="137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Berechnung</a:t>
            </a:r>
          </a:p>
          <a:p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1643042" y="5857892"/>
            <a:ext cx="614366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1 ml Maßlösung </a:t>
            </a:r>
            <a:r>
              <a:rPr lang="de-DE" dirty="0" err="1" smtClean="0"/>
              <a:t>Thiosulfat</a:t>
            </a:r>
            <a:r>
              <a:rPr lang="de-DE" dirty="0" smtClean="0"/>
              <a:t> </a:t>
            </a:r>
            <a:r>
              <a:rPr lang="de-DE" b="1" baseline="-6000" dirty="0" smtClean="0">
                <a:latin typeface="OpenSymbol"/>
                <a:ea typeface="OpenSymbol"/>
              </a:rPr>
              <a:t>≙ </a:t>
            </a:r>
            <a:r>
              <a:rPr lang="de-DE" sz="2800" baseline="-6000" dirty="0" smtClean="0">
                <a:latin typeface="Cambria Math"/>
                <a:ea typeface="Cambria Math"/>
              </a:rPr>
              <a:t>⅙</a:t>
            </a:r>
            <a:r>
              <a:rPr lang="de-DE" sz="2800" b="1" baseline="-6000" dirty="0" smtClean="0">
                <a:latin typeface="Cambria Math"/>
                <a:ea typeface="Cambria Math"/>
              </a:rPr>
              <a:t> </a:t>
            </a:r>
            <a:r>
              <a:rPr lang="de-DE" b="1" dirty="0" smtClean="0"/>
              <a:t>× </a:t>
            </a:r>
            <a:r>
              <a:rPr lang="de-DE" dirty="0" smtClean="0">
                <a:ea typeface="OpenSymbol"/>
              </a:rPr>
              <a:t>0,01 </a:t>
            </a:r>
            <a:r>
              <a:rPr lang="de-DE" dirty="0" err="1" smtClean="0">
                <a:ea typeface="OpenSymbol"/>
              </a:rPr>
              <a:t>mmol</a:t>
            </a:r>
            <a:r>
              <a:rPr lang="de-DE" dirty="0" smtClean="0">
                <a:ea typeface="OpenSymbol"/>
              </a:rPr>
              <a:t>/ml Kaliumiodat</a:t>
            </a:r>
          </a:p>
          <a:p>
            <a:pPr algn="ctr"/>
            <a:r>
              <a:rPr lang="de-DE" dirty="0" smtClean="0">
                <a:ea typeface="OpenSymbol"/>
              </a:rPr>
              <a:t>1 ml Maßlösung </a:t>
            </a:r>
            <a:r>
              <a:rPr lang="de-DE" dirty="0" err="1" smtClean="0">
                <a:ea typeface="OpenSymbol"/>
              </a:rPr>
              <a:t>Thiosulfat</a:t>
            </a:r>
            <a:r>
              <a:rPr lang="de-DE" dirty="0" smtClean="0">
                <a:ea typeface="OpenSymbol"/>
              </a:rPr>
              <a:t> </a:t>
            </a:r>
            <a:r>
              <a:rPr lang="de-DE" b="1" baseline="-6000" dirty="0" smtClean="0">
                <a:latin typeface="OpenSymbol"/>
                <a:ea typeface="OpenSymbol"/>
              </a:rPr>
              <a:t>≙ </a:t>
            </a:r>
            <a:r>
              <a:rPr lang="de-DE" dirty="0" smtClean="0">
                <a:ea typeface="OpenSymbol"/>
              </a:rPr>
              <a:t> 0,36 mg Kaliumiodat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1500166" y="55883"/>
            <a:ext cx="6077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err="1" smtClean="0"/>
              <a:t>Iodatbestimmung</a:t>
            </a:r>
            <a:r>
              <a:rPr lang="de-DE" sz="3600" dirty="0" smtClean="0"/>
              <a:t> im Speisesalz</a:t>
            </a:r>
          </a:p>
          <a:p>
            <a:pPr algn="ctr"/>
            <a:r>
              <a:rPr lang="de-DE" sz="2400" dirty="0" smtClean="0"/>
              <a:t>Prinzip der Rücktitration</a:t>
            </a:r>
            <a:endParaRPr lang="de-DE" sz="2400" dirty="0"/>
          </a:p>
        </p:txBody>
      </p:sp>
      <p:sp>
        <p:nvSpPr>
          <p:cNvPr id="24" name="Textfeld 23"/>
          <p:cNvSpPr txBox="1"/>
          <p:nvPr/>
        </p:nvSpPr>
        <p:spPr>
          <a:xfrm>
            <a:off x="198182" y="2143116"/>
            <a:ext cx="426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</a:t>
            </a:r>
            <a:r>
              <a:rPr lang="de-DE" dirty="0" smtClean="0"/>
              <a:t>   +  5 I</a:t>
            </a:r>
            <a:r>
              <a:rPr lang="de-DE" baseline="30000" dirty="0" smtClean="0"/>
              <a:t>- </a:t>
            </a:r>
            <a:r>
              <a:rPr lang="de-DE" dirty="0" smtClean="0"/>
              <a:t> +  6 H</a:t>
            </a:r>
            <a:r>
              <a:rPr lang="de-DE" baseline="30000" dirty="0" smtClean="0"/>
              <a:t>+</a:t>
            </a:r>
            <a:r>
              <a:rPr lang="de-DE" dirty="0" smtClean="0"/>
              <a:t>     </a:t>
            </a:r>
            <a:r>
              <a:rPr lang="de-DE" dirty="0" smtClean="0">
                <a:latin typeface="OpenSymbol"/>
                <a:ea typeface="OpenSymbol"/>
              </a:rPr>
              <a:t>→  </a:t>
            </a:r>
            <a:r>
              <a:rPr lang="de-DE" dirty="0" smtClean="0">
                <a:ea typeface="OpenSymbol"/>
              </a:rPr>
              <a:t>3 I</a:t>
            </a:r>
            <a:r>
              <a:rPr lang="de-DE" baseline="-25000" dirty="0" smtClean="0">
                <a:ea typeface="OpenSymbol"/>
              </a:rPr>
              <a:t>2</a:t>
            </a:r>
            <a:r>
              <a:rPr lang="de-DE" dirty="0" smtClean="0">
                <a:ea typeface="OpenSymbol"/>
              </a:rPr>
              <a:t>  +  3 H</a:t>
            </a:r>
            <a:r>
              <a:rPr lang="de-DE" baseline="-25000" dirty="0" smtClean="0">
                <a:ea typeface="OpenSymbol"/>
              </a:rPr>
              <a:t>2</a:t>
            </a:r>
            <a:r>
              <a:rPr lang="de-DE" dirty="0" smtClean="0">
                <a:ea typeface="OpenSymbol"/>
              </a:rPr>
              <a:t>O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198182" y="2857496"/>
            <a:ext cx="444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Titration des Iods mit </a:t>
            </a:r>
            <a:r>
              <a:rPr lang="de-DE" b="1" dirty="0" err="1" smtClean="0"/>
              <a:t>Thiosulfat</a:t>
            </a:r>
            <a:r>
              <a:rPr lang="de-DE" b="1" dirty="0" smtClean="0"/>
              <a:t> </a:t>
            </a:r>
            <a:r>
              <a:rPr lang="de-DE" dirty="0" smtClean="0"/>
              <a:t>(0,01 </a:t>
            </a:r>
            <a:r>
              <a:rPr lang="de-DE" dirty="0" err="1" smtClean="0"/>
              <a:t>mol</a:t>
            </a:r>
            <a:r>
              <a:rPr lang="de-DE" dirty="0" smtClean="0"/>
              <a:t>/l)</a:t>
            </a:r>
          </a:p>
        </p:txBody>
      </p:sp>
      <p:sp>
        <p:nvSpPr>
          <p:cNvPr id="30" name="Rechteck 29"/>
          <p:cNvSpPr/>
          <p:nvPr/>
        </p:nvSpPr>
        <p:spPr>
          <a:xfrm>
            <a:off x="198182" y="3494367"/>
            <a:ext cx="3246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2  S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2-</a:t>
            </a:r>
            <a:r>
              <a:rPr lang="pt-BR" dirty="0" smtClean="0"/>
              <a:t> +  I</a:t>
            </a:r>
            <a:r>
              <a:rPr lang="pt-BR" baseline="-25000" dirty="0" smtClean="0"/>
              <a:t>2</a:t>
            </a:r>
            <a:r>
              <a:rPr lang="pt-BR" dirty="0" smtClean="0"/>
              <a:t>    </a:t>
            </a:r>
            <a:r>
              <a:rPr lang="pt-BR" dirty="0" smtClean="0">
                <a:latin typeface="OpenSymbol"/>
                <a:ea typeface="OpenSymbol"/>
              </a:rPr>
              <a:t>→  </a:t>
            </a:r>
            <a:r>
              <a:rPr lang="de-DE" dirty="0" smtClean="0"/>
              <a:t>1</a:t>
            </a:r>
            <a:r>
              <a:rPr lang="pt-BR" dirty="0" smtClean="0"/>
              <a:t> S</a:t>
            </a:r>
            <a:r>
              <a:rPr lang="pt-BR" baseline="-25000" dirty="0" smtClean="0"/>
              <a:t>4</a:t>
            </a:r>
            <a:r>
              <a:rPr lang="pt-BR" dirty="0" smtClean="0"/>
              <a:t>O</a:t>
            </a:r>
            <a:r>
              <a:rPr lang="pt-BR" baseline="-25000" dirty="0" smtClean="0"/>
              <a:t>6</a:t>
            </a:r>
            <a:r>
              <a:rPr lang="pt-BR" baseline="30000" dirty="0" smtClean="0"/>
              <a:t>2-</a:t>
            </a:r>
            <a:r>
              <a:rPr lang="pt-BR" dirty="0" smtClean="0"/>
              <a:t> + 2 I</a:t>
            </a:r>
            <a:r>
              <a:rPr lang="pt-BR" baseline="30000" dirty="0" smtClean="0"/>
              <a:t>-</a:t>
            </a:r>
            <a:r>
              <a:rPr lang="pt-BR" dirty="0" smtClean="0"/>
              <a:t> 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5000628" y="2143116"/>
            <a:ext cx="426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IO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-</a:t>
            </a:r>
            <a:r>
              <a:rPr lang="de-DE" dirty="0" smtClean="0"/>
              <a:t>   +  5 I</a:t>
            </a:r>
            <a:r>
              <a:rPr lang="de-DE" baseline="30000" dirty="0" smtClean="0"/>
              <a:t>- </a:t>
            </a:r>
            <a:r>
              <a:rPr lang="de-DE" dirty="0" smtClean="0"/>
              <a:t> +  6 H</a:t>
            </a:r>
            <a:r>
              <a:rPr lang="de-DE" baseline="30000" dirty="0" smtClean="0"/>
              <a:t>+</a:t>
            </a:r>
            <a:r>
              <a:rPr lang="de-DE" dirty="0" smtClean="0"/>
              <a:t>     </a:t>
            </a:r>
            <a:r>
              <a:rPr lang="de-DE" dirty="0" smtClean="0">
                <a:latin typeface="OpenSymbol"/>
                <a:ea typeface="OpenSymbol"/>
              </a:rPr>
              <a:t>→  </a:t>
            </a:r>
            <a:r>
              <a:rPr lang="de-DE" dirty="0" smtClean="0">
                <a:ea typeface="OpenSymbol"/>
              </a:rPr>
              <a:t>3 I</a:t>
            </a:r>
            <a:r>
              <a:rPr lang="de-DE" baseline="-25000" dirty="0" smtClean="0">
                <a:ea typeface="OpenSymbol"/>
              </a:rPr>
              <a:t>2</a:t>
            </a:r>
            <a:r>
              <a:rPr lang="de-DE" dirty="0" smtClean="0">
                <a:ea typeface="OpenSymbol"/>
              </a:rPr>
              <a:t>  +  3 H</a:t>
            </a:r>
            <a:r>
              <a:rPr lang="de-DE" baseline="-25000" dirty="0" smtClean="0">
                <a:ea typeface="OpenSymbol"/>
              </a:rPr>
              <a:t>2</a:t>
            </a:r>
            <a:r>
              <a:rPr lang="de-DE" dirty="0" smtClean="0">
                <a:ea typeface="OpenSymbol"/>
              </a:rPr>
              <a:t>O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5000628" y="3494367"/>
            <a:ext cx="360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6  S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2-</a:t>
            </a:r>
            <a:r>
              <a:rPr lang="pt-BR" dirty="0" smtClean="0"/>
              <a:t> +  3 I</a:t>
            </a:r>
            <a:r>
              <a:rPr lang="pt-BR" baseline="-25000" dirty="0" smtClean="0"/>
              <a:t>2</a:t>
            </a:r>
            <a:r>
              <a:rPr lang="pt-BR" dirty="0" smtClean="0"/>
              <a:t>    </a:t>
            </a:r>
            <a:r>
              <a:rPr lang="pt-BR" dirty="0" smtClean="0">
                <a:latin typeface="OpenSymbol"/>
                <a:ea typeface="OpenSymbol"/>
              </a:rPr>
              <a:t>→  </a:t>
            </a:r>
            <a:r>
              <a:rPr lang="de-DE" dirty="0" smtClean="0">
                <a:latin typeface="OpenSymbol"/>
                <a:ea typeface="OpenSymbol"/>
              </a:rPr>
              <a:t>3</a:t>
            </a:r>
            <a:r>
              <a:rPr lang="pt-BR" dirty="0" smtClean="0"/>
              <a:t> S</a:t>
            </a:r>
            <a:r>
              <a:rPr lang="pt-BR" baseline="-25000" dirty="0" smtClean="0"/>
              <a:t>4</a:t>
            </a:r>
            <a:r>
              <a:rPr lang="pt-BR" dirty="0" smtClean="0"/>
              <a:t>O</a:t>
            </a:r>
            <a:r>
              <a:rPr lang="pt-BR" baseline="-25000" dirty="0" smtClean="0"/>
              <a:t>6</a:t>
            </a:r>
            <a:r>
              <a:rPr lang="pt-BR" baseline="30000" dirty="0" smtClean="0"/>
              <a:t>2-</a:t>
            </a:r>
            <a:r>
              <a:rPr lang="pt-BR" dirty="0" smtClean="0"/>
              <a:t> + 6 I</a:t>
            </a:r>
            <a:r>
              <a:rPr lang="pt-BR" baseline="30000" dirty="0" smtClean="0"/>
              <a:t>-</a:t>
            </a:r>
            <a:r>
              <a:rPr lang="pt-BR" dirty="0" smtClean="0"/>
              <a:t>    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198182" y="4286256"/>
            <a:ext cx="4110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Teilgleichung wird mit 3 multipliziert,</a:t>
            </a:r>
          </a:p>
          <a:p>
            <a:r>
              <a:rPr lang="de-DE" dirty="0" smtClean="0"/>
              <a:t>damit die </a:t>
            </a:r>
            <a:r>
              <a:rPr lang="de-DE" dirty="0" err="1" smtClean="0"/>
              <a:t>Iodmengen</a:t>
            </a:r>
            <a:r>
              <a:rPr lang="de-DE" dirty="0" smtClean="0"/>
              <a:t> in beiden Teilgleich-</a:t>
            </a:r>
          </a:p>
          <a:p>
            <a:r>
              <a:rPr lang="de-DE" dirty="0" err="1" smtClean="0"/>
              <a:t>ungen</a:t>
            </a:r>
            <a:r>
              <a:rPr lang="de-DE" dirty="0" smtClean="0"/>
              <a:t> gleich groß sind.</a:t>
            </a:r>
            <a:endParaRPr lang="de-DE" dirty="0"/>
          </a:p>
        </p:txBody>
      </p:sp>
      <p:grpSp>
        <p:nvGrpSpPr>
          <p:cNvPr id="55" name="Gruppieren 54"/>
          <p:cNvGrpSpPr/>
          <p:nvPr/>
        </p:nvGrpSpPr>
        <p:grpSpPr>
          <a:xfrm>
            <a:off x="4786314" y="2330442"/>
            <a:ext cx="285752" cy="1358910"/>
            <a:chOff x="4929190" y="2357430"/>
            <a:chExt cx="285752" cy="1358910"/>
          </a:xfrm>
        </p:grpSpPr>
        <p:grpSp>
          <p:nvGrpSpPr>
            <p:cNvPr id="52" name="Gruppieren 51"/>
            <p:cNvGrpSpPr/>
            <p:nvPr/>
          </p:nvGrpSpPr>
          <p:grpSpPr>
            <a:xfrm>
              <a:off x="4929190" y="2357430"/>
              <a:ext cx="256104" cy="1358910"/>
              <a:chOff x="4929190" y="2357430"/>
              <a:chExt cx="256104" cy="1358910"/>
            </a:xfrm>
          </p:grpSpPr>
          <p:cxnSp>
            <p:nvCxnSpPr>
              <p:cNvPr id="47" name="Gerade Verbindung 46"/>
              <p:cNvCxnSpPr/>
              <p:nvPr/>
            </p:nvCxnSpPr>
            <p:spPr>
              <a:xfrm rot="10800000" flipV="1">
                <a:off x="4929190" y="3714752"/>
                <a:ext cx="2561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/>
            </p:nvCxnSpPr>
            <p:spPr>
              <a:xfrm rot="16200000" flipV="1">
                <a:off x="4253832" y="3032788"/>
                <a:ext cx="1358116" cy="7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Gerade Verbindung mit Pfeil 53"/>
            <p:cNvCxnSpPr/>
            <p:nvPr/>
          </p:nvCxnSpPr>
          <p:spPr>
            <a:xfrm>
              <a:off x="4929190" y="235743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feld 55"/>
          <p:cNvSpPr txBox="1"/>
          <p:nvPr/>
        </p:nvSpPr>
        <p:spPr>
          <a:xfrm>
            <a:off x="4857752" y="2857496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Aus 6 mach 1</a:t>
            </a:r>
            <a:endParaRPr lang="de-DE" dirty="0"/>
          </a:p>
        </p:txBody>
      </p:sp>
      <p:sp>
        <p:nvSpPr>
          <p:cNvPr id="57" name="Textfeld 56"/>
          <p:cNvSpPr txBox="1"/>
          <p:nvPr/>
        </p:nvSpPr>
        <p:spPr>
          <a:xfrm>
            <a:off x="4857752" y="4117980"/>
            <a:ext cx="2368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Umrechnungfaktor</a:t>
            </a:r>
            <a:r>
              <a:rPr lang="de-DE" dirty="0" smtClean="0"/>
              <a:t>:</a:t>
            </a:r>
            <a:r>
              <a:rPr lang="de-DE" sz="3200" dirty="0" smtClean="0"/>
              <a:t> </a:t>
            </a:r>
            <a:r>
              <a:rPr lang="de-DE" sz="3200" baseline="-6000" dirty="0" smtClean="0">
                <a:latin typeface="Cambria Math"/>
                <a:ea typeface="Cambria Math"/>
              </a:rPr>
              <a:t>⅙</a:t>
            </a:r>
            <a:endParaRPr lang="de-DE" dirty="0"/>
          </a:p>
        </p:txBody>
      </p:sp>
      <p:sp>
        <p:nvSpPr>
          <p:cNvPr id="58" name="Textfeld 57"/>
          <p:cNvSpPr txBox="1"/>
          <p:nvPr/>
        </p:nvSpPr>
        <p:spPr>
          <a:xfrm>
            <a:off x="3357554" y="349436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OpenSymbol"/>
                <a:ea typeface="OpenSymbol"/>
              </a:rPr>
              <a:t>∣</a:t>
            </a:r>
            <a:r>
              <a:rPr lang="de-DE" b="1" dirty="0" smtClean="0"/>
              <a:t> × 3</a:t>
            </a:r>
            <a:endParaRPr lang="de-DE" dirty="0"/>
          </a:p>
        </p:txBody>
      </p:sp>
      <p:sp>
        <p:nvSpPr>
          <p:cNvPr id="59" name="Rechteck 58"/>
          <p:cNvSpPr/>
          <p:nvPr/>
        </p:nvSpPr>
        <p:spPr>
          <a:xfrm>
            <a:off x="7572396" y="2071678"/>
            <a:ext cx="500066" cy="52322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Calibri"/>
                <a:ea typeface="OpenSymbol"/>
              </a:rPr>
              <a:t>  ̸</a:t>
            </a:r>
            <a:r>
              <a:rPr lang="de-DE" sz="2800" b="1" dirty="0" smtClean="0">
                <a:ea typeface="OpenSymbol"/>
              </a:rPr>
              <a:t> </a:t>
            </a:r>
            <a:endParaRPr lang="de-DE" sz="2800" b="1" dirty="0"/>
          </a:p>
        </p:txBody>
      </p:sp>
      <p:sp>
        <p:nvSpPr>
          <p:cNvPr id="62" name="Rechteck 61"/>
          <p:cNvSpPr/>
          <p:nvPr/>
        </p:nvSpPr>
        <p:spPr>
          <a:xfrm>
            <a:off x="6072198" y="3405846"/>
            <a:ext cx="500066" cy="52322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Calibri"/>
                <a:ea typeface="OpenSymbol"/>
              </a:rPr>
              <a:t>  ̸</a:t>
            </a:r>
            <a:r>
              <a:rPr lang="de-DE" sz="2800" b="1" dirty="0" smtClean="0">
                <a:ea typeface="OpenSymbol"/>
              </a:rPr>
              <a:t> 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41" grpId="0"/>
      <p:bldP spid="42" grpId="0"/>
      <p:bldP spid="24" grpId="0"/>
      <p:bldP spid="28" grpId="0"/>
      <p:bldP spid="30" grpId="0"/>
      <p:bldP spid="32" grpId="0"/>
      <p:bldP spid="34" grpId="0"/>
      <p:bldP spid="39" grpId="0"/>
      <p:bldP spid="56" grpId="0"/>
      <p:bldP spid="57" grpId="0"/>
      <p:bldP spid="58" grpId="0"/>
      <p:bldP spid="59" grpId="0" animBg="1"/>
      <p:bldP spid="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Gehaltsbestimmung Chlorbleichlauge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err="1" smtClean="0"/>
              <a:t>Redoxtitration</a:t>
            </a:r>
            <a:r>
              <a:rPr lang="de-DE" sz="2400" dirty="0" smtClean="0"/>
              <a:t> Chlorbleichlauge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000364" y="4143380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ClO</a:t>
            </a:r>
            <a:r>
              <a:rPr lang="pt-BR" baseline="30000" dirty="0" smtClean="0"/>
              <a:t>-</a:t>
            </a:r>
            <a:r>
              <a:rPr lang="pt-BR" dirty="0" smtClean="0"/>
              <a:t>  +   2 H</a:t>
            </a:r>
            <a:r>
              <a:rPr lang="pt-BR" baseline="30000" dirty="0" smtClean="0"/>
              <a:t>+</a:t>
            </a:r>
            <a:r>
              <a:rPr lang="pt-BR" dirty="0" smtClean="0"/>
              <a:t>   +   2 I</a:t>
            </a:r>
            <a:r>
              <a:rPr lang="pt-BR" baseline="30000" dirty="0" smtClean="0"/>
              <a:t>-</a:t>
            </a:r>
            <a:r>
              <a:rPr lang="pt-BR" dirty="0" smtClean="0"/>
              <a:t>  </a:t>
            </a:r>
            <a:r>
              <a:rPr lang="pt-BR" dirty="0" smtClean="0">
                <a:latin typeface="OpenSymbol"/>
                <a:ea typeface="OpenSymbol"/>
              </a:rPr>
              <a:t>→</a:t>
            </a:r>
            <a:r>
              <a:rPr lang="pt-BR" dirty="0" smtClean="0"/>
              <a:t>   Cl</a:t>
            </a:r>
            <a:r>
              <a:rPr lang="pt-BR" baseline="30000" dirty="0" smtClean="0"/>
              <a:t>- </a:t>
            </a:r>
            <a:r>
              <a:rPr lang="pt-BR" dirty="0" smtClean="0"/>
              <a:t>  +    H</a:t>
            </a:r>
            <a:r>
              <a:rPr lang="pt-BR" baseline="-25000" dirty="0" smtClean="0"/>
              <a:t>2</a:t>
            </a:r>
            <a:r>
              <a:rPr lang="pt-BR" dirty="0" smtClean="0"/>
              <a:t>O   +   I</a:t>
            </a:r>
            <a:r>
              <a:rPr lang="pt-BR" baseline="-25000" dirty="0" smtClean="0"/>
              <a:t>2 </a:t>
            </a:r>
            <a:endParaRPr lang="pt-BR" dirty="0"/>
          </a:p>
        </p:txBody>
      </p:sp>
      <p:sp>
        <p:nvSpPr>
          <p:cNvPr id="5" name="Textfeld 4"/>
          <p:cNvSpPr txBox="1"/>
          <p:nvPr/>
        </p:nvSpPr>
        <p:spPr>
          <a:xfrm>
            <a:off x="3000364" y="4572008"/>
            <a:ext cx="5929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Nach 10 min wird das entstandene Iod mit </a:t>
            </a:r>
            <a:r>
              <a:rPr lang="de-DE" dirty="0" err="1" smtClean="0"/>
              <a:t>Natriumthiosulfat</a:t>
            </a:r>
            <a:r>
              <a:rPr lang="de-DE" dirty="0" smtClean="0"/>
              <a:t> </a:t>
            </a:r>
          </a:p>
          <a:p>
            <a:r>
              <a:rPr lang="de-DE" dirty="0" smtClean="0"/>
              <a:t>unter Stärkezusatz titriert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000364" y="3714752"/>
            <a:ext cx="623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Probelösung angesäuert und mit </a:t>
            </a:r>
            <a:r>
              <a:rPr lang="de-DE" dirty="0" err="1" smtClean="0"/>
              <a:t>Kaliumiodidlösung</a:t>
            </a:r>
            <a:r>
              <a:rPr lang="de-DE" dirty="0" smtClean="0"/>
              <a:t> versetzt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00364" y="528638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</a:t>
            </a:r>
            <a:r>
              <a:rPr lang="de-DE" baseline="-25000" dirty="0" smtClean="0"/>
              <a:t>2</a:t>
            </a:r>
            <a:r>
              <a:rPr lang="de-DE" dirty="0" smtClean="0"/>
              <a:t> + 2 S</a:t>
            </a:r>
            <a:r>
              <a:rPr lang="de-DE" baseline="-25000" dirty="0" smtClean="0"/>
              <a:t>2</a:t>
            </a:r>
            <a:r>
              <a:rPr lang="de-DE" dirty="0" smtClean="0"/>
              <a:t>O</a:t>
            </a:r>
            <a:r>
              <a:rPr lang="de-DE" baseline="-25000" dirty="0" smtClean="0"/>
              <a:t>3</a:t>
            </a:r>
            <a:r>
              <a:rPr lang="de-DE" baseline="30000" dirty="0" smtClean="0"/>
              <a:t>2-</a:t>
            </a:r>
            <a:r>
              <a:rPr lang="de-DE" dirty="0" smtClean="0"/>
              <a:t>   </a:t>
            </a:r>
            <a:r>
              <a:rPr lang="de-DE" dirty="0" smtClean="0">
                <a:latin typeface="OpenSymbol"/>
                <a:ea typeface="OpenSymbol"/>
              </a:rPr>
              <a:t>→</a:t>
            </a:r>
            <a:r>
              <a:rPr lang="de-DE" dirty="0" smtClean="0"/>
              <a:t>    2 I</a:t>
            </a:r>
            <a:r>
              <a:rPr lang="de-DE" baseline="30000" dirty="0" smtClean="0"/>
              <a:t>-</a:t>
            </a:r>
            <a:r>
              <a:rPr lang="de-DE" dirty="0" smtClean="0"/>
              <a:t>     + S</a:t>
            </a:r>
            <a:r>
              <a:rPr lang="de-DE" baseline="-25000" dirty="0" smtClean="0"/>
              <a:t>4</a:t>
            </a:r>
            <a:r>
              <a:rPr lang="de-DE" dirty="0" smtClean="0"/>
              <a:t>O</a:t>
            </a:r>
            <a:r>
              <a:rPr lang="de-DE" baseline="-25000" dirty="0" smtClean="0"/>
              <a:t>6</a:t>
            </a:r>
            <a:r>
              <a:rPr lang="de-DE" baseline="30000" dirty="0" smtClean="0"/>
              <a:t>2-</a:t>
            </a:r>
            <a:endParaRPr lang="de-DE" baseline="30000" dirty="0"/>
          </a:p>
        </p:txBody>
      </p:sp>
      <p:sp>
        <p:nvSpPr>
          <p:cNvPr id="8" name="Textfeld 7"/>
          <p:cNvSpPr txBox="1"/>
          <p:nvPr/>
        </p:nvSpPr>
        <p:spPr>
          <a:xfrm>
            <a:off x="3000364" y="1559470"/>
            <a:ext cx="5869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Chlorbleichlauge ist eine Natriumhypochlorit-Lösung,</a:t>
            </a:r>
          </a:p>
          <a:p>
            <a:r>
              <a:rPr lang="de-DE" dirty="0" smtClean="0"/>
              <a:t>nur begrenzt haltbar (kühl und lichtgeschützt aufbewahren).</a:t>
            </a:r>
          </a:p>
          <a:p>
            <a:endParaRPr lang="de-DE" dirty="0"/>
          </a:p>
        </p:txBody>
      </p:sp>
      <p:pic>
        <p:nvPicPr>
          <p:cNvPr id="2050" name="Picture 2" descr="C:\Users\Test\Pictures\Chemie\Chlorbleichlau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2541211" cy="3643314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3000364" y="2285992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Probevorbereitung</a:t>
            </a:r>
            <a:endParaRPr lang="de-DE" dirty="0" smtClean="0"/>
          </a:p>
          <a:p>
            <a:r>
              <a:rPr lang="de-DE" dirty="0" smtClean="0"/>
              <a:t>1 ml Chlorbleichlauge auf 100 ml im Maßkolben mit Wasser verdünnen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000364" y="3357562"/>
            <a:ext cx="2152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Prinzip der Titration</a:t>
            </a:r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000364" y="5854503"/>
            <a:ext cx="5462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Endpunktbestimmung</a:t>
            </a:r>
            <a:endParaRPr lang="de-DE" dirty="0" smtClean="0"/>
          </a:p>
          <a:p>
            <a:r>
              <a:rPr lang="de-DE" dirty="0" smtClean="0"/>
              <a:t>Entfärbung (zeigt an, wenn kein Iod mehr vorhanden ist)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Was ist EDTA?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Grundlagen der Komplexometrie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39552" y="119675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smtClean="0"/>
              <a:t>EDTA steht für </a:t>
            </a:r>
            <a:r>
              <a:rPr lang="de-DE" sz="2400" u="sng" dirty="0" err="1" smtClean="0"/>
              <a:t>E</a:t>
            </a:r>
            <a:r>
              <a:rPr lang="de-DE" sz="2400" dirty="0" err="1" smtClean="0"/>
              <a:t>thylene</a:t>
            </a:r>
            <a:r>
              <a:rPr lang="de-DE" sz="2400" u="sng" dirty="0" err="1" smtClean="0"/>
              <a:t>d</a:t>
            </a:r>
            <a:r>
              <a:rPr lang="de-DE" sz="2400" dirty="0" err="1" smtClean="0"/>
              <a:t>iamine</a:t>
            </a:r>
            <a:r>
              <a:rPr lang="de-DE" sz="2400" u="sng" dirty="0" err="1" smtClean="0"/>
              <a:t>t</a:t>
            </a:r>
            <a:r>
              <a:rPr lang="de-DE" sz="2400" dirty="0" err="1" smtClean="0"/>
              <a:t>etraacetic</a:t>
            </a:r>
            <a:r>
              <a:rPr lang="de-DE" sz="2400" dirty="0"/>
              <a:t> </a:t>
            </a:r>
            <a:r>
              <a:rPr lang="de-DE" sz="2400" u="sng" dirty="0" err="1"/>
              <a:t>a</a:t>
            </a:r>
            <a:r>
              <a:rPr lang="de-DE" sz="2400" dirty="0" err="1"/>
              <a:t>cid</a:t>
            </a:r>
            <a:endParaRPr lang="de-DE" sz="2400" dirty="0" smtClean="0"/>
          </a:p>
          <a:p>
            <a:pPr algn="ctr"/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728536" y="5919663"/>
            <a:ext cx="761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Di-Natriumsalz besser wasserlöslich, wird meist verwendet!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536" y="458112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Handelsnamen der Säure:</a:t>
            </a:r>
          </a:p>
          <a:p>
            <a:pPr algn="ctr">
              <a:buFont typeface="Symbol" pitchFamily="18" charset="2"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err="1" smtClean="0"/>
              <a:t>Titriplex</a:t>
            </a:r>
            <a:r>
              <a:rPr lang="de-DE" sz="2400" dirty="0" smtClean="0"/>
              <a:t> II</a:t>
            </a:r>
          </a:p>
          <a:p>
            <a:pPr algn="ctr">
              <a:buFont typeface="Symbol" pitchFamily="18" charset="2"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err="1" smtClean="0"/>
              <a:t>Idranal</a:t>
            </a:r>
            <a:r>
              <a:rPr lang="de-DE" sz="2400" dirty="0" smtClean="0"/>
              <a:t> II</a:t>
            </a:r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  <p:pic>
        <p:nvPicPr>
          <p:cNvPr id="13" name="Grafik 12" descr="EDTA_II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167696"/>
            <a:ext cx="4067944" cy="222959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067944" y="4581128"/>
            <a:ext cx="5076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Handelsnamen des Di-Natriumsalzes:</a:t>
            </a:r>
          </a:p>
          <a:p>
            <a:pPr algn="ctr">
              <a:buFont typeface="Symbol" pitchFamily="18" charset="2"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err="1" smtClean="0"/>
              <a:t>Titriplex</a:t>
            </a:r>
            <a:r>
              <a:rPr lang="de-DE" sz="2400" dirty="0" smtClean="0"/>
              <a:t> III</a:t>
            </a:r>
          </a:p>
          <a:p>
            <a:pPr algn="ctr">
              <a:buFont typeface="Symbol" pitchFamily="18" charset="2"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err="1" smtClean="0"/>
              <a:t>Idranal</a:t>
            </a:r>
            <a:r>
              <a:rPr lang="de-DE" sz="2400" dirty="0" smtClean="0"/>
              <a:t> III</a:t>
            </a:r>
          </a:p>
          <a:p>
            <a:pPr algn="ctr"/>
            <a:endParaRPr lang="de-DE" sz="2400" dirty="0"/>
          </a:p>
          <a:p>
            <a:pPr algn="ctr"/>
            <a:endParaRPr lang="de-DE" sz="2400" dirty="0"/>
          </a:p>
        </p:txBody>
      </p:sp>
      <p:pic>
        <p:nvPicPr>
          <p:cNvPr id="17" name="Grafik 16" descr="ED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67697"/>
            <a:ext cx="4068000" cy="222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Überblick über den Experimentalvortrag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 smtClean="0"/>
              <a:t>Qualitative Nachweise</a:t>
            </a:r>
          </a:p>
          <a:p>
            <a:r>
              <a:rPr lang="de-DE" sz="2800" dirty="0" smtClean="0"/>
              <a:t>Tüpfelanalytik 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Quantitative Nachweise (Titration)</a:t>
            </a:r>
          </a:p>
          <a:p>
            <a:r>
              <a:rPr lang="de-DE" sz="2800" dirty="0" smtClean="0"/>
              <a:t>Technik der Halbmikrotitration</a:t>
            </a:r>
          </a:p>
          <a:p>
            <a:r>
              <a:rPr lang="de-DE" sz="2800" dirty="0" smtClean="0"/>
              <a:t>Säure-Base Titration </a:t>
            </a:r>
          </a:p>
          <a:p>
            <a:r>
              <a:rPr lang="de-DE" sz="2800" dirty="0" err="1" smtClean="0"/>
              <a:t>Redoxtitration</a:t>
            </a:r>
            <a:endParaRPr lang="de-DE" sz="2800" dirty="0" smtClean="0"/>
          </a:p>
          <a:p>
            <a:r>
              <a:rPr lang="de-DE" sz="2800" dirty="0" smtClean="0"/>
              <a:t>Komplexometrie</a:t>
            </a:r>
          </a:p>
          <a:p>
            <a:pPr>
              <a:buNone/>
            </a:pP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DTA_MeN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389383" cy="48371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Chelatkomplexe</a:t>
            </a:r>
            <a:r>
              <a:rPr lang="de-DE" sz="3600" dirty="0" smtClean="0"/>
              <a:t> zur Metalltitration</a:t>
            </a:r>
            <a:br>
              <a:rPr lang="de-DE" sz="3600" dirty="0" smtClean="0"/>
            </a:br>
            <a:r>
              <a:rPr lang="de-DE" sz="2400" dirty="0" smtClean="0"/>
              <a:t>Grundlagen der Komplexometrie</a:t>
            </a:r>
            <a:endParaRPr lang="de-DE" sz="3600" dirty="0"/>
          </a:p>
        </p:txBody>
      </p:sp>
      <p:sp>
        <p:nvSpPr>
          <p:cNvPr id="14" name="Textfeld 13"/>
          <p:cNvSpPr txBox="1"/>
          <p:nvPr/>
        </p:nvSpPr>
        <p:spPr>
          <a:xfrm>
            <a:off x="4139952" y="1196752"/>
            <a:ext cx="49596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EDTA ist ein 6-zähniger Ligand </a:t>
            </a:r>
          </a:p>
          <a:p>
            <a:endParaRPr lang="de-DE" sz="2400" dirty="0"/>
          </a:p>
          <a:p>
            <a:r>
              <a:rPr lang="de-DE" sz="2400" dirty="0" smtClean="0"/>
              <a:t>1 Molekül EDTA bindet 1 </a:t>
            </a:r>
            <a:r>
              <a:rPr lang="de-DE" sz="2400" dirty="0" err="1" smtClean="0"/>
              <a:t>Metallion</a:t>
            </a:r>
            <a:endParaRPr lang="de-DE" sz="2400" dirty="0" smtClean="0"/>
          </a:p>
          <a:p>
            <a:pPr marL="358775">
              <a:buFont typeface="Symbol" pitchFamily="18" charset="2"/>
              <a:buChar char="-"/>
            </a:pPr>
            <a:r>
              <a:rPr lang="de-DE" sz="2400" dirty="0" smtClean="0"/>
              <a:t>   Stoffmengen-Verhältnis 1: 1</a:t>
            </a:r>
          </a:p>
          <a:p>
            <a:pPr marL="358775">
              <a:buFont typeface="Symbol" pitchFamily="18" charset="2"/>
              <a:buChar char="-"/>
            </a:pPr>
            <a:r>
              <a:rPr lang="de-DE" sz="2400" dirty="0" smtClean="0"/>
              <a:t>   Macht die Berechnung leicht</a:t>
            </a:r>
          </a:p>
          <a:p>
            <a:pPr marL="358775">
              <a:buFont typeface="Symbol" pitchFamily="18" charset="2"/>
              <a:buChar char="-"/>
            </a:pPr>
            <a:r>
              <a:rPr lang="de-DE" sz="2400" dirty="0" smtClean="0"/>
              <a:t>   1 ml 0,1 </a:t>
            </a:r>
            <a:r>
              <a:rPr lang="de-DE" sz="2400" dirty="0" err="1" smtClean="0"/>
              <a:t>mol</a:t>
            </a:r>
            <a:r>
              <a:rPr lang="de-DE" sz="2400" dirty="0" smtClean="0"/>
              <a:t>/l EDTA-</a:t>
            </a:r>
            <a:r>
              <a:rPr lang="de-DE" sz="2400" dirty="0" err="1" smtClean="0"/>
              <a:t>Lsg</a:t>
            </a:r>
            <a:r>
              <a:rPr lang="de-DE" sz="2400" dirty="0" smtClean="0"/>
              <a:t> </a:t>
            </a:r>
          </a:p>
          <a:p>
            <a:pPr marL="358775"/>
            <a:r>
              <a:rPr lang="de-DE" sz="2400" b="1" baseline="-6000" dirty="0" smtClean="0">
                <a:latin typeface="OpenSymbol"/>
                <a:ea typeface="OpenSymbol"/>
              </a:rPr>
              <a:t>	≙  </a:t>
            </a:r>
            <a:r>
              <a:rPr lang="de-DE" sz="2400" dirty="0" smtClean="0"/>
              <a:t>0,1 </a:t>
            </a:r>
            <a:r>
              <a:rPr lang="de-DE" sz="2400" dirty="0" err="1" smtClean="0"/>
              <a:t>mmol</a:t>
            </a:r>
            <a:r>
              <a:rPr lang="de-DE" sz="2400" dirty="0" smtClean="0"/>
              <a:t>/ml </a:t>
            </a:r>
            <a:r>
              <a:rPr lang="de-DE" sz="2400" dirty="0" err="1" smtClean="0"/>
              <a:t>Me</a:t>
            </a:r>
            <a:r>
              <a:rPr lang="pt-BR" sz="2400" baseline="30000" dirty="0" smtClean="0"/>
              <a:t>2+ </a:t>
            </a:r>
            <a:endParaRPr lang="de-DE" sz="2400" dirty="0" smtClean="0"/>
          </a:p>
          <a:p>
            <a:r>
              <a:rPr lang="de-DE" sz="2400" dirty="0" smtClean="0"/>
              <a:t>Für die Titration mit verschiedenen 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Metallionen geeignet</a:t>
            </a:r>
          </a:p>
          <a:p>
            <a:r>
              <a:rPr lang="de-DE" sz="2400" dirty="0" smtClean="0"/>
              <a:t>Indikator nötig, der anzeigt, wann alle 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Metallionen </a:t>
            </a:r>
            <a:r>
              <a:rPr lang="de-DE" sz="2400" dirty="0" err="1" smtClean="0"/>
              <a:t>komplexiert</a:t>
            </a:r>
            <a:r>
              <a:rPr lang="de-DE" sz="2400" dirty="0" smtClean="0"/>
              <a:t> sind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2483768" y="5517232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/>
          </a:p>
          <a:p>
            <a:r>
              <a:rPr lang="pt-BR" sz="2400" dirty="0"/>
              <a:t> </a:t>
            </a:r>
            <a:r>
              <a:rPr lang="pt-BR" sz="2400" dirty="0" smtClean="0"/>
              <a:t>Me</a:t>
            </a:r>
            <a:r>
              <a:rPr lang="pt-BR" sz="2400" baseline="30000" dirty="0" smtClean="0"/>
              <a:t>2</a:t>
            </a:r>
            <a:r>
              <a:rPr lang="pt-BR" sz="2400" baseline="30000" dirty="0"/>
              <a:t>+ </a:t>
            </a:r>
            <a:r>
              <a:rPr lang="pt-BR" sz="2400" dirty="0"/>
              <a:t>+ 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EDTA</a:t>
            </a:r>
            <a:r>
              <a:rPr lang="pt-BR" sz="2400" baseline="30000" dirty="0" smtClean="0"/>
              <a:t>2-</a:t>
            </a:r>
            <a:r>
              <a:rPr lang="pt-BR" sz="2400" dirty="0" smtClean="0"/>
              <a:t> </a:t>
            </a:r>
            <a:r>
              <a:rPr lang="pt-BR" sz="2400" dirty="0"/>
              <a:t>+ 2 H</a:t>
            </a:r>
            <a:r>
              <a:rPr lang="pt-BR" sz="2400" baseline="-25000" dirty="0"/>
              <a:t>2</a:t>
            </a:r>
            <a:r>
              <a:rPr lang="pt-BR" sz="2400" dirty="0"/>
              <a:t>O ⇄ </a:t>
            </a:r>
            <a:r>
              <a:rPr lang="pt-BR" sz="2400" dirty="0" smtClean="0"/>
              <a:t>[MeEDTA]</a:t>
            </a:r>
            <a:r>
              <a:rPr lang="pt-BR" sz="2400" baseline="30000" dirty="0" smtClean="0"/>
              <a:t>2-</a:t>
            </a:r>
            <a:r>
              <a:rPr lang="pt-BR" sz="2400" dirty="0" smtClean="0"/>
              <a:t> </a:t>
            </a:r>
            <a:r>
              <a:rPr lang="pt-BR" sz="2400" dirty="0"/>
              <a:t>+ 2 H</a:t>
            </a:r>
            <a:r>
              <a:rPr lang="pt-BR" sz="2400" baseline="-25000" dirty="0"/>
              <a:t>3</a:t>
            </a:r>
            <a:r>
              <a:rPr lang="pt-BR" sz="2400" dirty="0"/>
              <a:t>O</a:t>
            </a:r>
            <a:r>
              <a:rPr lang="pt-BR" sz="2400" baseline="30000" dirty="0"/>
              <a:t>+</a:t>
            </a:r>
            <a:r>
              <a:rPr lang="pt-BR" sz="2400" dirty="0"/>
              <a:t> 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de-DE" sz="4000" dirty="0" err="1" smtClean="0"/>
              <a:t>Komplexometrische</a:t>
            </a:r>
            <a:r>
              <a:rPr lang="de-DE" sz="4000" dirty="0" smtClean="0"/>
              <a:t> Metall-Indikatoren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700" dirty="0" smtClean="0"/>
              <a:t>Grundlagen der Komplexometrie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052736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dirty="0" smtClean="0"/>
              <a:t>Metallindikatoren sind organische Farbstoffe</a:t>
            </a:r>
            <a:r>
              <a:rPr lang="de-DE" sz="3200" dirty="0" smtClean="0"/>
              <a:t>, </a:t>
            </a:r>
            <a:r>
              <a:rPr lang="de-DE" sz="2400" dirty="0" smtClean="0"/>
              <a:t>die mit Metallionen einen Komplex eingehen können (der aber schwächer sein muss, als der mit EDTA). Durch die </a:t>
            </a:r>
            <a:r>
              <a:rPr lang="de-DE" sz="2400" dirty="0" err="1" smtClean="0"/>
              <a:t>Komplexierung</a:t>
            </a:r>
            <a:r>
              <a:rPr lang="de-DE" sz="2400" dirty="0" smtClean="0"/>
              <a:t> ändert sich die Farbe (diese ist meist auch pH-abhängig).</a:t>
            </a:r>
          </a:p>
        </p:txBody>
      </p:sp>
      <p:pic>
        <p:nvPicPr>
          <p:cNvPr id="6" name="Grafik 5" descr="calconcarbonsä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28" y="2996952"/>
            <a:ext cx="4247456" cy="235025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3568" y="5661248"/>
            <a:ext cx="2692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/>
              <a:t>Calconcarbonsäure</a:t>
            </a:r>
            <a:endParaRPr lang="de-DE" b="1" dirty="0" smtClean="0"/>
          </a:p>
          <a:p>
            <a:pPr algn="ctr"/>
            <a:r>
              <a:rPr lang="de-DE" dirty="0" smtClean="0"/>
              <a:t>Farbwechsel: blau – violett</a:t>
            </a:r>
          </a:p>
          <a:p>
            <a:pPr algn="ctr"/>
            <a:r>
              <a:rPr lang="de-DE" dirty="0" smtClean="0"/>
              <a:t>Spezifisch: Ca</a:t>
            </a:r>
            <a:r>
              <a:rPr lang="de-DE" baseline="30000" dirty="0" smtClean="0"/>
              <a:t>2+</a:t>
            </a:r>
            <a:endParaRPr lang="de-DE" sz="2400" baseline="300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2736304" cy="32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5272315" y="5679251"/>
            <a:ext cx="318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Ammoniumsalz der </a:t>
            </a:r>
            <a:r>
              <a:rPr lang="de-DE" b="1" dirty="0" err="1" smtClean="0"/>
              <a:t>Pupursäure</a:t>
            </a:r>
            <a:endParaRPr lang="de-DE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4932040" y="5949280"/>
            <a:ext cx="3906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Farbwechsel: schwach orange – violett</a:t>
            </a:r>
          </a:p>
          <a:p>
            <a:pPr algn="ctr"/>
            <a:r>
              <a:rPr lang="de-DE" dirty="0" smtClean="0"/>
              <a:t>Ca</a:t>
            </a:r>
            <a:r>
              <a:rPr lang="de-DE" baseline="30000" dirty="0" smtClean="0"/>
              <a:t>2+</a:t>
            </a:r>
            <a:r>
              <a:rPr lang="de-DE" dirty="0" smtClean="0"/>
              <a:t>, Cu</a:t>
            </a:r>
            <a:r>
              <a:rPr lang="de-DE" baseline="30000" dirty="0" smtClean="0"/>
              <a:t>2+</a:t>
            </a:r>
            <a:r>
              <a:rPr lang="de-DE" dirty="0" smtClean="0"/>
              <a:t>,Co</a:t>
            </a:r>
            <a:r>
              <a:rPr lang="de-DE" baseline="30000" dirty="0" smtClean="0"/>
              <a:t>2+</a:t>
            </a:r>
            <a:r>
              <a:rPr lang="de-DE" dirty="0" smtClean="0"/>
              <a:t>, Ni</a:t>
            </a:r>
            <a:r>
              <a:rPr lang="de-DE" baseline="30000" dirty="0" smtClean="0"/>
              <a:t>2+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Ablauf einer </a:t>
            </a:r>
            <a:r>
              <a:rPr lang="de-DE" sz="4000" dirty="0" err="1" smtClean="0"/>
              <a:t>komplexometrischen</a:t>
            </a:r>
            <a:r>
              <a:rPr lang="de-DE" sz="4000" dirty="0" smtClean="0"/>
              <a:t> Titration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700" dirty="0" smtClean="0"/>
              <a:t>Grundlagen der Komplexometrie</a:t>
            </a:r>
            <a:endParaRPr lang="de-DE" sz="36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51520" y="1412776"/>
          <a:ext cx="23762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Me</a:t>
                      </a:r>
                      <a:r>
                        <a:rPr lang="de-DE" sz="2400" baseline="30000" dirty="0" smtClean="0"/>
                        <a:t>2+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aseline="0" dirty="0" smtClean="0"/>
                        <a:t>Indikator/Puffer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/>
                        <a:t>EDTA  </a:t>
                      </a:r>
                      <a:r>
                        <a:rPr lang="de-DE" sz="2400" dirty="0" smtClean="0">
                          <a:sym typeface="Wingdings"/>
                        </a:rPr>
                        <a:t>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915816" y="1383159"/>
            <a:ext cx="5537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Me</a:t>
            </a:r>
            <a:r>
              <a:rPr lang="de-DE" sz="2400" baseline="30000" dirty="0" smtClean="0"/>
              <a:t>2+ </a:t>
            </a:r>
            <a:r>
              <a:rPr lang="de-DE" sz="2400" dirty="0" smtClean="0"/>
              <a:t>= Metallionen, die zu bestimmen sind</a:t>
            </a:r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915816" y="2204864"/>
            <a:ext cx="324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EDTA = EDTA-Maßlösung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915816" y="3068960"/>
            <a:ext cx="5004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Indikatoreaktion</a:t>
            </a:r>
            <a:r>
              <a:rPr lang="de-DE" sz="2400" b="1" dirty="0" smtClean="0"/>
              <a:t> (unter Farbwechsel):</a:t>
            </a:r>
          </a:p>
          <a:p>
            <a:r>
              <a:rPr lang="pt-BR" sz="2400" dirty="0" smtClean="0"/>
              <a:t>Me</a:t>
            </a:r>
            <a:r>
              <a:rPr lang="pt-BR" sz="2400" baseline="30000" dirty="0" smtClean="0"/>
              <a:t>2+ </a:t>
            </a:r>
            <a:r>
              <a:rPr lang="pt-BR" sz="2400" dirty="0" smtClean="0"/>
              <a:t>+ Ind</a:t>
            </a:r>
            <a:r>
              <a:rPr lang="pt-BR" sz="2400" baseline="30000" dirty="0" smtClean="0"/>
              <a:t>2- </a:t>
            </a:r>
            <a:r>
              <a:rPr lang="pt-BR" sz="2400" dirty="0" smtClean="0"/>
              <a:t>   ⇄    [MeInd]</a:t>
            </a:r>
            <a:endParaRPr lang="de-DE" sz="2400" dirty="0" smtClean="0"/>
          </a:p>
          <a:p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2915816" y="4077072"/>
            <a:ext cx="6156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Komplexierungsreaktion</a:t>
            </a:r>
            <a:r>
              <a:rPr lang="de-DE" sz="2400" b="1" dirty="0" smtClean="0"/>
              <a:t>:</a:t>
            </a:r>
          </a:p>
          <a:p>
            <a:r>
              <a:rPr lang="de-DE" sz="2400" dirty="0" smtClean="0"/>
              <a:t>[</a:t>
            </a:r>
            <a:r>
              <a:rPr lang="de-DE" sz="2400" dirty="0" err="1" smtClean="0"/>
              <a:t>MeInd</a:t>
            </a:r>
            <a:r>
              <a:rPr lang="de-DE" sz="2400" dirty="0" smtClean="0"/>
              <a:t>]  + 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EDTA</a:t>
            </a:r>
            <a:r>
              <a:rPr lang="pt-BR" sz="2400" baseline="30000" dirty="0" smtClean="0"/>
              <a:t>2-</a:t>
            </a:r>
            <a:r>
              <a:rPr lang="pt-BR" sz="2400" dirty="0" smtClean="0"/>
              <a:t> → [MeEDTA]</a:t>
            </a:r>
            <a:r>
              <a:rPr lang="pt-BR" sz="2400" baseline="30000" dirty="0" smtClean="0"/>
              <a:t>2-</a:t>
            </a:r>
            <a:r>
              <a:rPr lang="pt-BR" sz="2400" dirty="0" smtClean="0"/>
              <a:t> + 2H</a:t>
            </a:r>
            <a:r>
              <a:rPr lang="pt-BR" sz="2400" baseline="30000" dirty="0" smtClean="0"/>
              <a:t>+</a:t>
            </a:r>
            <a:r>
              <a:rPr lang="pt-BR" sz="2400" dirty="0" smtClean="0"/>
              <a:t> + Ind</a:t>
            </a:r>
            <a:r>
              <a:rPr lang="pt-BR" sz="2400" baseline="30000" dirty="0" smtClean="0"/>
              <a:t>2-</a:t>
            </a:r>
            <a:r>
              <a:rPr lang="pt-BR" sz="2400" dirty="0" smtClean="0"/>
              <a:t> </a:t>
            </a:r>
            <a:endParaRPr lang="de-DE" sz="2400" dirty="0" smtClean="0"/>
          </a:p>
          <a:p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2915816" y="5190291"/>
            <a:ext cx="6322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Pufferreaktion:</a:t>
            </a:r>
          </a:p>
          <a:p>
            <a:r>
              <a:rPr lang="de-DE" sz="2400" dirty="0" smtClean="0"/>
              <a:t>Fängt H</a:t>
            </a:r>
            <a:r>
              <a:rPr lang="de-DE" sz="2400" baseline="30000" dirty="0" smtClean="0"/>
              <a:t>+</a:t>
            </a:r>
            <a:r>
              <a:rPr lang="de-DE" sz="2400" dirty="0" smtClean="0"/>
              <a:t> weg, zieht Reaktion auf die Produktseite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Reagenzien Komplexometrie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Praktische Durchführung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1484784"/>
            <a:ext cx="83127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ETDA-Lösung, 0,1 </a:t>
            </a:r>
            <a:r>
              <a:rPr lang="de-DE" sz="2400" b="1" dirty="0" err="1" smtClean="0"/>
              <a:t>mol</a:t>
            </a:r>
            <a:r>
              <a:rPr lang="de-DE" sz="2400" b="1" dirty="0" smtClean="0"/>
              <a:t>/l</a:t>
            </a:r>
          </a:p>
          <a:p>
            <a:pPr marL="173038" lvl="4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sz="2400" dirty="0" smtClean="0"/>
              <a:t> 	37,22 g </a:t>
            </a:r>
            <a:r>
              <a:rPr lang="de-DE" sz="2400" dirty="0"/>
              <a:t>EDTA </a:t>
            </a:r>
            <a:r>
              <a:rPr lang="de-DE" sz="2400" dirty="0" err="1" smtClean="0"/>
              <a:t>Dinatriumsalz</a:t>
            </a:r>
            <a:r>
              <a:rPr lang="de-DE" sz="2400" dirty="0" smtClean="0"/>
              <a:t> </a:t>
            </a:r>
            <a:r>
              <a:rPr lang="de-DE" sz="2400" dirty="0" err="1" smtClean="0"/>
              <a:t>Dihydrat</a:t>
            </a:r>
            <a:r>
              <a:rPr lang="de-DE" sz="2400" dirty="0" smtClean="0"/>
              <a:t> in 1 l Wasser lösen</a:t>
            </a:r>
          </a:p>
          <a:p>
            <a:pPr marL="173038" lvl="4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sz="2400" dirty="0"/>
              <a:t> </a:t>
            </a:r>
            <a:r>
              <a:rPr lang="de-DE" sz="2400" dirty="0" smtClean="0"/>
              <a:t>	Sofort in Kunststoffflasche umfüllen (Reaktion mit Glaswand)</a:t>
            </a:r>
          </a:p>
          <a:p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2960948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Calconcarbonsäure-Verreibung</a:t>
            </a:r>
            <a:endParaRPr lang="de-DE" sz="2400" b="1" dirty="0" smtClean="0"/>
          </a:p>
          <a:p>
            <a:r>
              <a:rPr lang="de-DE" sz="2400" dirty="0"/>
              <a:t>1 g </a:t>
            </a:r>
            <a:r>
              <a:rPr lang="de-DE" sz="2400" dirty="0" err="1"/>
              <a:t>Calconcarbonsäure</a:t>
            </a:r>
            <a:r>
              <a:rPr lang="de-DE" sz="2400" dirty="0"/>
              <a:t> </a:t>
            </a:r>
            <a:r>
              <a:rPr lang="de-DE" sz="2400" dirty="0" smtClean="0"/>
              <a:t>mit </a:t>
            </a:r>
            <a:r>
              <a:rPr lang="de-DE" sz="2400" dirty="0"/>
              <a:t>100 g Natriumchlorid in </a:t>
            </a:r>
            <a:r>
              <a:rPr lang="de-DE" sz="2400" dirty="0" smtClean="0"/>
              <a:t>einer Reib-schale </a:t>
            </a:r>
            <a:r>
              <a:rPr lang="de-DE" sz="2400" dirty="0"/>
              <a:t>sorgfältig miteinander </a:t>
            </a:r>
            <a:r>
              <a:rPr lang="de-DE" sz="2400" dirty="0" smtClean="0"/>
              <a:t>verrieben</a:t>
            </a:r>
            <a:endParaRPr lang="de-DE" sz="2400" dirty="0"/>
          </a:p>
          <a:p>
            <a:endParaRPr lang="de-DE" sz="2400" dirty="0" smtClean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3040" y="4621778"/>
            <a:ext cx="86409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b="1" dirty="0" err="1" smtClean="0"/>
              <a:t>Murexid-Verreibung</a:t>
            </a:r>
            <a:r>
              <a:rPr lang="de-DE" sz="2400" b="1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/>
              <a:t>1 g </a:t>
            </a:r>
            <a:r>
              <a:rPr lang="de-DE" sz="2400" dirty="0" err="1" smtClean="0"/>
              <a:t>Murexid</a:t>
            </a:r>
            <a:r>
              <a:rPr lang="de-DE" sz="2400" dirty="0" smtClean="0"/>
              <a:t> mit 100 g Natriumchlorid in einer Reibschale sorgfältig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/>
              <a:t>miteinander verreiben.</a:t>
            </a:r>
            <a:endParaRPr lang="de-DE" sz="2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4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09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Bestimmung von Ca</a:t>
            </a:r>
            <a:r>
              <a:rPr lang="de-DE" sz="3600" baseline="30000" dirty="0" smtClean="0"/>
              <a:t>2+</a:t>
            </a:r>
            <a:r>
              <a:rPr lang="de-DE" sz="3600" dirty="0" smtClean="0"/>
              <a:t> in Brausetabletten</a:t>
            </a:r>
            <a:br>
              <a:rPr lang="de-DE" sz="3600" dirty="0" smtClean="0"/>
            </a:br>
            <a:r>
              <a:rPr lang="de-DE" sz="2400" dirty="0" smtClean="0"/>
              <a:t>Praktische Durchführung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1835696" y="1340768"/>
            <a:ext cx="7236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Herstellung der Probelösung:</a:t>
            </a:r>
          </a:p>
          <a:p>
            <a:r>
              <a:rPr lang="de-DE" sz="2400" dirty="0" smtClean="0"/>
              <a:t>Brausetablette in </a:t>
            </a:r>
            <a:r>
              <a:rPr lang="de-DE" sz="2400" dirty="0" err="1" smtClean="0"/>
              <a:t>dest</a:t>
            </a:r>
            <a:r>
              <a:rPr lang="de-DE" sz="2400" dirty="0" smtClean="0"/>
              <a:t>. Wasser lösen, nach Abklingen der Gasentwicklung im Maßkolben auf 250 ml auffüllen.</a:t>
            </a:r>
            <a:endParaRPr lang="de-D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15430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907704" y="2564904"/>
            <a:ext cx="66247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 smtClean="0"/>
          </a:p>
          <a:p>
            <a:r>
              <a:rPr lang="de-DE" sz="2400" b="1" dirty="0" smtClean="0"/>
              <a:t>Durchführung der Titration: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sz="2400" dirty="0" smtClean="0"/>
              <a:t> 	10 ml Wasser im </a:t>
            </a:r>
            <a:r>
              <a:rPr lang="de-DE" sz="2400" dirty="0" err="1" smtClean="0"/>
              <a:t>Erlenmeyerkolben</a:t>
            </a:r>
            <a:r>
              <a:rPr lang="de-DE" sz="2400" dirty="0" smtClean="0"/>
              <a:t>, 25 ml,      	vorlegen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sz="2400" dirty="0" smtClean="0"/>
              <a:t>	1 ml Probelösung dazugeben</a:t>
            </a:r>
          </a:p>
          <a:p>
            <a:pPr marL="173038" lvl="1">
              <a:buFont typeface="Symbol" pitchFamily="18" charset="2"/>
              <a:buChar char="-"/>
              <a:tabLst>
                <a:tab pos="536575" algn="l"/>
                <a:tab pos="725488" algn="l"/>
              </a:tabLst>
            </a:pPr>
            <a:r>
              <a:rPr lang="de-DE" sz="2400" dirty="0"/>
              <a:t> </a:t>
            </a:r>
            <a:r>
              <a:rPr lang="de-DE" sz="2400" dirty="0" smtClean="0"/>
              <a:t>  10 Tropen Natronlauge, 2 </a:t>
            </a:r>
            <a:r>
              <a:rPr lang="de-DE" sz="2400" dirty="0" err="1" smtClean="0"/>
              <a:t>mol</a:t>
            </a:r>
            <a:r>
              <a:rPr lang="de-DE" sz="2400" dirty="0" smtClean="0"/>
              <a:t>/l, dazugeben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sz="2400" dirty="0" smtClean="0"/>
              <a:t>	1 </a:t>
            </a:r>
            <a:r>
              <a:rPr lang="de-DE" sz="2400" dirty="0" err="1" smtClean="0"/>
              <a:t>Spatelspitze</a:t>
            </a:r>
            <a:r>
              <a:rPr lang="de-DE" sz="2400" dirty="0" smtClean="0"/>
              <a:t> </a:t>
            </a:r>
            <a:r>
              <a:rPr lang="de-DE" sz="2400" dirty="0" err="1" smtClean="0"/>
              <a:t>Murexid-Verreibung</a:t>
            </a:r>
            <a:r>
              <a:rPr lang="de-DE" sz="2400" dirty="0" smtClean="0"/>
              <a:t> 	dazugeben</a:t>
            </a:r>
          </a:p>
          <a:p>
            <a:pPr marL="173038">
              <a:buFont typeface="Symbol" pitchFamily="18" charset="2"/>
              <a:buChar char="-"/>
              <a:tabLst>
                <a:tab pos="536575" algn="l"/>
              </a:tabLst>
            </a:pPr>
            <a:r>
              <a:rPr lang="de-DE" sz="2400" dirty="0"/>
              <a:t> </a:t>
            </a:r>
            <a:r>
              <a:rPr lang="de-DE" sz="2400" dirty="0" smtClean="0"/>
              <a:t>	Mit EDTA-</a:t>
            </a:r>
            <a:r>
              <a:rPr lang="de-DE" sz="2400" dirty="0" err="1" smtClean="0"/>
              <a:t>Lsg</a:t>
            </a:r>
            <a:r>
              <a:rPr lang="de-DE" sz="2400" dirty="0" smtClean="0"/>
              <a:t>., 0,1 </a:t>
            </a:r>
            <a:r>
              <a:rPr lang="de-DE" sz="2400" dirty="0" err="1" smtClean="0"/>
              <a:t>mol</a:t>
            </a:r>
            <a:r>
              <a:rPr lang="de-DE" sz="2400" dirty="0" smtClean="0"/>
              <a:t>/l, bis zum Farbumschlag 	von hellorange nach violett titrieren.</a:t>
            </a:r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Berechnung: </a:t>
            </a:r>
            <a:r>
              <a:rPr lang="de-DE" sz="3600" dirty="0" err="1" smtClean="0"/>
              <a:t>Ca</a:t>
            </a:r>
            <a:r>
              <a:rPr lang="de-DE" sz="3600" dirty="0" smtClean="0"/>
              <a:t>-Ionengehalt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800" dirty="0" smtClean="0"/>
              <a:t>1 ml EDTA 0,1 </a:t>
            </a:r>
            <a:r>
              <a:rPr lang="de-DE" sz="2800" dirty="0" err="1" smtClean="0"/>
              <a:t>mol</a:t>
            </a:r>
            <a:r>
              <a:rPr lang="de-DE" sz="2800" dirty="0" smtClean="0"/>
              <a:t>/l = 0,1 </a:t>
            </a:r>
            <a:r>
              <a:rPr lang="de-DE" sz="2800" dirty="0" err="1" smtClean="0"/>
              <a:t>mmol</a:t>
            </a:r>
            <a:r>
              <a:rPr lang="de-DE" sz="2800" dirty="0" smtClean="0"/>
              <a:t>/ml Ca</a:t>
            </a:r>
            <a:r>
              <a:rPr lang="de-DE" sz="2800" baseline="30000" dirty="0" smtClean="0"/>
              <a:t>2+</a:t>
            </a:r>
          </a:p>
          <a:p>
            <a:pPr>
              <a:buNone/>
            </a:pPr>
            <a:r>
              <a:rPr lang="de-DE" sz="2800" dirty="0" smtClean="0"/>
              <a:t>1 ml EDTA = 4 mg/ml Ca</a:t>
            </a:r>
            <a:r>
              <a:rPr lang="de-DE" sz="2800" baseline="30000" dirty="0" smtClean="0"/>
              <a:t>2+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sz="2800" dirty="0" smtClean="0"/>
              <a:t>0,5ml x 4 mg/ml x 250</a:t>
            </a:r>
            <a:endParaRPr lang="de-DE" sz="2800" dirty="0"/>
          </a:p>
        </p:txBody>
      </p:sp>
      <p:grpSp>
        <p:nvGrpSpPr>
          <p:cNvPr id="4" name="Gruppieren 9"/>
          <p:cNvGrpSpPr/>
          <p:nvPr/>
        </p:nvGrpSpPr>
        <p:grpSpPr>
          <a:xfrm>
            <a:off x="4000496" y="3071810"/>
            <a:ext cx="2357422" cy="1071570"/>
            <a:chOff x="6215074" y="3357562"/>
            <a:chExt cx="2357422" cy="1071570"/>
          </a:xfrm>
        </p:grpSpPr>
        <p:sp>
          <p:nvSpPr>
            <p:cNvPr id="5" name="Abgerundete rechteckige Legende 4"/>
            <p:cNvSpPr/>
            <p:nvPr/>
          </p:nvSpPr>
          <p:spPr>
            <a:xfrm>
              <a:off x="6215074" y="3357562"/>
              <a:ext cx="2357422" cy="1071570"/>
            </a:xfrm>
            <a:prstGeom prst="wedgeRoundRectCallout">
              <a:avLst>
                <a:gd name="adj1" fmla="val -59051"/>
                <a:gd name="adj2" fmla="val 8424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500826" y="3429000"/>
              <a:ext cx="16024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Probevolumen</a:t>
              </a:r>
            </a:p>
            <a:p>
              <a:pPr algn="ctr"/>
              <a:r>
                <a:rPr lang="de-DE" dirty="0" smtClean="0"/>
                <a:t> nur 1/250 der</a:t>
              </a:r>
            </a:p>
            <a:p>
              <a:pPr algn="ctr"/>
              <a:r>
                <a:rPr lang="de-DE" dirty="0" smtClean="0"/>
                <a:t>Gesamtmenge </a:t>
              </a:r>
              <a:endParaRPr lang="de-DE" dirty="0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478458" y="5572140"/>
            <a:ext cx="425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Gehalt pro Tablette: 500 mg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Literatur</a:t>
            </a:r>
            <a:endParaRPr lang="de-DE" sz="3600" dirty="0"/>
          </a:p>
        </p:txBody>
      </p:sp>
      <p:pic>
        <p:nvPicPr>
          <p:cNvPr id="4" name="Grafik 3" descr="Bu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3486150" cy="47529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214810" y="15001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Arbeitsbuch quantitative anorganische Analyse: für Pharmazie- und Chemiestudenten (</a:t>
            </a:r>
            <a:r>
              <a:rPr lang="de-DE" b="1" dirty="0" err="1" smtClean="0"/>
              <a:t>Govi</a:t>
            </a:r>
            <a:r>
              <a:rPr lang="de-DE" b="1" dirty="0" smtClean="0"/>
              <a:t>) Broschüre – 15. Oktober 2013</a:t>
            </a:r>
          </a:p>
          <a:p>
            <a:r>
              <a:rPr lang="de-DE" dirty="0" smtClean="0"/>
              <a:t>von </a:t>
            </a:r>
            <a:r>
              <a:rPr lang="de-DE" dirty="0" smtClean="0">
                <a:hlinkClick r:id="rId3"/>
              </a:rPr>
              <a:t>Franz Bracher</a:t>
            </a:r>
            <a:r>
              <a:rPr lang="de-DE" dirty="0" smtClean="0"/>
              <a:t> (Autor), </a:t>
            </a:r>
            <a:r>
              <a:rPr lang="de-DE" dirty="0" smtClean="0">
                <a:hlinkClick r:id="rId4"/>
              </a:rPr>
              <a:t>Frank </a:t>
            </a:r>
            <a:r>
              <a:rPr lang="de-DE" dirty="0" err="1" smtClean="0">
                <a:hlinkClick r:id="rId4"/>
              </a:rPr>
              <a:t>Dombeck</a:t>
            </a:r>
            <a:r>
              <a:rPr lang="de-DE" dirty="0" smtClean="0"/>
              <a:t> (Autor), </a:t>
            </a:r>
            <a:r>
              <a:rPr lang="de-DE" dirty="0" smtClean="0">
                <a:hlinkClick r:id="rId5"/>
              </a:rPr>
              <a:t>&amp; 3 mehr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357686" y="3929066"/>
            <a:ext cx="11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26,90 Euro</a:t>
            </a:r>
            <a:endParaRPr lang="de-D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763" y="-24"/>
            <a:ext cx="8229600" cy="1143000"/>
          </a:xfrm>
        </p:spPr>
        <p:txBody>
          <a:bodyPr/>
          <a:lstStyle/>
          <a:p>
            <a:r>
              <a:rPr lang="de-DE" dirty="0" smtClean="0"/>
              <a:t>Materialien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065698" y="2643182"/>
            <a:ext cx="505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www.fachreferent-chemie.de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585774" y="1643050"/>
            <a:ext cx="8017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Materialien werden unter folgender Adresse bereitgestellt: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846296" y="3929066"/>
            <a:ext cx="34965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Kontakt zu den Autoren:</a:t>
            </a:r>
          </a:p>
          <a:p>
            <a:pPr algn="ctr"/>
            <a:r>
              <a:rPr lang="de-DE" sz="2400" dirty="0" smtClean="0">
                <a:hlinkClick r:id="rId2"/>
              </a:rPr>
              <a:t>wolfgang_proske@web.de</a:t>
            </a:r>
            <a:endParaRPr lang="de-DE" sz="2400" dirty="0" smtClean="0"/>
          </a:p>
          <a:p>
            <a:pPr algn="ctr"/>
            <a:r>
              <a:rPr lang="de-DE" sz="2400" dirty="0" smtClean="0">
                <a:hlinkClick r:id="rId3"/>
              </a:rPr>
              <a:t>bcschwab@web.de</a:t>
            </a:r>
            <a:endParaRPr lang="de-DE" sz="2400" dirty="0" smtClean="0"/>
          </a:p>
          <a:p>
            <a:pPr algn="ctr"/>
            <a:endParaRPr lang="de-DE" sz="2400" dirty="0" smtClean="0"/>
          </a:p>
          <a:p>
            <a:pPr algn="ctr"/>
            <a:endParaRPr lang="de-DE" sz="2400" dirty="0" smtClean="0"/>
          </a:p>
          <a:p>
            <a:pPr algn="ctr"/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3600" dirty="0" smtClean="0"/>
              <a:t>Schönheit im kleinen Maßstab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400" dirty="0" smtClean="0"/>
              <a:t>Tüpfeltechnik</a:t>
            </a:r>
            <a:endParaRPr lang="de-DE" sz="3200" dirty="0" smtClean="0"/>
          </a:p>
        </p:txBody>
      </p:sp>
      <p:pic>
        <p:nvPicPr>
          <p:cNvPr id="9220" name="Picture 4" descr="http://www.fachreferent-chemie.de/wp-content/uploads/t%C3%BCpfelanalytik.jpg"/>
          <p:cNvPicPr>
            <a:picLocks noChangeAspect="1" noChangeArrowheads="1"/>
          </p:cNvPicPr>
          <p:nvPr/>
        </p:nvPicPr>
        <p:blipFill>
          <a:blip r:embed="rId3" cstate="print"/>
          <a:srcRect l="841" t="1261" b="5043"/>
          <a:stretch>
            <a:fillRect/>
          </a:stretch>
        </p:blipFill>
        <p:spPr bwMode="auto">
          <a:xfrm>
            <a:off x="5957" y="1148928"/>
            <a:ext cx="9130098" cy="575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072198" y="5000636"/>
            <a:ext cx="27664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Vorteil</a:t>
            </a:r>
          </a:p>
          <a:p>
            <a:pPr marL="177800">
              <a:buFontTx/>
              <a:buChar char="-"/>
            </a:pPr>
            <a:r>
              <a:rPr lang="de-DE" sz="2000" dirty="0" smtClean="0"/>
              <a:t>  schnell</a:t>
            </a:r>
          </a:p>
          <a:p>
            <a:pPr marL="177800">
              <a:buFontTx/>
              <a:buChar char="-"/>
              <a:tabLst>
                <a:tab pos="355600" algn="l"/>
              </a:tabLst>
            </a:pPr>
            <a:r>
              <a:rPr lang="de-DE" sz="2000" dirty="0" smtClean="0"/>
              <a:t>  abfallarm</a:t>
            </a:r>
          </a:p>
          <a:p>
            <a:pPr marL="177800">
              <a:buFontTx/>
              <a:buChar char="-"/>
            </a:pPr>
            <a:r>
              <a:rPr lang="de-DE" sz="2000" dirty="0" smtClean="0"/>
              <a:t>  platzsparend</a:t>
            </a:r>
          </a:p>
          <a:p>
            <a:pPr marL="177800">
              <a:buFontTx/>
              <a:buChar char="-"/>
            </a:pPr>
            <a:r>
              <a:rPr lang="de-DE" sz="2000" dirty="0" smtClean="0"/>
              <a:t>  fachraumunabhängig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Materialien für die Tüpfeltechnik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Grundlagen der Tüpfeltechnik</a:t>
            </a:r>
            <a:endParaRPr lang="de-DE" dirty="0"/>
          </a:p>
        </p:txBody>
      </p:sp>
      <p:pic>
        <p:nvPicPr>
          <p:cNvPr id="4" name="Picture 6" descr="Bildergebnis für zellkulturpla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44761"/>
            <a:ext cx="4214842" cy="2802871"/>
          </a:xfrm>
          <a:prstGeom prst="rect">
            <a:avLst/>
          </a:prstGeom>
          <a:noFill/>
        </p:spPr>
      </p:pic>
      <p:pic>
        <p:nvPicPr>
          <p:cNvPr id="5" name="Grafik 4" descr="Tüpfelpla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71678"/>
            <a:ext cx="4071965" cy="271464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826582" y="2214554"/>
            <a:ext cx="3317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https://www.mbm-lehrmittel.de/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034" y="1285860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Für die Projektion geeignet!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3571900" cy="245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571472" y="5929330"/>
            <a:ext cx="7070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Tüpfelraster DIN A 4 zum selber Ausdrucken und Laminieren:</a:t>
            </a:r>
          </a:p>
          <a:p>
            <a:r>
              <a:rPr lang="de-DE" dirty="0" smtClean="0"/>
              <a:t>https://www.fachreferent-chemie.de/wp-content/uploads/Raster-2.0.pdf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Materialien für die Tüpfeltechnik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Grundlagen der Tüpfeltechnik</a:t>
            </a:r>
            <a:endParaRPr lang="de-DE" dirty="0"/>
          </a:p>
        </p:txBody>
      </p:sp>
      <p:pic>
        <p:nvPicPr>
          <p:cNvPr id="6147" name="Picture 3" descr="C:\Users\Test\Pictures\Chemie\Abfüllen_Detail_nied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2176"/>
            <a:ext cx="5786763" cy="3862972"/>
          </a:xfrm>
          <a:prstGeom prst="rect">
            <a:avLst/>
          </a:prstGeom>
          <a:noFill/>
        </p:spPr>
      </p:pic>
      <p:pic>
        <p:nvPicPr>
          <p:cNvPr id="6146" name="Picture 2" descr="C:\Users\Test\Downloads\Abfüllen_Flaschen_niedrig.jpg"/>
          <p:cNvPicPr>
            <a:picLocks noChangeAspect="1" noChangeArrowheads="1"/>
          </p:cNvPicPr>
          <p:nvPr/>
        </p:nvPicPr>
        <p:blipFill>
          <a:blip r:embed="rId4" cstate="print"/>
          <a:srcRect r="7068"/>
          <a:stretch>
            <a:fillRect/>
          </a:stretch>
        </p:blipFill>
        <p:spPr bwMode="auto">
          <a:xfrm>
            <a:off x="164077" y="1428736"/>
            <a:ext cx="4574707" cy="328614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4857752" y="1643050"/>
            <a:ext cx="394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Tropffläschchen arbeitssparend abfüllen</a:t>
            </a:r>
          </a:p>
          <a:p>
            <a:r>
              <a:rPr lang="de-DE" dirty="0" smtClean="0"/>
              <a:t>(Scheidetrichter verwenden)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406" y="507207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Bei undurchsichtigen Flaschen  </a:t>
            </a:r>
          </a:p>
          <a:p>
            <a:r>
              <a:rPr lang="de-DE" dirty="0" smtClean="0"/>
              <a:t>mit  Messzylinder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Beschriftung - Etikettierung</a:t>
            </a:r>
            <a:br>
              <a:rPr lang="de-DE" sz="3600" dirty="0" smtClean="0"/>
            </a:br>
            <a:r>
              <a:rPr lang="de-DE" sz="2400" dirty="0" smtClean="0"/>
              <a:t>Grundlagen der Tüpfeltechnik</a:t>
            </a:r>
            <a:endParaRPr lang="de-DE" sz="3600" dirty="0"/>
          </a:p>
        </p:txBody>
      </p:sp>
      <p:sp>
        <p:nvSpPr>
          <p:cNvPr id="1026" name="AutoShape 2" descr="P-touch label printer on an office desk, connected to a laptop, with a label printi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 descr="P-touch-D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72" y="1214422"/>
            <a:ext cx="5119428" cy="3500462"/>
          </a:xfrm>
          <a:prstGeom prst="rect">
            <a:avLst/>
          </a:prstGeom>
        </p:spPr>
      </p:pic>
      <p:pic>
        <p:nvPicPr>
          <p:cNvPr id="6" name="Grafik 5" descr="P_Touch_B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4045466" cy="350046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2993" y="4871877"/>
            <a:ext cx="4504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Anforderung an das Gerät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Gerät mit Tastatur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Bänder 24 mm Höhe (36 mm auch möglich)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  Druckausgabe </a:t>
            </a:r>
            <a:r>
              <a:rPr lang="de-DE" dirty="0"/>
              <a:t>360 x 720 dpi</a:t>
            </a: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5861248" y="4800439"/>
            <a:ext cx="2496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Vorteil der Bänder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dirty="0" smtClean="0"/>
              <a:t>Chemikalienfest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dirty="0" smtClean="0"/>
              <a:t>Lichtecht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dirty="0" smtClean="0"/>
              <a:t>Verschiedene Farben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000232" y="6072206"/>
            <a:ext cx="523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Brother </a:t>
            </a:r>
            <a:r>
              <a:rPr lang="de-DE" dirty="0"/>
              <a:t>TZe-131 12mm Schriftband P-</a:t>
            </a:r>
            <a:r>
              <a:rPr lang="de-DE" dirty="0" err="1"/>
              <a:t>touch</a:t>
            </a:r>
            <a:r>
              <a:rPr lang="de-DE" dirty="0"/>
              <a:t> Tape 8 </a:t>
            </a:r>
            <a:r>
              <a:rPr lang="de-DE" dirty="0" smtClean="0"/>
              <a:t>m </a:t>
            </a:r>
          </a:p>
          <a:p>
            <a:pPr algn="ctr"/>
            <a:r>
              <a:rPr lang="de-DE" dirty="0" smtClean="0"/>
              <a:t>Preisbeispiel: Etwa 10 Euro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Iodiertes</a:t>
            </a:r>
            <a:r>
              <a:rPr lang="de-DE" dirty="0" smtClean="0"/>
              <a:t> Speisesalz</a:t>
            </a:r>
            <a:br>
              <a:rPr lang="de-DE" dirty="0" smtClean="0"/>
            </a:br>
            <a:r>
              <a:rPr lang="de-DE" sz="2700" dirty="0" smtClean="0"/>
              <a:t>Ionennachweise auf der Tüpfelplatte</a:t>
            </a:r>
            <a:endParaRPr lang="de-DE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376264" cy="47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771800" y="2996952"/>
          <a:ext cx="609599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676"/>
                <a:gridCol w="1478621"/>
                <a:gridCol w="1459851"/>
                <a:gridCol w="1459851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Kaliumiodat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Kaliumiodid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Iodsalz</a:t>
                      </a:r>
                      <a:r>
                        <a:rPr lang="de-DE" dirty="0" smtClean="0"/>
                        <a:t> + </a:t>
                      </a:r>
                      <a:r>
                        <a:rPr lang="de-DE" dirty="0" err="1" smtClean="0"/>
                        <a:t>Stärkelsg</a:t>
                      </a:r>
                      <a:r>
                        <a:rPr lang="de-DE" dirty="0" smtClean="0"/>
                        <a:t>.+</a:t>
                      </a:r>
                    </a:p>
                    <a:p>
                      <a:r>
                        <a:rPr lang="de-DE" dirty="0" smtClean="0"/>
                        <a:t>Schwefelsäure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tiefblau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Steinsalz + </a:t>
                      </a:r>
                      <a:r>
                        <a:rPr lang="de-DE" dirty="0" err="1" smtClean="0"/>
                        <a:t>Stärkelsg</a:t>
                      </a:r>
                      <a:r>
                        <a:rPr lang="de-DE" dirty="0" smtClean="0"/>
                        <a:t>. </a:t>
                      </a:r>
                      <a:r>
                        <a:rPr lang="de-DE" baseline="0" dirty="0" smtClean="0"/>
                        <a:t>+</a:t>
                      </a:r>
                    </a:p>
                    <a:p>
                      <a:r>
                        <a:rPr lang="de-DE" baseline="0" dirty="0" smtClean="0"/>
                        <a:t>Schwefelsäure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---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771800" y="1383159"/>
            <a:ext cx="5321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Woraus besteht der "Iod"-Zusatz?</a:t>
            </a:r>
          </a:p>
          <a:p>
            <a:pPr marL="268288">
              <a:buFont typeface="Symbol" pitchFamily="18" charset="2"/>
              <a:buChar char="-"/>
            </a:pPr>
            <a:r>
              <a:rPr lang="de-DE" sz="2400" dirty="0" smtClean="0"/>
              <a:t>  Iod, Iodid oder Iodat?</a:t>
            </a:r>
          </a:p>
          <a:p>
            <a:pPr marL="268288">
              <a:buFont typeface="Symbol" pitchFamily="18" charset="2"/>
              <a:buChar char="-"/>
            </a:pPr>
            <a:r>
              <a:rPr lang="de-DE" sz="2400" dirty="0"/>
              <a:t> </a:t>
            </a:r>
            <a:r>
              <a:rPr lang="de-DE" sz="2400" dirty="0" smtClean="0"/>
              <a:t> Nachweis mit der Iod-Stärkereaktion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843808" y="5681979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IO</a:t>
            </a:r>
            <a:r>
              <a:rPr lang="de-DE" sz="2400" baseline="-25000" dirty="0" smtClean="0"/>
              <a:t>3</a:t>
            </a:r>
            <a:r>
              <a:rPr lang="de-DE" sz="2400" baseline="30000" dirty="0" smtClean="0"/>
              <a:t>-</a:t>
            </a:r>
            <a:r>
              <a:rPr lang="de-DE" sz="2400" dirty="0" smtClean="0"/>
              <a:t>  +   5I</a:t>
            </a:r>
            <a:r>
              <a:rPr lang="de-DE" sz="2400" baseline="30000" dirty="0" smtClean="0"/>
              <a:t>-</a:t>
            </a:r>
            <a:r>
              <a:rPr lang="de-DE" sz="2400" dirty="0" smtClean="0"/>
              <a:t>  + 6H</a:t>
            </a:r>
            <a:r>
              <a:rPr lang="de-DE" sz="2400" baseline="30000" dirty="0" smtClean="0"/>
              <a:t>+</a:t>
            </a:r>
            <a:r>
              <a:rPr lang="de-DE" sz="2400" dirty="0" smtClean="0"/>
              <a:t>   </a:t>
            </a:r>
            <a:r>
              <a:rPr lang="de-DE" sz="2400" dirty="0" smtClean="0">
                <a:sym typeface="Symbol"/>
              </a:rPr>
              <a:t>   3 I</a:t>
            </a:r>
            <a:r>
              <a:rPr lang="de-DE" sz="2400" baseline="-25000" dirty="0" smtClean="0">
                <a:sym typeface="Symbol"/>
              </a:rPr>
              <a:t>2</a:t>
            </a:r>
            <a:r>
              <a:rPr lang="de-DE" sz="2400" dirty="0" smtClean="0">
                <a:sym typeface="Symbol"/>
              </a:rPr>
              <a:t>  +  3 H</a:t>
            </a:r>
            <a:r>
              <a:rPr lang="de-DE" sz="2400" baseline="-25000" dirty="0" smtClean="0">
                <a:sym typeface="Symbol"/>
              </a:rPr>
              <a:t>2</a:t>
            </a:r>
            <a:r>
              <a:rPr lang="de-DE" sz="2400" dirty="0" smtClean="0">
                <a:sym typeface="Symbol"/>
              </a:rPr>
              <a:t>O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35496" y="596147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Auch im 1g – Beutel erhältlich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2857488" y="6274378"/>
            <a:ext cx="504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Weitere Salzarten: Himalaya-Salz, </a:t>
            </a:r>
            <a:r>
              <a:rPr lang="de-DE" dirty="0" err="1" smtClean="0"/>
              <a:t>Diätsalz</a:t>
            </a:r>
            <a:r>
              <a:rPr lang="de-DE" dirty="0" smtClean="0"/>
              <a:t>, Pökelsalz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4000" dirty="0" smtClean="0"/>
              <a:t>Molybdänblau-Reaktion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Cola auf der Tüpfelplatte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14282" y="1928802"/>
            <a:ext cx="6715172" cy="4465731"/>
            <a:chOff x="214282" y="1928802"/>
            <a:chExt cx="6720444" cy="4469237"/>
          </a:xfrm>
        </p:grpSpPr>
        <p:pic>
          <p:nvPicPr>
            <p:cNvPr id="7170" name="Picture 2" descr="C:\Users\Test\Pictures\Chemie\Cola_Phospha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1928802"/>
              <a:ext cx="6720444" cy="4469237"/>
            </a:xfrm>
            <a:prstGeom prst="rect">
              <a:avLst/>
            </a:prstGeom>
            <a:noFill/>
          </p:spPr>
        </p:pic>
        <p:sp>
          <p:nvSpPr>
            <p:cNvPr id="5" name="Textfeld 4"/>
            <p:cNvSpPr txBox="1"/>
            <p:nvPr/>
          </p:nvSpPr>
          <p:spPr>
            <a:xfrm>
              <a:off x="714348" y="5857892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Cola classic</a:t>
              </a:r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857488" y="5857892"/>
              <a:ext cx="1593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Phosphorsäure</a:t>
              </a:r>
              <a:endParaRPr lang="de-DE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357818" y="5857892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Wasser</a:t>
              </a:r>
              <a:endParaRPr lang="de-DE" dirty="0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214282" y="1857364"/>
            <a:ext cx="153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Ohne Reagenz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95750" y="4000504"/>
            <a:ext cx="13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Mit Reagenz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000892" y="1928802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Phosphat-Ionen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 rot="5400000">
            <a:off x="6929851" y="2964653"/>
            <a:ext cx="1071570" cy="1588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884478" y="3714752"/>
            <a:ext cx="20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Phosphormolybdat</a:t>
            </a:r>
            <a:r>
              <a:rPr lang="de-DE" dirty="0" smtClean="0"/>
              <a:t>-</a:t>
            </a:r>
          </a:p>
          <a:p>
            <a:pPr algn="ctr"/>
            <a:r>
              <a:rPr lang="de-DE" dirty="0" smtClean="0"/>
              <a:t>Komplex</a:t>
            </a:r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 rot="5400000">
            <a:off x="6929851" y="4964123"/>
            <a:ext cx="1071570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929454" y="557214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Phosphor-</a:t>
            </a:r>
          </a:p>
          <a:p>
            <a:pPr algn="ctr"/>
            <a:r>
              <a:rPr lang="de-DE" dirty="0" smtClean="0"/>
              <a:t>Molybdänblau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500958" y="2571744"/>
            <a:ext cx="1514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angesäuerte</a:t>
            </a:r>
          </a:p>
          <a:p>
            <a:pPr algn="ctr"/>
            <a:r>
              <a:rPr lang="de-DE" dirty="0" err="1" smtClean="0"/>
              <a:t>Molybdat-Lsg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7643834" y="4577372"/>
            <a:ext cx="1372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Zinn(II)-</a:t>
            </a:r>
            <a:r>
              <a:rPr lang="de-DE" dirty="0" err="1" smtClean="0"/>
              <a:t>Lsg</a:t>
            </a:r>
            <a:r>
              <a:rPr lang="de-DE" dirty="0" smtClean="0"/>
              <a:t>.</a:t>
            </a:r>
          </a:p>
          <a:p>
            <a:pPr algn="ctr"/>
            <a:r>
              <a:rPr lang="de-DE" dirty="0" smtClean="0"/>
              <a:t>(Reduktions-</a:t>
            </a:r>
          </a:p>
          <a:p>
            <a:pPr algn="ctr"/>
            <a:r>
              <a:rPr lang="de-DE" dirty="0" smtClean="0"/>
              <a:t>Mittel)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14282" y="1202280"/>
            <a:ext cx="821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Molydänblau</a:t>
            </a:r>
            <a:r>
              <a:rPr lang="de-DE" dirty="0" smtClean="0"/>
              <a:t>-Reaktion wird auch für photometrischen Phosphatnachweis verwendet.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1693</Words>
  <Application>Microsoft Office PowerPoint</Application>
  <PresentationFormat>Bildschirmpräsentation (4:3)</PresentationFormat>
  <Paragraphs>403</Paragraphs>
  <Slides>37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Larissa-Design</vt:lpstr>
      <vt:lpstr>Qualitative und quantitative  Analytik von Produkten aus dem Alltag</vt:lpstr>
      <vt:lpstr>Was erwartet Sie heute?</vt:lpstr>
      <vt:lpstr>Überblick über den Experimentalvortrag</vt:lpstr>
      <vt:lpstr>Schönheit im kleinen Maßstab Tüpfeltechnik</vt:lpstr>
      <vt:lpstr>Materialien für die Tüpfeltechnik Grundlagen der Tüpfeltechnik</vt:lpstr>
      <vt:lpstr>Materialien für die Tüpfeltechnik Grundlagen der Tüpfeltechnik</vt:lpstr>
      <vt:lpstr>Beschriftung - Etikettierung Grundlagen der Tüpfeltechnik</vt:lpstr>
      <vt:lpstr>Iodiertes Speisesalz Ionennachweise auf der Tüpfelplatte</vt:lpstr>
      <vt:lpstr> Molybdänblau-Reaktion Cola auf der Tüpfelplatte </vt:lpstr>
      <vt:lpstr>Biuret auf der Tüpfelplatte Eiweiß-Nachweis</vt:lpstr>
      <vt:lpstr>“Eiweißfehler” von Indikatoren Eiweiß-Nachweis</vt:lpstr>
      <vt:lpstr>pH-Abhänigkeit von Bromphenolblau Eiweiß-Nachweis</vt:lpstr>
      <vt:lpstr>Halbmikrotitration Grundlagen der Halbmikrotitration</vt:lpstr>
      <vt:lpstr>Die Tuberkulinspritze – die Ersatzbürette Grundlagen der Halbmikrotechnik</vt:lpstr>
      <vt:lpstr>Ablesegenauigkeit der Tuberkulinspritze Grundlagen der Halbmikrotechnik</vt:lpstr>
      <vt:lpstr>Gehaltsbestimmung Salmiakgeist Säure-Base-Titration</vt:lpstr>
      <vt:lpstr>Titrationskurve einer schwachen Base Säure-Base-Titration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Gehaltsbestimmung Chlorbleichlauge Redoxtitration Chlorbleichlauge</vt:lpstr>
      <vt:lpstr>Was ist EDTA? Grundlagen der Komplexometrie</vt:lpstr>
      <vt:lpstr>Chelatkomplexe zur Metalltitration Grundlagen der Komplexometrie</vt:lpstr>
      <vt:lpstr>Komplexometrische Metall-Indikatoren Grundlagen der Komplexometrie</vt:lpstr>
      <vt:lpstr>Ablauf einer komplexometrischen Titration Grundlagen der Komplexometrie</vt:lpstr>
      <vt:lpstr>Reagenzien Komplexometrie Praktische Durchführung </vt:lpstr>
      <vt:lpstr>Bestimmung von Ca2+ in Brausetabletten Praktische Durchführung</vt:lpstr>
      <vt:lpstr>Berechnung: Ca-Ionengehalt</vt:lpstr>
      <vt:lpstr>Literatur</vt:lpstr>
      <vt:lpstr>Materialien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Lenovo</dc:creator>
  <cp:lastModifiedBy>Test</cp:lastModifiedBy>
  <cp:revision>59</cp:revision>
  <dcterms:created xsi:type="dcterms:W3CDTF">2021-02-21T19:00:25Z</dcterms:created>
  <dcterms:modified xsi:type="dcterms:W3CDTF">2021-03-07T10:11:26Z</dcterms:modified>
</cp:coreProperties>
</file>